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6" r:id="rId2"/>
    <p:sldId id="276" r:id="rId3"/>
    <p:sldId id="277" r:id="rId4"/>
    <p:sldId id="480" r:id="rId5"/>
    <p:sldId id="496" r:id="rId6"/>
    <p:sldId id="498" r:id="rId7"/>
    <p:sldId id="499" r:id="rId8"/>
    <p:sldId id="500" r:id="rId9"/>
    <p:sldId id="501" r:id="rId10"/>
    <p:sldId id="502" r:id="rId11"/>
    <p:sldId id="507" r:id="rId12"/>
    <p:sldId id="508" r:id="rId13"/>
    <p:sldId id="509" r:id="rId14"/>
    <p:sldId id="525" r:id="rId15"/>
    <p:sldId id="510" r:id="rId16"/>
    <p:sldId id="521" r:id="rId17"/>
    <p:sldId id="519" r:id="rId18"/>
    <p:sldId id="520" r:id="rId19"/>
    <p:sldId id="523" r:id="rId20"/>
    <p:sldId id="497" r:id="rId21"/>
    <p:sldId id="495" r:id="rId22"/>
    <p:sldId id="517" r:id="rId23"/>
    <p:sldId id="526" r:id="rId24"/>
    <p:sldId id="524" r:id="rId25"/>
    <p:sldId id="278" r:id="rId26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32" userDrawn="1">
          <p15:clr>
            <a:srgbClr val="A4A3A4"/>
          </p15:clr>
        </p15:guide>
        <p15:guide id="3" pos="3368" userDrawn="1">
          <p15:clr>
            <a:srgbClr val="A4A3A4"/>
          </p15:clr>
        </p15:guide>
        <p15:guide id="6" orient="horz" pos="1429" userDrawn="1">
          <p15:clr>
            <a:srgbClr val="A4A3A4"/>
          </p15:clr>
        </p15:guide>
        <p15:guide id="7" orient="horz" pos="714" userDrawn="1">
          <p15:clr>
            <a:srgbClr val="A4A3A4"/>
          </p15:clr>
        </p15:guide>
        <p15:guide id="8" pos="6452" userDrawn="1">
          <p15:clr>
            <a:srgbClr val="A4A3A4"/>
          </p15:clr>
        </p15:guide>
        <p15:guide id="9" pos="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426"/>
    <a:srgbClr val="11A19C"/>
    <a:srgbClr val="255E91"/>
    <a:srgbClr val="EAEAEA"/>
    <a:srgbClr val="1393C1"/>
    <a:srgbClr val="0678BD"/>
    <a:srgbClr val="00AEEF"/>
    <a:srgbClr val="1DA9C6"/>
    <a:srgbClr val="CFEBFD"/>
    <a:srgbClr val="CAE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14" autoAdjust="0"/>
    <p:restoredTop sz="96692" autoAdjust="0"/>
  </p:normalViewPr>
  <p:slideViewPr>
    <p:cSldViewPr>
      <p:cViewPr varScale="1">
        <p:scale>
          <a:sx n="104" d="100"/>
          <a:sy n="104" d="100"/>
        </p:scale>
        <p:origin x="1650" y="102"/>
      </p:cViewPr>
      <p:guideLst>
        <p:guide orient="horz" pos="4332"/>
        <p:guide pos="3368"/>
        <p:guide orient="horz" pos="1429"/>
        <p:guide orient="horz" pos="714"/>
        <p:guide pos="6452"/>
        <p:guide pos="2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5668"/>
    </p:cViewPr>
  </p:sorterViewPr>
  <p:notesViewPr>
    <p:cSldViewPr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E15EB-E3EB-4024-A8B6-3E65FE455D92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291EA-625A-43CA-A08A-94033B7F7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46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026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20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42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03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1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89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29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3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300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91EA-625A-43CA-A08A-94033B7F75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83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65743719-99BA-4658-B878-91948B38E8DD}"/>
              </a:ext>
            </a:extLst>
          </p:cNvPr>
          <p:cNvSpPr txBox="1"/>
          <p:nvPr userDrawn="1"/>
        </p:nvSpPr>
        <p:spPr>
          <a:xfrm>
            <a:off x="192980" y="7266447"/>
            <a:ext cx="265297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New </a:t>
            </a:r>
            <a:r>
              <a: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 </a:t>
            </a:r>
            <a:r>
              <a:rPr lang="ko-KR" altLang="en-US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영업지원시스템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구축을 위한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솔루션 구매 제안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0884455" y="828303"/>
            <a:ext cx="242472" cy="3048783"/>
            <a:chOff x="10884455" y="875864"/>
            <a:chExt cx="242472" cy="304878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3C0A06-3CF3-4326-BACC-EC70D9BCD767}"/>
                </a:ext>
              </a:extLst>
            </p:cNvPr>
            <p:cNvSpPr txBox="1"/>
            <p:nvPr/>
          </p:nvSpPr>
          <p:spPr>
            <a:xfrm rot="5400000" flipH="1">
              <a:off x="10572383" y="1187937"/>
              <a:ext cx="839589" cy="21544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Color Chip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8205" y="3685925"/>
              <a:ext cx="238722" cy="238722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4455" y="2196884"/>
              <a:ext cx="238722" cy="238722"/>
            </a:xfrm>
            <a:prstGeom prst="ellipse">
              <a:avLst/>
            </a:prstGeom>
            <a:solidFill>
              <a:srgbClr val="11A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4455" y="2489865"/>
              <a:ext cx="238722" cy="238722"/>
            </a:xfrm>
            <a:prstGeom prst="ellipse">
              <a:avLst/>
            </a:prstGeom>
            <a:solidFill>
              <a:srgbClr val="FE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8205" y="1898434"/>
              <a:ext cx="238722" cy="238722"/>
            </a:xfrm>
            <a:prstGeom prst="ellipse">
              <a:avLst/>
            </a:prstGeom>
            <a:solidFill>
              <a:srgbClr val="067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8205" y="2793784"/>
              <a:ext cx="238722" cy="238722"/>
            </a:xfrm>
            <a:prstGeom prst="ellipse">
              <a:avLst/>
            </a:prstGeom>
            <a:solidFill>
              <a:srgbClr val="13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8205" y="3092234"/>
              <a:ext cx="238722" cy="238722"/>
            </a:xfrm>
            <a:prstGeom prst="ellipse">
              <a:avLst/>
            </a:prstGeom>
            <a:solidFill>
              <a:srgbClr val="1DA9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8690618" y="7172575"/>
            <a:ext cx="1840658" cy="277238"/>
            <a:chOff x="8690618" y="7172575"/>
            <a:chExt cx="1840658" cy="277238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8690618" y="7172575"/>
              <a:ext cx="1840658" cy="277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 userDrawn="1"/>
          </p:nvGrpSpPr>
          <p:grpSpPr>
            <a:xfrm>
              <a:off x="8829602" y="7239000"/>
              <a:ext cx="1557658" cy="151551"/>
              <a:chOff x="8881126" y="7244013"/>
              <a:chExt cx="1506134" cy="146538"/>
            </a:xfrm>
          </p:grpSpPr>
          <p:grpSp>
            <p:nvGrpSpPr>
              <p:cNvPr id="33" name="그룹 32"/>
              <p:cNvGrpSpPr/>
              <p:nvPr/>
            </p:nvGrpSpPr>
            <p:grpSpPr>
              <a:xfrm>
                <a:off x="9883204" y="7261713"/>
                <a:ext cx="504056" cy="111698"/>
                <a:chOff x="1001713" y="3086100"/>
                <a:chExt cx="2263776" cy="501650"/>
              </a:xfrm>
            </p:grpSpPr>
            <p:sp>
              <p:nvSpPr>
                <p:cNvPr id="59" name="Freeform 8"/>
                <p:cNvSpPr>
                  <a:spLocks/>
                </p:cNvSpPr>
                <p:nvPr/>
              </p:nvSpPr>
              <p:spPr bwMode="auto">
                <a:xfrm>
                  <a:off x="1001713" y="3097213"/>
                  <a:ext cx="260350" cy="479425"/>
                </a:xfrm>
                <a:custGeom>
                  <a:avLst/>
                  <a:gdLst>
                    <a:gd name="T0" fmla="*/ 65 w 164"/>
                    <a:gd name="T1" fmla="*/ 40 h 302"/>
                    <a:gd name="T2" fmla="*/ 65 w 164"/>
                    <a:gd name="T3" fmla="*/ 302 h 302"/>
                    <a:gd name="T4" fmla="*/ 109 w 164"/>
                    <a:gd name="T5" fmla="*/ 302 h 302"/>
                    <a:gd name="T6" fmla="*/ 109 w 164"/>
                    <a:gd name="T7" fmla="*/ 40 h 302"/>
                    <a:gd name="T8" fmla="*/ 109 w 164"/>
                    <a:gd name="T9" fmla="*/ 37 h 302"/>
                    <a:gd name="T10" fmla="*/ 112 w 164"/>
                    <a:gd name="T11" fmla="*/ 37 h 302"/>
                    <a:gd name="T12" fmla="*/ 164 w 164"/>
                    <a:gd name="T13" fmla="*/ 37 h 302"/>
                    <a:gd name="T14" fmla="*/ 164 w 164"/>
                    <a:gd name="T15" fmla="*/ 0 h 302"/>
                    <a:gd name="T16" fmla="*/ 0 w 164"/>
                    <a:gd name="T17" fmla="*/ 0 h 302"/>
                    <a:gd name="T18" fmla="*/ 0 w 164"/>
                    <a:gd name="T19" fmla="*/ 37 h 302"/>
                    <a:gd name="T20" fmla="*/ 60 w 164"/>
                    <a:gd name="T21" fmla="*/ 37 h 302"/>
                    <a:gd name="T22" fmla="*/ 65 w 164"/>
                    <a:gd name="T23" fmla="*/ 37 h 302"/>
                    <a:gd name="T24" fmla="*/ 65 w 164"/>
                    <a:gd name="T25" fmla="*/ 4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4" h="302">
                      <a:moveTo>
                        <a:pt x="65" y="40"/>
                      </a:moveTo>
                      <a:lnTo>
                        <a:pt x="65" y="302"/>
                      </a:lnTo>
                      <a:lnTo>
                        <a:pt x="109" y="302"/>
                      </a:lnTo>
                      <a:lnTo>
                        <a:pt x="109" y="40"/>
                      </a:lnTo>
                      <a:lnTo>
                        <a:pt x="109" y="37"/>
                      </a:lnTo>
                      <a:lnTo>
                        <a:pt x="112" y="37"/>
                      </a:lnTo>
                      <a:lnTo>
                        <a:pt x="164" y="37"/>
                      </a:lnTo>
                      <a:lnTo>
                        <a:pt x="164" y="0"/>
                      </a:ln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60" y="37"/>
                      </a:lnTo>
                      <a:lnTo>
                        <a:pt x="65" y="37"/>
                      </a:lnTo>
                      <a:lnTo>
                        <a:pt x="65" y="40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0" name="Freeform 9"/>
                <p:cNvSpPr>
                  <a:spLocks/>
                </p:cNvSpPr>
                <p:nvPr/>
              </p:nvSpPr>
              <p:spPr bwMode="auto">
                <a:xfrm>
                  <a:off x="3006726" y="3097213"/>
                  <a:ext cx="258763" cy="479425"/>
                </a:xfrm>
                <a:custGeom>
                  <a:avLst/>
                  <a:gdLst>
                    <a:gd name="T0" fmla="*/ 64 w 163"/>
                    <a:gd name="T1" fmla="*/ 37 h 302"/>
                    <a:gd name="T2" fmla="*/ 64 w 163"/>
                    <a:gd name="T3" fmla="*/ 40 h 302"/>
                    <a:gd name="T4" fmla="*/ 64 w 163"/>
                    <a:gd name="T5" fmla="*/ 302 h 302"/>
                    <a:gd name="T6" fmla="*/ 108 w 163"/>
                    <a:gd name="T7" fmla="*/ 302 h 302"/>
                    <a:gd name="T8" fmla="*/ 108 w 163"/>
                    <a:gd name="T9" fmla="*/ 40 h 302"/>
                    <a:gd name="T10" fmla="*/ 108 w 163"/>
                    <a:gd name="T11" fmla="*/ 37 h 302"/>
                    <a:gd name="T12" fmla="*/ 113 w 163"/>
                    <a:gd name="T13" fmla="*/ 37 h 302"/>
                    <a:gd name="T14" fmla="*/ 163 w 163"/>
                    <a:gd name="T15" fmla="*/ 37 h 302"/>
                    <a:gd name="T16" fmla="*/ 163 w 163"/>
                    <a:gd name="T17" fmla="*/ 0 h 302"/>
                    <a:gd name="T18" fmla="*/ 0 w 163"/>
                    <a:gd name="T19" fmla="*/ 0 h 302"/>
                    <a:gd name="T20" fmla="*/ 0 w 163"/>
                    <a:gd name="T21" fmla="*/ 37 h 302"/>
                    <a:gd name="T22" fmla="*/ 59 w 163"/>
                    <a:gd name="T23" fmla="*/ 37 h 302"/>
                    <a:gd name="T24" fmla="*/ 64 w 163"/>
                    <a:gd name="T25" fmla="*/ 37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3" h="302">
                      <a:moveTo>
                        <a:pt x="64" y="37"/>
                      </a:moveTo>
                      <a:lnTo>
                        <a:pt x="64" y="40"/>
                      </a:lnTo>
                      <a:lnTo>
                        <a:pt x="64" y="302"/>
                      </a:lnTo>
                      <a:lnTo>
                        <a:pt x="108" y="302"/>
                      </a:lnTo>
                      <a:lnTo>
                        <a:pt x="108" y="40"/>
                      </a:lnTo>
                      <a:lnTo>
                        <a:pt x="108" y="37"/>
                      </a:lnTo>
                      <a:lnTo>
                        <a:pt x="113" y="37"/>
                      </a:lnTo>
                      <a:lnTo>
                        <a:pt x="163" y="37"/>
                      </a:lnTo>
                      <a:lnTo>
                        <a:pt x="163" y="0"/>
                      </a:ln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59" y="37"/>
                      </a:lnTo>
                      <a:lnTo>
                        <a:pt x="64" y="37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1" name="Freeform 10"/>
                <p:cNvSpPr>
                  <a:spLocks noEditPoints="1"/>
                </p:cNvSpPr>
                <p:nvPr/>
              </p:nvSpPr>
              <p:spPr bwMode="auto">
                <a:xfrm>
                  <a:off x="1301751" y="3086100"/>
                  <a:ext cx="247650" cy="501650"/>
                </a:xfrm>
                <a:custGeom>
                  <a:avLst/>
                  <a:gdLst>
                    <a:gd name="T0" fmla="*/ 48 w 96"/>
                    <a:gd name="T1" fmla="*/ 0 h 193"/>
                    <a:gd name="T2" fmla="*/ 0 w 96"/>
                    <a:gd name="T3" fmla="*/ 45 h 193"/>
                    <a:gd name="T4" fmla="*/ 0 w 96"/>
                    <a:gd name="T5" fmla="*/ 148 h 193"/>
                    <a:gd name="T6" fmla="*/ 48 w 96"/>
                    <a:gd name="T7" fmla="*/ 193 h 193"/>
                    <a:gd name="T8" fmla="*/ 96 w 96"/>
                    <a:gd name="T9" fmla="*/ 148 h 193"/>
                    <a:gd name="T10" fmla="*/ 96 w 96"/>
                    <a:gd name="T11" fmla="*/ 45 h 193"/>
                    <a:gd name="T12" fmla="*/ 48 w 96"/>
                    <a:gd name="T13" fmla="*/ 0 h 193"/>
                    <a:gd name="T14" fmla="*/ 68 w 96"/>
                    <a:gd name="T15" fmla="*/ 147 h 193"/>
                    <a:gd name="T16" fmla="*/ 48 w 96"/>
                    <a:gd name="T17" fmla="*/ 169 h 193"/>
                    <a:gd name="T18" fmla="*/ 29 w 96"/>
                    <a:gd name="T19" fmla="*/ 147 h 193"/>
                    <a:gd name="T20" fmla="*/ 29 w 96"/>
                    <a:gd name="T21" fmla="*/ 44 h 193"/>
                    <a:gd name="T22" fmla="*/ 48 w 96"/>
                    <a:gd name="T23" fmla="*/ 22 h 193"/>
                    <a:gd name="T24" fmla="*/ 68 w 96"/>
                    <a:gd name="T25" fmla="*/ 44 h 193"/>
                    <a:gd name="T26" fmla="*/ 68 w 96"/>
                    <a:gd name="T27" fmla="*/ 14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6" h="193">
                      <a:moveTo>
                        <a:pt x="48" y="0"/>
                      </a:moveTo>
                      <a:cubicBezTo>
                        <a:pt x="18" y="0"/>
                        <a:pt x="0" y="17"/>
                        <a:pt x="0" y="45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76"/>
                        <a:pt x="18" y="193"/>
                        <a:pt x="48" y="193"/>
                      </a:cubicBezTo>
                      <a:cubicBezTo>
                        <a:pt x="78" y="193"/>
                        <a:pt x="96" y="176"/>
                        <a:pt x="96" y="148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6" y="17"/>
                        <a:pt x="78" y="0"/>
                        <a:pt x="48" y="0"/>
                      </a:cubicBezTo>
                      <a:close/>
                      <a:moveTo>
                        <a:pt x="68" y="147"/>
                      </a:moveTo>
                      <a:cubicBezTo>
                        <a:pt x="68" y="162"/>
                        <a:pt x="61" y="169"/>
                        <a:pt x="48" y="169"/>
                      </a:cubicBezTo>
                      <a:cubicBezTo>
                        <a:pt x="39" y="169"/>
                        <a:pt x="29" y="165"/>
                        <a:pt x="29" y="147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29" y="26"/>
                        <a:pt x="39" y="22"/>
                        <a:pt x="48" y="22"/>
                      </a:cubicBezTo>
                      <a:cubicBezTo>
                        <a:pt x="61" y="22"/>
                        <a:pt x="68" y="30"/>
                        <a:pt x="68" y="44"/>
                      </a:cubicBezTo>
                      <a:lnTo>
                        <a:pt x="68" y="147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2" name="Freeform 11"/>
                <p:cNvSpPr>
                  <a:spLocks noEditPoints="1"/>
                </p:cNvSpPr>
                <p:nvPr/>
              </p:nvSpPr>
              <p:spPr bwMode="auto">
                <a:xfrm>
                  <a:off x="1609726" y="3097213"/>
                  <a:ext cx="244475" cy="479425"/>
                </a:xfrm>
                <a:custGeom>
                  <a:avLst/>
                  <a:gdLst>
                    <a:gd name="T0" fmla="*/ 75 w 95"/>
                    <a:gd name="T1" fmla="*/ 91 h 185"/>
                    <a:gd name="T2" fmla="*/ 69 w 95"/>
                    <a:gd name="T3" fmla="*/ 88 h 185"/>
                    <a:gd name="T4" fmla="*/ 74 w 95"/>
                    <a:gd name="T5" fmla="*/ 86 h 185"/>
                    <a:gd name="T6" fmla="*/ 92 w 95"/>
                    <a:gd name="T7" fmla="*/ 50 h 185"/>
                    <a:gd name="T8" fmla="*/ 92 w 95"/>
                    <a:gd name="T9" fmla="*/ 42 h 185"/>
                    <a:gd name="T10" fmla="*/ 48 w 95"/>
                    <a:gd name="T11" fmla="*/ 0 h 185"/>
                    <a:gd name="T12" fmla="*/ 0 w 95"/>
                    <a:gd name="T13" fmla="*/ 0 h 185"/>
                    <a:gd name="T14" fmla="*/ 0 w 95"/>
                    <a:gd name="T15" fmla="*/ 185 h 185"/>
                    <a:gd name="T16" fmla="*/ 49 w 95"/>
                    <a:gd name="T17" fmla="*/ 185 h 185"/>
                    <a:gd name="T18" fmla="*/ 95 w 95"/>
                    <a:gd name="T19" fmla="*/ 145 h 185"/>
                    <a:gd name="T20" fmla="*/ 95 w 95"/>
                    <a:gd name="T21" fmla="*/ 126 h 185"/>
                    <a:gd name="T22" fmla="*/ 75 w 95"/>
                    <a:gd name="T23" fmla="*/ 91 h 185"/>
                    <a:gd name="T24" fmla="*/ 28 w 95"/>
                    <a:gd name="T25" fmla="*/ 75 h 185"/>
                    <a:gd name="T26" fmla="*/ 28 w 95"/>
                    <a:gd name="T27" fmla="*/ 27 h 185"/>
                    <a:gd name="T28" fmla="*/ 28 w 95"/>
                    <a:gd name="T29" fmla="*/ 24 h 185"/>
                    <a:gd name="T30" fmla="*/ 31 w 95"/>
                    <a:gd name="T31" fmla="*/ 24 h 185"/>
                    <a:gd name="T32" fmla="*/ 46 w 95"/>
                    <a:gd name="T33" fmla="*/ 24 h 185"/>
                    <a:gd name="T34" fmla="*/ 64 w 95"/>
                    <a:gd name="T35" fmla="*/ 46 h 185"/>
                    <a:gd name="T36" fmla="*/ 64 w 95"/>
                    <a:gd name="T37" fmla="*/ 52 h 185"/>
                    <a:gd name="T38" fmla="*/ 43 w 95"/>
                    <a:gd name="T39" fmla="*/ 78 h 185"/>
                    <a:gd name="T40" fmla="*/ 31 w 95"/>
                    <a:gd name="T41" fmla="*/ 78 h 185"/>
                    <a:gd name="T42" fmla="*/ 28 w 95"/>
                    <a:gd name="T43" fmla="*/ 78 h 185"/>
                    <a:gd name="T44" fmla="*/ 28 w 95"/>
                    <a:gd name="T45" fmla="*/ 75 h 185"/>
                    <a:gd name="T46" fmla="*/ 67 w 95"/>
                    <a:gd name="T47" fmla="*/ 140 h 185"/>
                    <a:gd name="T48" fmla="*/ 46 w 95"/>
                    <a:gd name="T49" fmla="*/ 161 h 185"/>
                    <a:gd name="T50" fmla="*/ 31 w 95"/>
                    <a:gd name="T51" fmla="*/ 161 h 185"/>
                    <a:gd name="T52" fmla="*/ 28 w 95"/>
                    <a:gd name="T53" fmla="*/ 161 h 185"/>
                    <a:gd name="T54" fmla="*/ 28 w 95"/>
                    <a:gd name="T55" fmla="*/ 158 h 185"/>
                    <a:gd name="T56" fmla="*/ 28 w 95"/>
                    <a:gd name="T57" fmla="*/ 105 h 185"/>
                    <a:gd name="T58" fmla="*/ 28 w 95"/>
                    <a:gd name="T59" fmla="*/ 102 h 185"/>
                    <a:gd name="T60" fmla="*/ 31 w 95"/>
                    <a:gd name="T61" fmla="*/ 102 h 185"/>
                    <a:gd name="T62" fmla="*/ 45 w 95"/>
                    <a:gd name="T63" fmla="*/ 102 h 185"/>
                    <a:gd name="T64" fmla="*/ 67 w 95"/>
                    <a:gd name="T65" fmla="*/ 128 h 185"/>
                    <a:gd name="T66" fmla="*/ 67 w 95"/>
                    <a:gd name="T67" fmla="*/ 14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5" h="185">
                      <a:moveTo>
                        <a:pt x="75" y="91"/>
                      </a:moveTo>
                      <a:cubicBezTo>
                        <a:pt x="69" y="88"/>
                        <a:pt x="69" y="88"/>
                        <a:pt x="69" y="88"/>
                      </a:cubicBezTo>
                      <a:cubicBezTo>
                        <a:pt x="74" y="86"/>
                        <a:pt x="74" y="86"/>
                        <a:pt x="74" y="86"/>
                      </a:cubicBezTo>
                      <a:cubicBezTo>
                        <a:pt x="87" y="79"/>
                        <a:pt x="92" y="69"/>
                        <a:pt x="92" y="50"/>
                      </a:cubicBezTo>
                      <a:cubicBezTo>
                        <a:pt x="92" y="42"/>
                        <a:pt x="92" y="42"/>
                        <a:pt x="92" y="42"/>
                      </a:cubicBezTo>
                      <a:cubicBezTo>
                        <a:pt x="92" y="13"/>
                        <a:pt x="78" y="0"/>
                        <a:pt x="4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49" y="185"/>
                        <a:pt x="49" y="185"/>
                        <a:pt x="49" y="185"/>
                      </a:cubicBezTo>
                      <a:cubicBezTo>
                        <a:pt x="80" y="185"/>
                        <a:pt x="95" y="172"/>
                        <a:pt x="95" y="145"/>
                      </a:cubicBezTo>
                      <a:cubicBezTo>
                        <a:pt x="95" y="126"/>
                        <a:pt x="95" y="126"/>
                        <a:pt x="95" y="126"/>
                      </a:cubicBezTo>
                      <a:cubicBezTo>
                        <a:pt x="95" y="107"/>
                        <a:pt x="89" y="96"/>
                        <a:pt x="75" y="91"/>
                      </a:cubicBezTo>
                      <a:close/>
                      <a:moveTo>
                        <a:pt x="28" y="75"/>
                      </a:move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54" y="24"/>
                        <a:pt x="64" y="28"/>
                        <a:pt x="64" y="46"/>
                      </a:cubicBezTo>
                      <a:cubicBezTo>
                        <a:pt x="64" y="52"/>
                        <a:pt x="64" y="52"/>
                        <a:pt x="64" y="52"/>
                      </a:cubicBezTo>
                      <a:cubicBezTo>
                        <a:pt x="64" y="75"/>
                        <a:pt x="51" y="78"/>
                        <a:pt x="43" y="78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8" y="78"/>
                        <a:pt x="28" y="78"/>
                        <a:pt x="28" y="78"/>
                      </a:cubicBezTo>
                      <a:lnTo>
                        <a:pt x="28" y="75"/>
                      </a:lnTo>
                      <a:close/>
                      <a:moveTo>
                        <a:pt x="67" y="140"/>
                      </a:moveTo>
                      <a:cubicBezTo>
                        <a:pt x="67" y="154"/>
                        <a:pt x="60" y="161"/>
                        <a:pt x="46" y="161"/>
                      </a:cubicBezTo>
                      <a:cubicBezTo>
                        <a:pt x="31" y="161"/>
                        <a:pt x="31" y="161"/>
                        <a:pt x="31" y="161"/>
                      </a:cubicBezTo>
                      <a:cubicBezTo>
                        <a:pt x="28" y="161"/>
                        <a:pt x="28" y="161"/>
                        <a:pt x="28" y="161"/>
                      </a:cubicBezTo>
                      <a:cubicBezTo>
                        <a:pt x="28" y="158"/>
                        <a:pt x="28" y="158"/>
                        <a:pt x="28" y="158"/>
                      </a:cubicBezTo>
                      <a:cubicBezTo>
                        <a:pt x="28" y="105"/>
                        <a:pt x="28" y="105"/>
                        <a:pt x="28" y="105"/>
                      </a:cubicBez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31" y="102"/>
                        <a:pt x="31" y="102"/>
                        <a:pt x="31" y="102"/>
                      </a:cubicBezTo>
                      <a:cubicBezTo>
                        <a:pt x="45" y="102"/>
                        <a:pt x="45" y="102"/>
                        <a:pt x="45" y="102"/>
                      </a:cubicBezTo>
                      <a:cubicBezTo>
                        <a:pt x="60" y="102"/>
                        <a:pt x="67" y="110"/>
                        <a:pt x="67" y="128"/>
                      </a:cubicBezTo>
                      <a:lnTo>
                        <a:pt x="67" y="140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3" name="Freeform 12"/>
                <p:cNvSpPr>
                  <a:spLocks/>
                </p:cNvSpPr>
                <p:nvPr/>
              </p:nvSpPr>
              <p:spPr bwMode="auto">
                <a:xfrm>
                  <a:off x="1911351" y="3097213"/>
                  <a:ext cx="212725" cy="479425"/>
                </a:xfrm>
                <a:custGeom>
                  <a:avLst/>
                  <a:gdLst>
                    <a:gd name="T0" fmla="*/ 29 w 82"/>
                    <a:gd name="T1" fmla="*/ 141 h 185"/>
                    <a:gd name="T2" fmla="*/ 29 w 82"/>
                    <a:gd name="T3" fmla="*/ 104 h 185"/>
                    <a:gd name="T4" fmla="*/ 29 w 82"/>
                    <a:gd name="T5" fmla="*/ 101 h 185"/>
                    <a:gd name="T6" fmla="*/ 31 w 82"/>
                    <a:gd name="T7" fmla="*/ 101 h 185"/>
                    <a:gd name="T8" fmla="*/ 75 w 82"/>
                    <a:gd name="T9" fmla="*/ 101 h 185"/>
                    <a:gd name="T10" fmla="*/ 75 w 82"/>
                    <a:gd name="T11" fmla="*/ 78 h 185"/>
                    <a:gd name="T12" fmla="*/ 31 w 82"/>
                    <a:gd name="T13" fmla="*/ 78 h 185"/>
                    <a:gd name="T14" fmla="*/ 29 w 82"/>
                    <a:gd name="T15" fmla="*/ 78 h 185"/>
                    <a:gd name="T16" fmla="*/ 29 w 82"/>
                    <a:gd name="T17" fmla="*/ 75 h 185"/>
                    <a:gd name="T18" fmla="*/ 29 w 82"/>
                    <a:gd name="T19" fmla="*/ 27 h 185"/>
                    <a:gd name="T20" fmla="*/ 29 w 82"/>
                    <a:gd name="T21" fmla="*/ 24 h 185"/>
                    <a:gd name="T22" fmla="*/ 31 w 82"/>
                    <a:gd name="T23" fmla="*/ 24 h 185"/>
                    <a:gd name="T24" fmla="*/ 81 w 82"/>
                    <a:gd name="T25" fmla="*/ 24 h 185"/>
                    <a:gd name="T26" fmla="*/ 81 w 82"/>
                    <a:gd name="T27" fmla="*/ 0 h 185"/>
                    <a:gd name="T28" fmla="*/ 0 w 82"/>
                    <a:gd name="T29" fmla="*/ 0 h 185"/>
                    <a:gd name="T30" fmla="*/ 0 w 82"/>
                    <a:gd name="T31" fmla="*/ 142 h 185"/>
                    <a:gd name="T32" fmla="*/ 41 w 82"/>
                    <a:gd name="T33" fmla="*/ 185 h 185"/>
                    <a:gd name="T34" fmla="*/ 82 w 82"/>
                    <a:gd name="T35" fmla="*/ 185 h 185"/>
                    <a:gd name="T36" fmla="*/ 82 w 82"/>
                    <a:gd name="T37" fmla="*/ 161 h 185"/>
                    <a:gd name="T38" fmla="*/ 48 w 82"/>
                    <a:gd name="T39" fmla="*/ 161 h 185"/>
                    <a:gd name="T40" fmla="*/ 29 w 82"/>
                    <a:gd name="T41" fmla="*/ 141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2" h="185">
                      <a:moveTo>
                        <a:pt x="29" y="141"/>
                      </a:move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9" y="101"/>
                        <a:pt x="29" y="101"/>
                        <a:pt x="29" y="101"/>
                      </a:cubicBezTo>
                      <a:cubicBezTo>
                        <a:pt x="31" y="101"/>
                        <a:pt x="31" y="101"/>
                        <a:pt x="31" y="101"/>
                      </a:cubicBezTo>
                      <a:cubicBezTo>
                        <a:pt x="75" y="101"/>
                        <a:pt x="75" y="101"/>
                        <a:pt x="75" y="101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9" y="78"/>
                        <a:pt x="29" y="78"/>
                        <a:pt x="29" y="78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173"/>
                        <a:pt x="11" y="185"/>
                        <a:pt x="41" y="185"/>
                      </a:cubicBezTo>
                      <a:cubicBezTo>
                        <a:pt x="82" y="185"/>
                        <a:pt x="82" y="185"/>
                        <a:pt x="82" y="185"/>
                      </a:cubicBezTo>
                      <a:cubicBezTo>
                        <a:pt x="82" y="161"/>
                        <a:pt x="82" y="161"/>
                        <a:pt x="82" y="161"/>
                      </a:cubicBezTo>
                      <a:cubicBezTo>
                        <a:pt x="48" y="161"/>
                        <a:pt x="48" y="161"/>
                        <a:pt x="48" y="161"/>
                      </a:cubicBezTo>
                      <a:cubicBezTo>
                        <a:pt x="34" y="161"/>
                        <a:pt x="29" y="156"/>
                        <a:pt x="29" y="141"/>
                      </a:cubicBez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4" name="Freeform 13"/>
                <p:cNvSpPr>
                  <a:spLocks/>
                </p:cNvSpPr>
                <p:nvPr/>
              </p:nvSpPr>
              <p:spPr bwMode="auto">
                <a:xfrm>
                  <a:off x="2159001" y="3097213"/>
                  <a:ext cx="220663" cy="479425"/>
                </a:xfrm>
                <a:custGeom>
                  <a:avLst/>
                  <a:gdLst>
                    <a:gd name="T0" fmla="*/ 60 w 85"/>
                    <a:gd name="T1" fmla="*/ 87 h 185"/>
                    <a:gd name="T2" fmla="*/ 51 w 85"/>
                    <a:gd name="T3" fmla="*/ 81 h 185"/>
                    <a:gd name="T4" fmla="*/ 29 w 85"/>
                    <a:gd name="T5" fmla="*/ 46 h 185"/>
                    <a:gd name="T6" fmla="*/ 52 w 85"/>
                    <a:gd name="T7" fmla="*/ 24 h 185"/>
                    <a:gd name="T8" fmla="*/ 74 w 85"/>
                    <a:gd name="T9" fmla="*/ 24 h 185"/>
                    <a:gd name="T10" fmla="*/ 74 w 85"/>
                    <a:gd name="T11" fmla="*/ 0 h 185"/>
                    <a:gd name="T12" fmla="*/ 52 w 85"/>
                    <a:gd name="T13" fmla="*/ 0 h 185"/>
                    <a:gd name="T14" fmla="*/ 51 w 85"/>
                    <a:gd name="T15" fmla="*/ 0 h 185"/>
                    <a:gd name="T16" fmla="*/ 15 w 85"/>
                    <a:gd name="T17" fmla="*/ 11 h 185"/>
                    <a:gd name="T18" fmla="*/ 0 w 85"/>
                    <a:gd name="T19" fmla="*/ 45 h 185"/>
                    <a:gd name="T20" fmla="*/ 31 w 85"/>
                    <a:gd name="T21" fmla="*/ 102 h 185"/>
                    <a:gd name="T22" fmla="*/ 40 w 85"/>
                    <a:gd name="T23" fmla="*/ 107 h 185"/>
                    <a:gd name="T24" fmla="*/ 56 w 85"/>
                    <a:gd name="T25" fmla="*/ 138 h 185"/>
                    <a:gd name="T26" fmla="*/ 31 w 85"/>
                    <a:gd name="T27" fmla="*/ 161 h 185"/>
                    <a:gd name="T28" fmla="*/ 9 w 85"/>
                    <a:gd name="T29" fmla="*/ 161 h 185"/>
                    <a:gd name="T30" fmla="*/ 9 w 85"/>
                    <a:gd name="T31" fmla="*/ 185 h 185"/>
                    <a:gd name="T32" fmla="*/ 33 w 85"/>
                    <a:gd name="T33" fmla="*/ 185 h 185"/>
                    <a:gd name="T34" fmla="*/ 85 w 85"/>
                    <a:gd name="T35" fmla="*/ 136 h 185"/>
                    <a:gd name="T36" fmla="*/ 60 w 85"/>
                    <a:gd name="T37" fmla="*/ 87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5" h="185">
                      <a:moveTo>
                        <a:pt x="60" y="87"/>
                      </a:moveTo>
                      <a:cubicBezTo>
                        <a:pt x="51" y="81"/>
                        <a:pt x="51" y="81"/>
                        <a:pt x="51" y="81"/>
                      </a:cubicBezTo>
                      <a:cubicBezTo>
                        <a:pt x="34" y="70"/>
                        <a:pt x="29" y="62"/>
                        <a:pt x="29" y="46"/>
                      </a:cubicBezTo>
                      <a:cubicBezTo>
                        <a:pt x="29" y="31"/>
                        <a:pt x="40" y="24"/>
                        <a:pt x="52" y="24"/>
                      </a:cubicBezTo>
                      <a:cubicBezTo>
                        <a:pt x="74" y="24"/>
                        <a:pt x="74" y="24"/>
                        <a:pt x="74" y="2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36" y="0"/>
                        <a:pt x="24" y="4"/>
                        <a:pt x="15" y="11"/>
                      </a:cubicBezTo>
                      <a:cubicBezTo>
                        <a:pt x="5" y="19"/>
                        <a:pt x="0" y="30"/>
                        <a:pt x="0" y="45"/>
                      </a:cubicBezTo>
                      <a:cubicBezTo>
                        <a:pt x="0" y="72"/>
                        <a:pt x="10" y="89"/>
                        <a:pt x="31" y="102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54" y="115"/>
                        <a:pt x="56" y="127"/>
                        <a:pt x="56" y="138"/>
                      </a:cubicBezTo>
                      <a:cubicBezTo>
                        <a:pt x="55" y="153"/>
                        <a:pt x="47" y="161"/>
                        <a:pt x="31" y="161"/>
                      </a:cubicBezTo>
                      <a:cubicBezTo>
                        <a:pt x="9" y="161"/>
                        <a:pt x="9" y="161"/>
                        <a:pt x="9" y="161"/>
                      </a:cubicBezTo>
                      <a:cubicBezTo>
                        <a:pt x="9" y="185"/>
                        <a:pt x="9" y="185"/>
                        <a:pt x="9" y="185"/>
                      </a:cubicBezTo>
                      <a:cubicBezTo>
                        <a:pt x="33" y="185"/>
                        <a:pt x="33" y="185"/>
                        <a:pt x="33" y="185"/>
                      </a:cubicBezTo>
                      <a:cubicBezTo>
                        <a:pt x="68" y="185"/>
                        <a:pt x="85" y="170"/>
                        <a:pt x="85" y="136"/>
                      </a:cubicBezTo>
                      <a:cubicBezTo>
                        <a:pt x="85" y="117"/>
                        <a:pt x="81" y="101"/>
                        <a:pt x="60" y="87"/>
                      </a:cubicBez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Freeform 14"/>
                <p:cNvSpPr>
                  <a:spLocks noEditPoints="1"/>
                </p:cNvSpPr>
                <p:nvPr/>
              </p:nvSpPr>
              <p:spPr bwMode="auto">
                <a:xfrm>
                  <a:off x="2425701" y="3086100"/>
                  <a:ext cx="247650" cy="501650"/>
                </a:xfrm>
                <a:custGeom>
                  <a:avLst/>
                  <a:gdLst>
                    <a:gd name="T0" fmla="*/ 47 w 96"/>
                    <a:gd name="T1" fmla="*/ 0 h 193"/>
                    <a:gd name="T2" fmla="*/ 0 w 96"/>
                    <a:gd name="T3" fmla="*/ 45 h 193"/>
                    <a:gd name="T4" fmla="*/ 0 w 96"/>
                    <a:gd name="T5" fmla="*/ 148 h 193"/>
                    <a:gd name="T6" fmla="*/ 47 w 96"/>
                    <a:gd name="T7" fmla="*/ 193 h 193"/>
                    <a:gd name="T8" fmla="*/ 96 w 96"/>
                    <a:gd name="T9" fmla="*/ 148 h 193"/>
                    <a:gd name="T10" fmla="*/ 96 w 96"/>
                    <a:gd name="T11" fmla="*/ 45 h 193"/>
                    <a:gd name="T12" fmla="*/ 47 w 96"/>
                    <a:gd name="T13" fmla="*/ 0 h 193"/>
                    <a:gd name="T14" fmla="*/ 67 w 96"/>
                    <a:gd name="T15" fmla="*/ 147 h 193"/>
                    <a:gd name="T16" fmla="*/ 47 w 96"/>
                    <a:gd name="T17" fmla="*/ 169 h 193"/>
                    <a:gd name="T18" fmla="*/ 28 w 96"/>
                    <a:gd name="T19" fmla="*/ 147 h 193"/>
                    <a:gd name="T20" fmla="*/ 28 w 96"/>
                    <a:gd name="T21" fmla="*/ 44 h 193"/>
                    <a:gd name="T22" fmla="*/ 47 w 96"/>
                    <a:gd name="T23" fmla="*/ 22 h 193"/>
                    <a:gd name="T24" fmla="*/ 67 w 96"/>
                    <a:gd name="T25" fmla="*/ 44 h 193"/>
                    <a:gd name="T26" fmla="*/ 67 w 96"/>
                    <a:gd name="T27" fmla="*/ 14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6" h="193">
                      <a:moveTo>
                        <a:pt x="47" y="0"/>
                      </a:moveTo>
                      <a:cubicBezTo>
                        <a:pt x="18" y="0"/>
                        <a:pt x="0" y="17"/>
                        <a:pt x="0" y="45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76"/>
                        <a:pt x="18" y="193"/>
                        <a:pt x="47" y="193"/>
                      </a:cubicBezTo>
                      <a:cubicBezTo>
                        <a:pt x="78" y="193"/>
                        <a:pt x="96" y="176"/>
                        <a:pt x="96" y="148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6" y="17"/>
                        <a:pt x="78" y="0"/>
                        <a:pt x="47" y="0"/>
                      </a:cubicBezTo>
                      <a:close/>
                      <a:moveTo>
                        <a:pt x="67" y="147"/>
                      </a:moveTo>
                      <a:cubicBezTo>
                        <a:pt x="67" y="162"/>
                        <a:pt x="60" y="169"/>
                        <a:pt x="47" y="169"/>
                      </a:cubicBezTo>
                      <a:cubicBezTo>
                        <a:pt x="39" y="169"/>
                        <a:pt x="28" y="165"/>
                        <a:pt x="28" y="147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8" y="26"/>
                        <a:pt x="39" y="22"/>
                        <a:pt x="47" y="22"/>
                      </a:cubicBezTo>
                      <a:cubicBezTo>
                        <a:pt x="60" y="22"/>
                        <a:pt x="67" y="30"/>
                        <a:pt x="67" y="44"/>
                      </a:cubicBezTo>
                      <a:lnTo>
                        <a:pt x="67" y="147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6" name="Freeform 15"/>
                <p:cNvSpPr>
                  <a:spLocks/>
                </p:cNvSpPr>
                <p:nvPr/>
              </p:nvSpPr>
              <p:spPr bwMode="auto">
                <a:xfrm>
                  <a:off x="2733676" y="3097213"/>
                  <a:ext cx="215900" cy="479425"/>
                </a:xfrm>
                <a:custGeom>
                  <a:avLst/>
                  <a:gdLst>
                    <a:gd name="T0" fmla="*/ 123 w 136"/>
                    <a:gd name="T1" fmla="*/ 170 h 302"/>
                    <a:gd name="T2" fmla="*/ 123 w 136"/>
                    <a:gd name="T3" fmla="*/ 129 h 302"/>
                    <a:gd name="T4" fmla="*/ 50 w 136"/>
                    <a:gd name="T5" fmla="*/ 129 h 302"/>
                    <a:gd name="T6" fmla="*/ 45 w 136"/>
                    <a:gd name="T7" fmla="*/ 129 h 302"/>
                    <a:gd name="T8" fmla="*/ 45 w 136"/>
                    <a:gd name="T9" fmla="*/ 125 h 302"/>
                    <a:gd name="T10" fmla="*/ 45 w 136"/>
                    <a:gd name="T11" fmla="*/ 44 h 302"/>
                    <a:gd name="T12" fmla="*/ 45 w 136"/>
                    <a:gd name="T13" fmla="*/ 39 h 302"/>
                    <a:gd name="T14" fmla="*/ 50 w 136"/>
                    <a:gd name="T15" fmla="*/ 39 h 302"/>
                    <a:gd name="T16" fmla="*/ 136 w 136"/>
                    <a:gd name="T17" fmla="*/ 39 h 302"/>
                    <a:gd name="T18" fmla="*/ 136 w 136"/>
                    <a:gd name="T19" fmla="*/ 0 h 302"/>
                    <a:gd name="T20" fmla="*/ 0 w 136"/>
                    <a:gd name="T21" fmla="*/ 0 h 302"/>
                    <a:gd name="T22" fmla="*/ 0 w 136"/>
                    <a:gd name="T23" fmla="*/ 302 h 302"/>
                    <a:gd name="T24" fmla="*/ 45 w 136"/>
                    <a:gd name="T25" fmla="*/ 302 h 302"/>
                    <a:gd name="T26" fmla="*/ 45 w 136"/>
                    <a:gd name="T27" fmla="*/ 173 h 302"/>
                    <a:gd name="T28" fmla="*/ 45 w 136"/>
                    <a:gd name="T29" fmla="*/ 170 h 302"/>
                    <a:gd name="T30" fmla="*/ 50 w 136"/>
                    <a:gd name="T31" fmla="*/ 170 h 302"/>
                    <a:gd name="T32" fmla="*/ 123 w 136"/>
                    <a:gd name="T33" fmla="*/ 17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302">
                      <a:moveTo>
                        <a:pt x="123" y="170"/>
                      </a:moveTo>
                      <a:lnTo>
                        <a:pt x="123" y="129"/>
                      </a:lnTo>
                      <a:lnTo>
                        <a:pt x="50" y="129"/>
                      </a:lnTo>
                      <a:lnTo>
                        <a:pt x="45" y="129"/>
                      </a:lnTo>
                      <a:lnTo>
                        <a:pt x="45" y="125"/>
                      </a:lnTo>
                      <a:lnTo>
                        <a:pt x="45" y="44"/>
                      </a:lnTo>
                      <a:lnTo>
                        <a:pt x="45" y="39"/>
                      </a:lnTo>
                      <a:lnTo>
                        <a:pt x="50" y="39"/>
                      </a:lnTo>
                      <a:lnTo>
                        <a:pt x="136" y="3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302"/>
                      </a:lnTo>
                      <a:lnTo>
                        <a:pt x="45" y="302"/>
                      </a:lnTo>
                      <a:lnTo>
                        <a:pt x="45" y="173"/>
                      </a:lnTo>
                      <a:lnTo>
                        <a:pt x="45" y="170"/>
                      </a:lnTo>
                      <a:lnTo>
                        <a:pt x="50" y="170"/>
                      </a:lnTo>
                      <a:lnTo>
                        <a:pt x="123" y="170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1126" y="7244013"/>
                <a:ext cx="930070" cy="146538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/>
          <p:cNvGrpSpPr/>
          <p:nvPr userDrawn="1"/>
        </p:nvGrpSpPr>
        <p:grpSpPr>
          <a:xfrm>
            <a:off x="0" y="3175"/>
            <a:ext cx="10693400" cy="1094005"/>
            <a:chOff x="0" y="3175"/>
            <a:chExt cx="10693400" cy="1094005"/>
          </a:xfrm>
        </p:grpSpPr>
        <p:sp>
          <p:nvSpPr>
            <p:cNvPr id="43" name="직사각형 42"/>
            <p:cNvSpPr/>
            <p:nvPr userDrawn="1"/>
          </p:nvSpPr>
          <p:spPr>
            <a:xfrm>
              <a:off x="0" y="3175"/>
              <a:ext cx="10693400" cy="216000"/>
            </a:xfrm>
            <a:prstGeom prst="rect">
              <a:avLst/>
            </a:prstGeom>
            <a:solidFill>
              <a:srgbClr val="255E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 userDrawn="1"/>
          </p:nvGrpSpPr>
          <p:grpSpPr>
            <a:xfrm>
              <a:off x="191982" y="161179"/>
              <a:ext cx="705153" cy="936001"/>
              <a:chOff x="191982" y="161179"/>
              <a:chExt cx="705153" cy="936001"/>
            </a:xfrm>
          </p:grpSpPr>
          <p:sp>
            <p:nvSpPr>
              <p:cNvPr id="45" name="직사각형 44"/>
              <p:cNvSpPr/>
              <p:nvPr userDrawn="1"/>
            </p:nvSpPr>
            <p:spPr>
              <a:xfrm>
                <a:off x="253182" y="161180"/>
                <a:ext cx="583200" cy="936000"/>
              </a:xfrm>
              <a:prstGeom prst="rect">
                <a:avLst/>
              </a:prstGeom>
              <a:solidFill>
                <a:srgbClr val="0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각 삼각형 45"/>
              <p:cNvSpPr/>
              <p:nvPr userDrawn="1"/>
            </p:nvSpPr>
            <p:spPr>
              <a:xfrm>
                <a:off x="835935" y="161179"/>
                <a:ext cx="61200" cy="61200"/>
              </a:xfrm>
              <a:prstGeom prst="rtTriangle">
                <a:avLst/>
              </a:prstGeom>
              <a:solidFill>
                <a:srgbClr val="17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각 삼각형 46"/>
              <p:cNvSpPr/>
              <p:nvPr userDrawn="1"/>
            </p:nvSpPr>
            <p:spPr>
              <a:xfrm flipH="1">
                <a:off x="191982" y="161179"/>
                <a:ext cx="61200" cy="61200"/>
              </a:xfrm>
              <a:prstGeom prst="rtTriangle">
                <a:avLst/>
              </a:prstGeom>
              <a:solidFill>
                <a:srgbClr val="17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각 삼각형 47"/>
              <p:cNvSpPr/>
              <p:nvPr userDrawn="1"/>
            </p:nvSpPr>
            <p:spPr>
              <a:xfrm flipV="1">
                <a:off x="835935" y="1035980"/>
                <a:ext cx="61200" cy="61200"/>
              </a:xfrm>
              <a:prstGeom prst="rtTriangle">
                <a:avLst/>
              </a:prstGeom>
              <a:solidFill>
                <a:srgbClr val="1F4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각 삼각형 48"/>
              <p:cNvSpPr/>
              <p:nvPr userDrawn="1"/>
            </p:nvSpPr>
            <p:spPr>
              <a:xfrm flipH="1" flipV="1">
                <a:off x="191982" y="1035980"/>
                <a:ext cx="61200" cy="61200"/>
              </a:xfrm>
              <a:prstGeom prst="rtTriangle">
                <a:avLst/>
              </a:prstGeom>
              <a:solidFill>
                <a:srgbClr val="1F4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408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958787" y="4863947"/>
            <a:ext cx="538163" cy="508000"/>
            <a:chOff x="1818308" y="612279"/>
            <a:chExt cx="538163" cy="508000"/>
          </a:xfrm>
        </p:grpSpPr>
        <p:sp>
          <p:nvSpPr>
            <p:cNvPr id="4" name="AutoShape 43"/>
            <p:cNvSpPr>
              <a:spLocks noChangeAspect="1" noChangeArrowheads="1" noTextEdit="1"/>
            </p:cNvSpPr>
            <p:nvPr/>
          </p:nvSpPr>
          <p:spPr bwMode="auto">
            <a:xfrm>
              <a:off x="1818308" y="613866"/>
              <a:ext cx="53657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Oval 45"/>
            <p:cNvSpPr>
              <a:spLocks noChangeArrowheads="1"/>
            </p:cNvSpPr>
            <p:nvPr/>
          </p:nvSpPr>
          <p:spPr bwMode="auto">
            <a:xfrm>
              <a:off x="2015158" y="812304"/>
              <a:ext cx="142875" cy="142875"/>
            </a:xfrm>
            <a:prstGeom prst="ellipse">
              <a:avLst/>
            </a:prstGeom>
            <a:solidFill>
              <a:srgbClr val="899D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46"/>
            <p:cNvSpPr>
              <a:spLocks/>
            </p:cNvSpPr>
            <p:nvPr/>
          </p:nvSpPr>
          <p:spPr bwMode="auto">
            <a:xfrm>
              <a:off x="1818308" y="612279"/>
              <a:ext cx="538163" cy="496888"/>
            </a:xfrm>
            <a:custGeom>
              <a:avLst/>
              <a:gdLst>
                <a:gd name="T0" fmla="*/ 269 w 397"/>
                <a:gd name="T1" fmla="*/ 329 h 366"/>
                <a:gd name="T2" fmla="*/ 311 w 397"/>
                <a:gd name="T3" fmla="*/ 344 h 366"/>
                <a:gd name="T4" fmla="*/ 308 w 397"/>
                <a:gd name="T5" fmla="*/ 281 h 366"/>
                <a:gd name="T6" fmla="*/ 332 w 397"/>
                <a:gd name="T7" fmla="*/ 231 h 366"/>
                <a:gd name="T8" fmla="*/ 381 w 397"/>
                <a:gd name="T9" fmla="*/ 222 h 366"/>
                <a:gd name="T10" fmla="*/ 334 w 397"/>
                <a:gd name="T11" fmla="*/ 179 h 366"/>
                <a:gd name="T12" fmla="*/ 315 w 397"/>
                <a:gd name="T13" fmla="*/ 127 h 366"/>
                <a:gd name="T14" fmla="*/ 343 w 397"/>
                <a:gd name="T15" fmla="*/ 86 h 366"/>
                <a:gd name="T16" fmla="*/ 280 w 397"/>
                <a:gd name="T17" fmla="*/ 89 h 366"/>
                <a:gd name="T18" fmla="*/ 230 w 397"/>
                <a:gd name="T19" fmla="*/ 65 h 366"/>
                <a:gd name="T20" fmla="*/ 221 w 397"/>
                <a:gd name="T21" fmla="*/ 16 h 366"/>
                <a:gd name="T22" fmla="*/ 178 w 397"/>
                <a:gd name="T23" fmla="*/ 63 h 366"/>
                <a:gd name="T24" fmla="*/ 126 w 397"/>
                <a:gd name="T25" fmla="*/ 82 h 366"/>
                <a:gd name="T26" fmla="*/ 85 w 397"/>
                <a:gd name="T27" fmla="*/ 54 h 366"/>
                <a:gd name="T28" fmla="*/ 88 w 397"/>
                <a:gd name="T29" fmla="*/ 117 h 366"/>
                <a:gd name="T30" fmla="*/ 64 w 397"/>
                <a:gd name="T31" fmla="*/ 167 h 366"/>
                <a:gd name="T32" fmla="*/ 16 w 397"/>
                <a:gd name="T33" fmla="*/ 176 h 366"/>
                <a:gd name="T34" fmla="*/ 62 w 397"/>
                <a:gd name="T35" fmla="*/ 219 h 366"/>
                <a:gd name="T36" fmla="*/ 81 w 397"/>
                <a:gd name="T37" fmla="*/ 271 h 366"/>
                <a:gd name="T38" fmla="*/ 53 w 397"/>
                <a:gd name="T39" fmla="*/ 312 h 366"/>
                <a:gd name="T40" fmla="*/ 111 w 397"/>
                <a:gd name="T41" fmla="*/ 313 h 366"/>
                <a:gd name="T42" fmla="*/ 79 w 397"/>
                <a:gd name="T43" fmla="*/ 361 h 366"/>
                <a:gd name="T44" fmla="*/ 64 w 397"/>
                <a:gd name="T45" fmla="*/ 274 h 366"/>
                <a:gd name="T46" fmla="*/ 0 w 397"/>
                <a:gd name="T47" fmla="*/ 230 h 366"/>
                <a:gd name="T48" fmla="*/ 50 w 397"/>
                <a:gd name="T49" fmla="*/ 157 h 366"/>
                <a:gd name="T50" fmla="*/ 36 w 397"/>
                <a:gd name="T51" fmla="*/ 80 h 366"/>
                <a:gd name="T52" fmla="*/ 123 w 397"/>
                <a:gd name="T53" fmla="*/ 65 h 366"/>
                <a:gd name="T54" fmla="*/ 167 w 397"/>
                <a:gd name="T55" fmla="*/ 0 h 366"/>
                <a:gd name="T56" fmla="*/ 240 w 397"/>
                <a:gd name="T57" fmla="*/ 51 h 366"/>
                <a:gd name="T58" fmla="*/ 317 w 397"/>
                <a:gd name="T59" fmla="*/ 37 h 366"/>
                <a:gd name="T60" fmla="*/ 332 w 397"/>
                <a:gd name="T61" fmla="*/ 124 h 366"/>
                <a:gd name="T62" fmla="*/ 397 w 397"/>
                <a:gd name="T63" fmla="*/ 168 h 366"/>
                <a:gd name="T64" fmla="*/ 346 w 397"/>
                <a:gd name="T65" fmla="*/ 241 h 366"/>
                <a:gd name="T66" fmla="*/ 360 w 397"/>
                <a:gd name="T67" fmla="*/ 31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7" h="366">
                  <a:moveTo>
                    <a:pt x="312" y="366"/>
                  </a:moveTo>
                  <a:cubicBezTo>
                    <a:pt x="269" y="329"/>
                    <a:pt x="269" y="329"/>
                    <a:pt x="269" y="329"/>
                  </a:cubicBezTo>
                  <a:cubicBezTo>
                    <a:pt x="279" y="317"/>
                    <a:pt x="279" y="317"/>
                    <a:pt x="279" y="317"/>
                  </a:cubicBezTo>
                  <a:cubicBezTo>
                    <a:pt x="311" y="344"/>
                    <a:pt x="311" y="344"/>
                    <a:pt x="311" y="344"/>
                  </a:cubicBezTo>
                  <a:cubicBezTo>
                    <a:pt x="338" y="317"/>
                    <a:pt x="338" y="317"/>
                    <a:pt x="338" y="317"/>
                  </a:cubicBezTo>
                  <a:cubicBezTo>
                    <a:pt x="308" y="281"/>
                    <a:pt x="308" y="281"/>
                    <a:pt x="308" y="281"/>
                  </a:cubicBezTo>
                  <a:cubicBezTo>
                    <a:pt x="312" y="276"/>
                    <a:pt x="312" y="276"/>
                    <a:pt x="312" y="276"/>
                  </a:cubicBezTo>
                  <a:cubicBezTo>
                    <a:pt x="321" y="263"/>
                    <a:pt x="328" y="247"/>
                    <a:pt x="332" y="231"/>
                  </a:cubicBezTo>
                  <a:cubicBezTo>
                    <a:pt x="333" y="226"/>
                    <a:pt x="333" y="226"/>
                    <a:pt x="333" y="226"/>
                  </a:cubicBezTo>
                  <a:cubicBezTo>
                    <a:pt x="381" y="222"/>
                    <a:pt x="381" y="222"/>
                    <a:pt x="381" y="222"/>
                  </a:cubicBezTo>
                  <a:cubicBezTo>
                    <a:pt x="381" y="183"/>
                    <a:pt x="381" y="183"/>
                    <a:pt x="381" y="183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33" y="173"/>
                    <a:pt x="333" y="173"/>
                    <a:pt x="333" y="173"/>
                  </a:cubicBezTo>
                  <a:cubicBezTo>
                    <a:pt x="330" y="157"/>
                    <a:pt x="324" y="141"/>
                    <a:pt x="315" y="127"/>
                  </a:cubicBezTo>
                  <a:cubicBezTo>
                    <a:pt x="312" y="122"/>
                    <a:pt x="312" y="122"/>
                    <a:pt x="312" y="122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16" y="59"/>
                    <a:pt x="316" y="59"/>
                    <a:pt x="316" y="5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62" y="76"/>
                    <a:pt x="246" y="69"/>
                    <a:pt x="230" y="65"/>
                  </a:cubicBezTo>
                  <a:cubicBezTo>
                    <a:pt x="225" y="64"/>
                    <a:pt x="225" y="64"/>
                    <a:pt x="225" y="64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182" y="16"/>
                    <a:pt x="182" y="16"/>
                    <a:pt x="182" y="16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2" y="64"/>
                    <a:pt x="172" y="64"/>
                    <a:pt x="172" y="64"/>
                  </a:cubicBezTo>
                  <a:cubicBezTo>
                    <a:pt x="156" y="67"/>
                    <a:pt x="140" y="73"/>
                    <a:pt x="126" y="82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84" y="122"/>
                    <a:pt x="84" y="122"/>
                    <a:pt x="84" y="122"/>
                  </a:cubicBezTo>
                  <a:cubicBezTo>
                    <a:pt x="75" y="135"/>
                    <a:pt x="68" y="151"/>
                    <a:pt x="64" y="167"/>
                  </a:cubicBezTo>
                  <a:cubicBezTo>
                    <a:pt x="63" y="172"/>
                    <a:pt x="63" y="172"/>
                    <a:pt x="63" y="172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6" y="215"/>
                    <a:pt x="16" y="215"/>
                    <a:pt x="16" y="215"/>
                  </a:cubicBezTo>
                  <a:cubicBezTo>
                    <a:pt x="62" y="219"/>
                    <a:pt x="62" y="219"/>
                    <a:pt x="62" y="219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6" y="241"/>
                    <a:pt x="72" y="257"/>
                    <a:pt x="81" y="271"/>
                  </a:cubicBezTo>
                  <a:cubicBezTo>
                    <a:pt x="84" y="276"/>
                    <a:pt x="84" y="276"/>
                    <a:pt x="84" y="276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0" y="339"/>
                    <a:pt x="80" y="339"/>
                    <a:pt x="80" y="339"/>
                  </a:cubicBezTo>
                  <a:cubicBezTo>
                    <a:pt x="111" y="313"/>
                    <a:pt x="111" y="313"/>
                    <a:pt x="111" y="313"/>
                  </a:cubicBezTo>
                  <a:cubicBezTo>
                    <a:pt x="121" y="326"/>
                    <a:pt x="121" y="326"/>
                    <a:pt x="121" y="326"/>
                  </a:cubicBezTo>
                  <a:cubicBezTo>
                    <a:pt x="79" y="361"/>
                    <a:pt x="79" y="361"/>
                    <a:pt x="79" y="361"/>
                  </a:cubicBezTo>
                  <a:cubicBezTo>
                    <a:pt x="31" y="313"/>
                    <a:pt x="31" y="313"/>
                    <a:pt x="31" y="313"/>
                  </a:cubicBezTo>
                  <a:cubicBezTo>
                    <a:pt x="64" y="274"/>
                    <a:pt x="64" y="274"/>
                    <a:pt x="64" y="274"/>
                  </a:cubicBezTo>
                  <a:cubicBezTo>
                    <a:pt x="57" y="261"/>
                    <a:pt x="52" y="248"/>
                    <a:pt x="48" y="234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4" y="143"/>
                    <a:pt x="60" y="130"/>
                    <a:pt x="68" y="118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36" y="58"/>
                    <a:pt x="149" y="53"/>
                    <a:pt x="163" y="4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0" y="51"/>
                    <a:pt x="240" y="51"/>
                    <a:pt x="240" y="51"/>
                  </a:cubicBezTo>
                  <a:cubicBezTo>
                    <a:pt x="254" y="55"/>
                    <a:pt x="267" y="61"/>
                    <a:pt x="279" y="69"/>
                  </a:cubicBezTo>
                  <a:cubicBezTo>
                    <a:pt x="317" y="37"/>
                    <a:pt x="317" y="37"/>
                    <a:pt x="317" y="37"/>
                  </a:cubicBezTo>
                  <a:cubicBezTo>
                    <a:pt x="365" y="85"/>
                    <a:pt x="365" y="85"/>
                    <a:pt x="365" y="85"/>
                  </a:cubicBezTo>
                  <a:cubicBezTo>
                    <a:pt x="332" y="124"/>
                    <a:pt x="332" y="124"/>
                    <a:pt x="332" y="124"/>
                  </a:cubicBezTo>
                  <a:cubicBezTo>
                    <a:pt x="339" y="136"/>
                    <a:pt x="344" y="150"/>
                    <a:pt x="348" y="164"/>
                  </a:cubicBezTo>
                  <a:cubicBezTo>
                    <a:pt x="397" y="168"/>
                    <a:pt x="397" y="168"/>
                    <a:pt x="397" y="168"/>
                  </a:cubicBezTo>
                  <a:cubicBezTo>
                    <a:pt x="397" y="236"/>
                    <a:pt x="397" y="236"/>
                    <a:pt x="397" y="236"/>
                  </a:cubicBezTo>
                  <a:cubicBezTo>
                    <a:pt x="346" y="241"/>
                    <a:pt x="346" y="241"/>
                    <a:pt x="346" y="241"/>
                  </a:cubicBezTo>
                  <a:cubicBezTo>
                    <a:pt x="342" y="255"/>
                    <a:pt x="336" y="268"/>
                    <a:pt x="328" y="280"/>
                  </a:cubicBezTo>
                  <a:cubicBezTo>
                    <a:pt x="360" y="318"/>
                    <a:pt x="360" y="318"/>
                    <a:pt x="360" y="318"/>
                  </a:cubicBezTo>
                  <a:lnTo>
                    <a:pt x="312" y="36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1929433" y="871041"/>
              <a:ext cx="22225" cy="12700"/>
            </a:xfrm>
            <a:custGeom>
              <a:avLst/>
              <a:gdLst>
                <a:gd name="T0" fmla="*/ 16 w 17"/>
                <a:gd name="T1" fmla="*/ 9 h 9"/>
                <a:gd name="T2" fmla="*/ 0 w 17"/>
                <a:gd name="T3" fmla="*/ 9 h 9"/>
                <a:gd name="T4" fmla="*/ 1 w 17"/>
                <a:gd name="T5" fmla="*/ 0 h 9"/>
                <a:gd name="T6" fmla="*/ 17 w 17"/>
                <a:gd name="T7" fmla="*/ 2 h 9"/>
                <a:gd name="T8" fmla="*/ 16 w 17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6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0" y="3"/>
                    <a:pt x="1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4"/>
                    <a:pt x="16" y="7"/>
                    <a:pt x="16" y="9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48"/>
            <p:cNvSpPr>
              <a:spLocks noEditPoints="1"/>
            </p:cNvSpPr>
            <p:nvPr/>
          </p:nvSpPr>
          <p:spPr bwMode="auto">
            <a:xfrm>
              <a:off x="1934196" y="728166"/>
              <a:ext cx="304800" cy="127000"/>
            </a:xfrm>
            <a:custGeom>
              <a:avLst/>
              <a:gdLst>
                <a:gd name="T0" fmla="*/ 16 w 226"/>
                <a:gd name="T1" fmla="*/ 94 h 94"/>
                <a:gd name="T2" fmla="*/ 0 w 226"/>
                <a:gd name="T3" fmla="*/ 90 h 94"/>
                <a:gd name="T4" fmla="*/ 5 w 226"/>
                <a:gd name="T5" fmla="*/ 74 h 94"/>
                <a:gd name="T6" fmla="*/ 20 w 226"/>
                <a:gd name="T7" fmla="*/ 80 h 94"/>
                <a:gd name="T8" fmla="*/ 16 w 226"/>
                <a:gd name="T9" fmla="*/ 94 h 94"/>
                <a:gd name="T10" fmla="*/ 210 w 226"/>
                <a:gd name="T11" fmla="*/ 93 h 94"/>
                <a:gd name="T12" fmla="*/ 206 w 226"/>
                <a:gd name="T13" fmla="*/ 80 h 94"/>
                <a:gd name="T14" fmla="*/ 221 w 226"/>
                <a:gd name="T15" fmla="*/ 74 h 94"/>
                <a:gd name="T16" fmla="*/ 226 w 226"/>
                <a:gd name="T17" fmla="*/ 90 h 94"/>
                <a:gd name="T18" fmla="*/ 210 w 226"/>
                <a:gd name="T19" fmla="*/ 93 h 94"/>
                <a:gd name="T20" fmla="*/ 26 w 226"/>
                <a:gd name="T21" fmla="*/ 67 h 94"/>
                <a:gd name="T22" fmla="*/ 12 w 226"/>
                <a:gd name="T23" fmla="*/ 59 h 94"/>
                <a:gd name="T24" fmla="*/ 21 w 226"/>
                <a:gd name="T25" fmla="*/ 46 h 94"/>
                <a:gd name="T26" fmla="*/ 33 w 226"/>
                <a:gd name="T27" fmla="*/ 55 h 94"/>
                <a:gd name="T28" fmla="*/ 26 w 226"/>
                <a:gd name="T29" fmla="*/ 67 h 94"/>
                <a:gd name="T30" fmla="*/ 200 w 226"/>
                <a:gd name="T31" fmla="*/ 67 h 94"/>
                <a:gd name="T32" fmla="*/ 193 w 226"/>
                <a:gd name="T33" fmla="*/ 55 h 94"/>
                <a:gd name="T34" fmla="*/ 205 w 226"/>
                <a:gd name="T35" fmla="*/ 45 h 94"/>
                <a:gd name="T36" fmla="*/ 214 w 226"/>
                <a:gd name="T37" fmla="*/ 59 h 94"/>
                <a:gd name="T38" fmla="*/ 200 w 226"/>
                <a:gd name="T39" fmla="*/ 67 h 94"/>
                <a:gd name="T40" fmla="*/ 43 w 226"/>
                <a:gd name="T41" fmla="*/ 44 h 94"/>
                <a:gd name="T42" fmla="*/ 31 w 226"/>
                <a:gd name="T43" fmla="*/ 33 h 94"/>
                <a:gd name="T44" fmla="*/ 44 w 226"/>
                <a:gd name="T45" fmla="*/ 22 h 94"/>
                <a:gd name="T46" fmla="*/ 53 w 226"/>
                <a:gd name="T47" fmla="*/ 35 h 94"/>
                <a:gd name="T48" fmla="*/ 43 w 226"/>
                <a:gd name="T49" fmla="*/ 44 h 94"/>
                <a:gd name="T50" fmla="*/ 183 w 226"/>
                <a:gd name="T51" fmla="*/ 44 h 94"/>
                <a:gd name="T52" fmla="*/ 173 w 226"/>
                <a:gd name="T53" fmla="*/ 35 h 94"/>
                <a:gd name="T54" fmla="*/ 182 w 226"/>
                <a:gd name="T55" fmla="*/ 22 h 94"/>
                <a:gd name="T56" fmla="*/ 195 w 226"/>
                <a:gd name="T57" fmla="*/ 33 h 94"/>
                <a:gd name="T58" fmla="*/ 183 w 226"/>
                <a:gd name="T59" fmla="*/ 44 h 94"/>
                <a:gd name="T60" fmla="*/ 65 w 226"/>
                <a:gd name="T61" fmla="*/ 27 h 94"/>
                <a:gd name="T62" fmla="*/ 58 w 226"/>
                <a:gd name="T63" fmla="*/ 13 h 94"/>
                <a:gd name="T64" fmla="*/ 73 w 226"/>
                <a:gd name="T65" fmla="*/ 7 h 94"/>
                <a:gd name="T66" fmla="*/ 78 w 226"/>
                <a:gd name="T67" fmla="*/ 22 h 94"/>
                <a:gd name="T68" fmla="*/ 65 w 226"/>
                <a:gd name="T69" fmla="*/ 27 h 94"/>
                <a:gd name="T70" fmla="*/ 161 w 226"/>
                <a:gd name="T71" fmla="*/ 27 h 94"/>
                <a:gd name="T72" fmla="*/ 148 w 226"/>
                <a:gd name="T73" fmla="*/ 22 h 94"/>
                <a:gd name="T74" fmla="*/ 153 w 226"/>
                <a:gd name="T75" fmla="*/ 7 h 94"/>
                <a:gd name="T76" fmla="*/ 168 w 226"/>
                <a:gd name="T77" fmla="*/ 13 h 94"/>
                <a:gd name="T78" fmla="*/ 161 w 226"/>
                <a:gd name="T79" fmla="*/ 27 h 94"/>
                <a:gd name="T80" fmla="*/ 92 w 226"/>
                <a:gd name="T81" fmla="*/ 18 h 94"/>
                <a:gd name="T82" fmla="*/ 88 w 226"/>
                <a:gd name="T83" fmla="*/ 2 h 94"/>
                <a:gd name="T84" fmla="*/ 105 w 226"/>
                <a:gd name="T85" fmla="*/ 0 h 94"/>
                <a:gd name="T86" fmla="*/ 106 w 226"/>
                <a:gd name="T87" fmla="*/ 16 h 94"/>
                <a:gd name="T88" fmla="*/ 92 w 226"/>
                <a:gd name="T89" fmla="*/ 18 h 94"/>
                <a:gd name="T90" fmla="*/ 134 w 226"/>
                <a:gd name="T91" fmla="*/ 18 h 94"/>
                <a:gd name="T92" fmla="*/ 120 w 226"/>
                <a:gd name="T93" fmla="*/ 16 h 94"/>
                <a:gd name="T94" fmla="*/ 121 w 226"/>
                <a:gd name="T95" fmla="*/ 0 h 94"/>
                <a:gd name="T96" fmla="*/ 137 w 226"/>
                <a:gd name="T97" fmla="*/ 2 h 94"/>
                <a:gd name="T98" fmla="*/ 134 w 226"/>
                <a:gd name="T9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4">
                  <a:moveTo>
                    <a:pt x="16" y="94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5"/>
                    <a:pt x="3" y="79"/>
                    <a:pt x="5" y="74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8" y="84"/>
                    <a:pt x="17" y="89"/>
                    <a:pt x="16" y="94"/>
                  </a:cubicBezTo>
                  <a:close/>
                  <a:moveTo>
                    <a:pt x="210" y="93"/>
                  </a:moveTo>
                  <a:cubicBezTo>
                    <a:pt x="209" y="89"/>
                    <a:pt x="208" y="84"/>
                    <a:pt x="206" y="80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3" y="79"/>
                    <a:pt x="225" y="85"/>
                    <a:pt x="226" y="90"/>
                  </a:cubicBezTo>
                  <a:lnTo>
                    <a:pt x="210" y="93"/>
                  </a:lnTo>
                  <a:close/>
                  <a:moveTo>
                    <a:pt x="26" y="67"/>
                  </a:moveTo>
                  <a:cubicBezTo>
                    <a:pt x="12" y="59"/>
                    <a:pt x="12" y="59"/>
                    <a:pt x="12" y="59"/>
                  </a:cubicBezTo>
                  <a:cubicBezTo>
                    <a:pt x="14" y="55"/>
                    <a:pt x="17" y="50"/>
                    <a:pt x="21" y="4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1" y="59"/>
                    <a:pt x="28" y="63"/>
                    <a:pt x="26" y="67"/>
                  </a:cubicBezTo>
                  <a:close/>
                  <a:moveTo>
                    <a:pt x="200" y="67"/>
                  </a:moveTo>
                  <a:cubicBezTo>
                    <a:pt x="198" y="63"/>
                    <a:pt x="195" y="59"/>
                    <a:pt x="193" y="5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9" y="50"/>
                    <a:pt x="212" y="54"/>
                    <a:pt x="214" y="59"/>
                  </a:cubicBezTo>
                  <a:lnTo>
                    <a:pt x="200" y="67"/>
                  </a:lnTo>
                  <a:close/>
                  <a:moveTo>
                    <a:pt x="43" y="44"/>
                  </a:moveTo>
                  <a:cubicBezTo>
                    <a:pt x="31" y="33"/>
                    <a:pt x="31" y="33"/>
                    <a:pt x="31" y="33"/>
                  </a:cubicBezTo>
                  <a:cubicBezTo>
                    <a:pt x="35" y="29"/>
                    <a:pt x="39" y="26"/>
                    <a:pt x="44" y="22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0" y="38"/>
                    <a:pt x="46" y="41"/>
                    <a:pt x="43" y="44"/>
                  </a:cubicBezTo>
                  <a:close/>
                  <a:moveTo>
                    <a:pt x="183" y="44"/>
                  </a:moveTo>
                  <a:cubicBezTo>
                    <a:pt x="180" y="41"/>
                    <a:pt x="176" y="38"/>
                    <a:pt x="173" y="35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7" y="26"/>
                    <a:pt x="191" y="29"/>
                    <a:pt x="195" y="33"/>
                  </a:cubicBezTo>
                  <a:lnTo>
                    <a:pt x="183" y="44"/>
                  </a:lnTo>
                  <a:close/>
                  <a:moveTo>
                    <a:pt x="65" y="27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62" y="11"/>
                    <a:pt x="68" y="9"/>
                    <a:pt x="73" y="7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4" y="23"/>
                    <a:pt x="70" y="25"/>
                    <a:pt x="65" y="27"/>
                  </a:cubicBezTo>
                  <a:close/>
                  <a:moveTo>
                    <a:pt x="161" y="27"/>
                  </a:moveTo>
                  <a:cubicBezTo>
                    <a:pt x="156" y="25"/>
                    <a:pt x="152" y="23"/>
                    <a:pt x="148" y="22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8" y="8"/>
                    <a:pt x="163" y="11"/>
                    <a:pt x="168" y="13"/>
                  </a:cubicBezTo>
                  <a:lnTo>
                    <a:pt x="161" y="27"/>
                  </a:lnTo>
                  <a:close/>
                  <a:moveTo>
                    <a:pt x="92" y="18"/>
                  </a:moveTo>
                  <a:cubicBezTo>
                    <a:pt x="88" y="2"/>
                    <a:pt x="88" y="2"/>
                    <a:pt x="88" y="2"/>
                  </a:cubicBezTo>
                  <a:cubicBezTo>
                    <a:pt x="94" y="1"/>
                    <a:pt x="99" y="0"/>
                    <a:pt x="105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1" y="16"/>
                    <a:pt x="96" y="17"/>
                    <a:pt x="92" y="18"/>
                  </a:cubicBezTo>
                  <a:close/>
                  <a:moveTo>
                    <a:pt x="134" y="18"/>
                  </a:moveTo>
                  <a:cubicBezTo>
                    <a:pt x="129" y="17"/>
                    <a:pt x="125" y="16"/>
                    <a:pt x="120" y="16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7" y="0"/>
                    <a:pt x="132" y="1"/>
                    <a:pt x="137" y="2"/>
                  </a:cubicBezTo>
                  <a:lnTo>
                    <a:pt x="134" y="1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49"/>
            <p:cNvSpPr>
              <a:spLocks/>
            </p:cNvSpPr>
            <p:nvPr/>
          </p:nvSpPr>
          <p:spPr bwMode="auto">
            <a:xfrm>
              <a:off x="2219946" y="871041"/>
              <a:ext cx="23813" cy="12700"/>
            </a:xfrm>
            <a:custGeom>
              <a:avLst/>
              <a:gdLst>
                <a:gd name="T0" fmla="*/ 17 w 17"/>
                <a:gd name="T1" fmla="*/ 9 h 9"/>
                <a:gd name="T2" fmla="*/ 1 w 17"/>
                <a:gd name="T3" fmla="*/ 9 h 9"/>
                <a:gd name="T4" fmla="*/ 0 w 17"/>
                <a:gd name="T5" fmla="*/ 2 h 9"/>
                <a:gd name="T6" fmla="*/ 16 w 17"/>
                <a:gd name="T7" fmla="*/ 0 h 9"/>
                <a:gd name="T8" fmla="*/ 17 w 17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7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6"/>
                    <a:pt x="1" y="4"/>
                    <a:pt x="0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3"/>
                    <a:pt x="17" y="6"/>
                    <a:pt x="17" y="9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50"/>
            <p:cNvSpPr>
              <a:spLocks noEditPoints="1"/>
            </p:cNvSpPr>
            <p:nvPr/>
          </p:nvSpPr>
          <p:spPr bwMode="auto">
            <a:xfrm>
              <a:off x="1967533" y="761504"/>
              <a:ext cx="238125" cy="274638"/>
            </a:xfrm>
            <a:custGeom>
              <a:avLst/>
              <a:gdLst>
                <a:gd name="T0" fmla="*/ 88 w 176"/>
                <a:gd name="T1" fmla="*/ 16 h 202"/>
                <a:gd name="T2" fmla="*/ 160 w 176"/>
                <a:gd name="T3" fmla="*/ 88 h 202"/>
                <a:gd name="T4" fmla="*/ 128 w 176"/>
                <a:gd name="T5" fmla="*/ 165 h 202"/>
                <a:gd name="T6" fmla="*/ 128 w 176"/>
                <a:gd name="T7" fmla="*/ 166 h 202"/>
                <a:gd name="T8" fmla="*/ 128 w 176"/>
                <a:gd name="T9" fmla="*/ 166 h 202"/>
                <a:gd name="T10" fmla="*/ 119 w 176"/>
                <a:gd name="T11" fmla="*/ 186 h 202"/>
                <a:gd name="T12" fmla="*/ 57 w 176"/>
                <a:gd name="T13" fmla="*/ 186 h 202"/>
                <a:gd name="T14" fmla="*/ 48 w 176"/>
                <a:gd name="T15" fmla="*/ 166 h 202"/>
                <a:gd name="T16" fmla="*/ 48 w 176"/>
                <a:gd name="T17" fmla="*/ 166 h 202"/>
                <a:gd name="T18" fmla="*/ 48 w 176"/>
                <a:gd name="T19" fmla="*/ 165 h 202"/>
                <a:gd name="T20" fmla="*/ 16 w 176"/>
                <a:gd name="T21" fmla="*/ 89 h 202"/>
                <a:gd name="T22" fmla="*/ 88 w 176"/>
                <a:gd name="T23" fmla="*/ 16 h 202"/>
                <a:gd name="T24" fmla="*/ 88 w 176"/>
                <a:gd name="T25" fmla="*/ 0 h 202"/>
                <a:gd name="T26" fmla="*/ 0 w 176"/>
                <a:gd name="T27" fmla="*/ 89 h 202"/>
                <a:gd name="T28" fmla="*/ 35 w 176"/>
                <a:gd name="T29" fmla="*/ 175 h 202"/>
                <a:gd name="T30" fmla="*/ 43 w 176"/>
                <a:gd name="T31" fmla="*/ 202 h 202"/>
                <a:gd name="T32" fmla="*/ 133 w 176"/>
                <a:gd name="T33" fmla="*/ 202 h 202"/>
                <a:gd name="T34" fmla="*/ 141 w 176"/>
                <a:gd name="T35" fmla="*/ 175 h 202"/>
                <a:gd name="T36" fmla="*/ 176 w 176"/>
                <a:gd name="T37" fmla="*/ 89 h 202"/>
                <a:gd name="T38" fmla="*/ 88 w 176"/>
                <a:gd name="T3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202">
                  <a:moveTo>
                    <a:pt x="88" y="16"/>
                  </a:moveTo>
                  <a:cubicBezTo>
                    <a:pt x="128" y="16"/>
                    <a:pt x="160" y="49"/>
                    <a:pt x="160" y="88"/>
                  </a:cubicBezTo>
                  <a:cubicBezTo>
                    <a:pt x="160" y="89"/>
                    <a:pt x="159" y="126"/>
                    <a:pt x="128" y="165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24" y="171"/>
                    <a:pt x="121" y="178"/>
                    <a:pt x="119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5" y="178"/>
                    <a:pt x="52" y="171"/>
                    <a:pt x="48" y="166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17" y="126"/>
                    <a:pt x="16" y="89"/>
                    <a:pt x="16" y="89"/>
                  </a:cubicBezTo>
                  <a:cubicBezTo>
                    <a:pt x="16" y="49"/>
                    <a:pt x="48" y="16"/>
                    <a:pt x="88" y="16"/>
                  </a:cubicBezTo>
                  <a:close/>
                  <a:moveTo>
                    <a:pt x="88" y="0"/>
                  </a:moveTo>
                  <a:cubicBezTo>
                    <a:pt x="39" y="0"/>
                    <a:pt x="0" y="40"/>
                    <a:pt x="0" y="89"/>
                  </a:cubicBezTo>
                  <a:cubicBezTo>
                    <a:pt x="0" y="91"/>
                    <a:pt x="2" y="132"/>
                    <a:pt x="35" y="175"/>
                  </a:cubicBezTo>
                  <a:cubicBezTo>
                    <a:pt x="40" y="182"/>
                    <a:pt x="42" y="193"/>
                    <a:pt x="43" y="202"/>
                  </a:cubicBezTo>
                  <a:cubicBezTo>
                    <a:pt x="133" y="202"/>
                    <a:pt x="133" y="202"/>
                    <a:pt x="133" y="202"/>
                  </a:cubicBezTo>
                  <a:cubicBezTo>
                    <a:pt x="134" y="193"/>
                    <a:pt x="136" y="182"/>
                    <a:pt x="141" y="175"/>
                  </a:cubicBezTo>
                  <a:cubicBezTo>
                    <a:pt x="174" y="132"/>
                    <a:pt x="176" y="91"/>
                    <a:pt x="176" y="89"/>
                  </a:cubicBezTo>
                  <a:cubicBezTo>
                    <a:pt x="176" y="40"/>
                    <a:pt x="137" y="0"/>
                    <a:pt x="88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2043733" y="902791"/>
              <a:ext cx="34925" cy="134938"/>
            </a:xfrm>
            <a:custGeom>
              <a:avLst/>
              <a:gdLst>
                <a:gd name="T0" fmla="*/ 8 w 22"/>
                <a:gd name="T1" fmla="*/ 85 h 85"/>
                <a:gd name="T2" fmla="*/ 0 w 22"/>
                <a:gd name="T3" fmla="*/ 1 h 85"/>
                <a:gd name="T4" fmla="*/ 13 w 22"/>
                <a:gd name="T5" fmla="*/ 0 h 85"/>
                <a:gd name="T6" fmla="*/ 22 w 22"/>
                <a:gd name="T7" fmla="*/ 83 h 85"/>
                <a:gd name="T8" fmla="*/ 8 w 22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85">
                  <a:moveTo>
                    <a:pt x="8" y="85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22" y="83"/>
                  </a:lnTo>
                  <a:lnTo>
                    <a:pt x="8" y="8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2094533" y="902791"/>
              <a:ext cx="34925" cy="134938"/>
            </a:xfrm>
            <a:custGeom>
              <a:avLst/>
              <a:gdLst>
                <a:gd name="T0" fmla="*/ 14 w 22"/>
                <a:gd name="T1" fmla="*/ 85 h 85"/>
                <a:gd name="T2" fmla="*/ 0 w 22"/>
                <a:gd name="T3" fmla="*/ 83 h 85"/>
                <a:gd name="T4" fmla="*/ 9 w 22"/>
                <a:gd name="T5" fmla="*/ 0 h 85"/>
                <a:gd name="T6" fmla="*/ 22 w 22"/>
                <a:gd name="T7" fmla="*/ 1 h 85"/>
                <a:gd name="T8" fmla="*/ 14 w 22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85">
                  <a:moveTo>
                    <a:pt x="14" y="85"/>
                  </a:moveTo>
                  <a:lnTo>
                    <a:pt x="0" y="83"/>
                  </a:lnTo>
                  <a:lnTo>
                    <a:pt x="9" y="0"/>
                  </a:lnTo>
                  <a:lnTo>
                    <a:pt x="22" y="1"/>
                  </a:lnTo>
                  <a:lnTo>
                    <a:pt x="14" y="8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Rectangle 53"/>
            <p:cNvSpPr>
              <a:spLocks noChangeArrowheads="1"/>
            </p:cNvSpPr>
            <p:nvPr/>
          </p:nvSpPr>
          <p:spPr bwMode="auto">
            <a:xfrm>
              <a:off x="2008808" y="1026616"/>
              <a:ext cx="155575" cy="2222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54"/>
            <p:cNvSpPr>
              <a:spLocks noChangeArrowheads="1"/>
            </p:cNvSpPr>
            <p:nvPr/>
          </p:nvSpPr>
          <p:spPr bwMode="auto">
            <a:xfrm>
              <a:off x="2008808" y="1063129"/>
              <a:ext cx="155575" cy="2222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Rectangle 55"/>
            <p:cNvSpPr>
              <a:spLocks noChangeArrowheads="1"/>
            </p:cNvSpPr>
            <p:nvPr/>
          </p:nvSpPr>
          <p:spPr bwMode="auto">
            <a:xfrm>
              <a:off x="2035796" y="1098054"/>
              <a:ext cx="101600" cy="2222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56"/>
            <p:cNvSpPr>
              <a:spLocks noChangeArrowheads="1"/>
            </p:cNvSpPr>
            <p:nvPr/>
          </p:nvSpPr>
          <p:spPr bwMode="auto">
            <a:xfrm>
              <a:off x="2021508" y="1039316"/>
              <a:ext cx="22225" cy="381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7" name="그룹 16"/>
          <p:cNvGrpSpPr/>
          <p:nvPr userDrawn="1"/>
        </p:nvGrpSpPr>
        <p:grpSpPr>
          <a:xfrm>
            <a:off x="969105" y="5508711"/>
            <a:ext cx="517526" cy="512762"/>
            <a:chOff x="2624510" y="609898"/>
            <a:chExt cx="517526" cy="512762"/>
          </a:xfrm>
        </p:grpSpPr>
        <p:sp>
          <p:nvSpPr>
            <p:cNvPr id="18" name="AutoShape 58"/>
            <p:cNvSpPr>
              <a:spLocks noChangeAspect="1" noChangeArrowheads="1" noTextEdit="1"/>
            </p:cNvSpPr>
            <p:nvPr/>
          </p:nvSpPr>
          <p:spPr bwMode="auto">
            <a:xfrm>
              <a:off x="2624510" y="611485"/>
              <a:ext cx="51752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60"/>
            <p:cNvSpPr>
              <a:spLocks/>
            </p:cNvSpPr>
            <p:nvPr/>
          </p:nvSpPr>
          <p:spPr bwMode="auto">
            <a:xfrm>
              <a:off x="2635623" y="621010"/>
              <a:ext cx="366713" cy="369888"/>
            </a:xfrm>
            <a:custGeom>
              <a:avLst/>
              <a:gdLst>
                <a:gd name="T0" fmla="*/ 240 w 281"/>
                <a:gd name="T1" fmla="*/ 41 h 282"/>
                <a:gd name="T2" fmla="*/ 140 w 281"/>
                <a:gd name="T3" fmla="*/ 0 h 282"/>
                <a:gd name="T4" fmla="*/ 41 w 281"/>
                <a:gd name="T5" fmla="*/ 42 h 282"/>
                <a:gd name="T6" fmla="*/ 0 w 281"/>
                <a:gd name="T7" fmla="*/ 141 h 282"/>
                <a:gd name="T8" fmla="*/ 141 w 281"/>
                <a:gd name="T9" fmla="*/ 281 h 282"/>
                <a:gd name="T10" fmla="*/ 240 w 281"/>
                <a:gd name="T11" fmla="*/ 240 h 282"/>
                <a:gd name="T12" fmla="*/ 281 w 281"/>
                <a:gd name="T13" fmla="*/ 141 h 282"/>
                <a:gd name="T14" fmla="*/ 240 w 281"/>
                <a:gd name="T15" fmla="*/ 4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82">
                  <a:moveTo>
                    <a:pt x="240" y="41"/>
                  </a:moveTo>
                  <a:cubicBezTo>
                    <a:pt x="213" y="15"/>
                    <a:pt x="178" y="0"/>
                    <a:pt x="140" y="0"/>
                  </a:cubicBezTo>
                  <a:cubicBezTo>
                    <a:pt x="103" y="0"/>
                    <a:pt x="67" y="15"/>
                    <a:pt x="41" y="42"/>
                  </a:cubicBezTo>
                  <a:cubicBezTo>
                    <a:pt x="14" y="68"/>
                    <a:pt x="0" y="103"/>
                    <a:pt x="0" y="141"/>
                  </a:cubicBezTo>
                  <a:cubicBezTo>
                    <a:pt x="0" y="218"/>
                    <a:pt x="63" y="282"/>
                    <a:pt x="141" y="281"/>
                  </a:cubicBezTo>
                  <a:cubicBezTo>
                    <a:pt x="178" y="281"/>
                    <a:pt x="214" y="267"/>
                    <a:pt x="240" y="240"/>
                  </a:cubicBezTo>
                  <a:cubicBezTo>
                    <a:pt x="267" y="213"/>
                    <a:pt x="281" y="178"/>
                    <a:pt x="281" y="141"/>
                  </a:cubicBezTo>
                  <a:cubicBezTo>
                    <a:pt x="281" y="103"/>
                    <a:pt x="267" y="68"/>
                    <a:pt x="240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61"/>
            <p:cNvSpPr>
              <a:spLocks/>
            </p:cNvSpPr>
            <p:nvPr/>
          </p:nvSpPr>
          <p:spPr bwMode="auto">
            <a:xfrm>
              <a:off x="2624510" y="609898"/>
              <a:ext cx="388938" cy="388938"/>
            </a:xfrm>
            <a:custGeom>
              <a:avLst/>
              <a:gdLst>
                <a:gd name="T0" fmla="*/ 148 w 297"/>
                <a:gd name="T1" fmla="*/ 297 h 297"/>
                <a:gd name="T2" fmla="*/ 0 w 297"/>
                <a:gd name="T3" fmla="*/ 149 h 297"/>
                <a:gd name="T4" fmla="*/ 43 w 297"/>
                <a:gd name="T5" fmla="*/ 44 h 297"/>
                <a:gd name="T6" fmla="*/ 148 w 297"/>
                <a:gd name="T7" fmla="*/ 0 h 297"/>
                <a:gd name="T8" fmla="*/ 254 w 297"/>
                <a:gd name="T9" fmla="*/ 44 h 297"/>
                <a:gd name="T10" fmla="*/ 297 w 297"/>
                <a:gd name="T11" fmla="*/ 149 h 297"/>
                <a:gd name="T12" fmla="*/ 254 w 297"/>
                <a:gd name="T13" fmla="*/ 254 h 297"/>
                <a:gd name="T14" fmla="*/ 149 w 297"/>
                <a:gd name="T15" fmla="*/ 297 h 297"/>
                <a:gd name="T16" fmla="*/ 149 w 297"/>
                <a:gd name="T17" fmla="*/ 297 h 297"/>
                <a:gd name="T18" fmla="*/ 148 w 297"/>
                <a:gd name="T19" fmla="*/ 289 h 297"/>
                <a:gd name="T20" fmla="*/ 148 w 297"/>
                <a:gd name="T21" fmla="*/ 281 h 297"/>
                <a:gd name="T22" fmla="*/ 243 w 297"/>
                <a:gd name="T23" fmla="*/ 242 h 297"/>
                <a:gd name="T24" fmla="*/ 281 w 297"/>
                <a:gd name="T25" fmla="*/ 149 h 297"/>
                <a:gd name="T26" fmla="*/ 242 w 297"/>
                <a:gd name="T27" fmla="*/ 55 h 297"/>
                <a:gd name="T28" fmla="*/ 149 w 297"/>
                <a:gd name="T29" fmla="*/ 16 h 297"/>
                <a:gd name="T30" fmla="*/ 54 w 297"/>
                <a:gd name="T31" fmla="*/ 55 h 297"/>
                <a:gd name="T32" fmla="*/ 16 w 297"/>
                <a:gd name="T33" fmla="*/ 149 h 297"/>
                <a:gd name="T34" fmla="*/ 148 w 297"/>
                <a:gd name="T35" fmla="*/ 281 h 297"/>
                <a:gd name="T36" fmla="*/ 148 w 297"/>
                <a:gd name="T37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7" h="297">
                  <a:moveTo>
                    <a:pt x="148" y="297"/>
                  </a:moveTo>
                  <a:cubicBezTo>
                    <a:pt x="66" y="297"/>
                    <a:pt x="0" y="231"/>
                    <a:pt x="0" y="149"/>
                  </a:cubicBezTo>
                  <a:cubicBezTo>
                    <a:pt x="0" y="109"/>
                    <a:pt x="15" y="72"/>
                    <a:pt x="43" y="44"/>
                  </a:cubicBezTo>
                  <a:cubicBezTo>
                    <a:pt x="71" y="16"/>
                    <a:pt x="109" y="0"/>
                    <a:pt x="148" y="0"/>
                  </a:cubicBezTo>
                  <a:cubicBezTo>
                    <a:pt x="188" y="0"/>
                    <a:pt x="225" y="16"/>
                    <a:pt x="254" y="44"/>
                  </a:cubicBezTo>
                  <a:cubicBezTo>
                    <a:pt x="282" y="72"/>
                    <a:pt x="297" y="109"/>
                    <a:pt x="297" y="149"/>
                  </a:cubicBezTo>
                  <a:cubicBezTo>
                    <a:pt x="297" y="188"/>
                    <a:pt x="282" y="226"/>
                    <a:pt x="254" y="254"/>
                  </a:cubicBezTo>
                  <a:cubicBezTo>
                    <a:pt x="226" y="282"/>
                    <a:pt x="188" y="297"/>
                    <a:pt x="149" y="297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184" y="281"/>
                    <a:pt x="217" y="268"/>
                    <a:pt x="243" y="242"/>
                  </a:cubicBezTo>
                  <a:cubicBezTo>
                    <a:pt x="267" y="217"/>
                    <a:pt x="281" y="184"/>
                    <a:pt x="281" y="149"/>
                  </a:cubicBezTo>
                  <a:cubicBezTo>
                    <a:pt x="281" y="113"/>
                    <a:pt x="267" y="80"/>
                    <a:pt x="242" y="55"/>
                  </a:cubicBezTo>
                  <a:cubicBezTo>
                    <a:pt x="217" y="30"/>
                    <a:pt x="184" y="16"/>
                    <a:pt x="149" y="16"/>
                  </a:cubicBezTo>
                  <a:cubicBezTo>
                    <a:pt x="113" y="16"/>
                    <a:pt x="80" y="30"/>
                    <a:pt x="54" y="55"/>
                  </a:cubicBezTo>
                  <a:cubicBezTo>
                    <a:pt x="30" y="80"/>
                    <a:pt x="16" y="114"/>
                    <a:pt x="16" y="149"/>
                  </a:cubicBezTo>
                  <a:cubicBezTo>
                    <a:pt x="16" y="222"/>
                    <a:pt x="75" y="281"/>
                    <a:pt x="148" y="281"/>
                  </a:cubicBezTo>
                  <a:lnTo>
                    <a:pt x="148" y="29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62"/>
            <p:cNvSpPr>
              <a:spLocks/>
            </p:cNvSpPr>
            <p:nvPr/>
          </p:nvSpPr>
          <p:spPr bwMode="auto">
            <a:xfrm>
              <a:off x="2672135" y="659110"/>
              <a:ext cx="292100" cy="292100"/>
            </a:xfrm>
            <a:custGeom>
              <a:avLst/>
              <a:gdLst>
                <a:gd name="T0" fmla="*/ 190 w 223"/>
                <a:gd name="T1" fmla="*/ 190 h 223"/>
                <a:gd name="T2" fmla="*/ 112 w 223"/>
                <a:gd name="T3" fmla="*/ 223 h 223"/>
                <a:gd name="T4" fmla="*/ 0 w 223"/>
                <a:gd name="T5" fmla="*/ 112 h 223"/>
                <a:gd name="T6" fmla="*/ 33 w 223"/>
                <a:gd name="T7" fmla="*/ 33 h 223"/>
                <a:gd name="T8" fmla="*/ 111 w 223"/>
                <a:gd name="T9" fmla="*/ 0 h 223"/>
                <a:gd name="T10" fmla="*/ 190 w 223"/>
                <a:gd name="T11" fmla="*/ 33 h 223"/>
                <a:gd name="T12" fmla="*/ 223 w 223"/>
                <a:gd name="T13" fmla="*/ 112 h 223"/>
                <a:gd name="T14" fmla="*/ 190 w 223"/>
                <a:gd name="T15" fmla="*/ 19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223">
                  <a:moveTo>
                    <a:pt x="190" y="190"/>
                  </a:moveTo>
                  <a:cubicBezTo>
                    <a:pt x="169" y="212"/>
                    <a:pt x="141" y="223"/>
                    <a:pt x="112" y="223"/>
                  </a:cubicBezTo>
                  <a:cubicBezTo>
                    <a:pt x="50" y="223"/>
                    <a:pt x="0" y="173"/>
                    <a:pt x="0" y="112"/>
                  </a:cubicBezTo>
                  <a:cubicBezTo>
                    <a:pt x="0" y="82"/>
                    <a:pt x="12" y="54"/>
                    <a:pt x="33" y="33"/>
                  </a:cubicBezTo>
                  <a:cubicBezTo>
                    <a:pt x="54" y="12"/>
                    <a:pt x="82" y="0"/>
                    <a:pt x="111" y="0"/>
                  </a:cubicBezTo>
                  <a:cubicBezTo>
                    <a:pt x="141" y="0"/>
                    <a:pt x="169" y="12"/>
                    <a:pt x="190" y="33"/>
                  </a:cubicBezTo>
                  <a:cubicBezTo>
                    <a:pt x="211" y="54"/>
                    <a:pt x="223" y="82"/>
                    <a:pt x="223" y="112"/>
                  </a:cubicBezTo>
                  <a:cubicBezTo>
                    <a:pt x="223" y="141"/>
                    <a:pt x="211" y="169"/>
                    <a:pt x="190" y="190"/>
                  </a:cubicBezTo>
                  <a:close/>
                </a:path>
              </a:pathLst>
            </a:custGeom>
            <a:solidFill>
              <a:srgbClr val="899D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63"/>
            <p:cNvSpPr>
              <a:spLocks/>
            </p:cNvSpPr>
            <p:nvPr/>
          </p:nvSpPr>
          <p:spPr bwMode="auto">
            <a:xfrm>
              <a:off x="2954710" y="933748"/>
              <a:ext cx="171450" cy="173038"/>
            </a:xfrm>
            <a:custGeom>
              <a:avLst/>
              <a:gdLst>
                <a:gd name="T0" fmla="*/ 108 w 108"/>
                <a:gd name="T1" fmla="*/ 70 h 109"/>
                <a:gd name="T2" fmla="*/ 69 w 108"/>
                <a:gd name="T3" fmla="*/ 109 h 109"/>
                <a:gd name="T4" fmla="*/ 0 w 108"/>
                <a:gd name="T5" fmla="*/ 40 h 109"/>
                <a:gd name="T6" fmla="*/ 40 w 108"/>
                <a:gd name="T7" fmla="*/ 0 h 109"/>
                <a:gd name="T8" fmla="*/ 108 w 108"/>
                <a:gd name="T9" fmla="*/ 7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9">
                  <a:moveTo>
                    <a:pt x="108" y="70"/>
                  </a:moveTo>
                  <a:lnTo>
                    <a:pt x="69" y="109"/>
                  </a:lnTo>
                  <a:lnTo>
                    <a:pt x="0" y="40"/>
                  </a:lnTo>
                  <a:lnTo>
                    <a:pt x="40" y="0"/>
                  </a:lnTo>
                  <a:lnTo>
                    <a:pt x="108" y="7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64"/>
            <p:cNvSpPr>
              <a:spLocks/>
            </p:cNvSpPr>
            <p:nvPr/>
          </p:nvSpPr>
          <p:spPr bwMode="auto">
            <a:xfrm>
              <a:off x="3038848" y="995660"/>
              <a:ext cx="47625" cy="49213"/>
            </a:xfrm>
            <a:custGeom>
              <a:avLst/>
              <a:gdLst>
                <a:gd name="T0" fmla="*/ 30 w 30"/>
                <a:gd name="T1" fmla="*/ 31 h 31"/>
                <a:gd name="T2" fmla="*/ 0 w 30"/>
                <a:gd name="T3" fmla="*/ 0 h 31"/>
                <a:gd name="T4" fmla="*/ 30 w 3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1">
                  <a:moveTo>
                    <a:pt x="30" y="31"/>
                  </a:moveTo>
                  <a:lnTo>
                    <a:pt x="0" y="0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65"/>
            <p:cNvSpPr>
              <a:spLocks/>
            </p:cNvSpPr>
            <p:nvPr/>
          </p:nvSpPr>
          <p:spPr bwMode="auto">
            <a:xfrm>
              <a:off x="3030910" y="989310"/>
              <a:ext cx="63500" cy="61913"/>
            </a:xfrm>
            <a:custGeom>
              <a:avLst/>
              <a:gdLst>
                <a:gd name="T0" fmla="*/ 31 w 40"/>
                <a:gd name="T1" fmla="*/ 39 h 39"/>
                <a:gd name="T2" fmla="*/ 0 w 40"/>
                <a:gd name="T3" fmla="*/ 9 h 39"/>
                <a:gd name="T4" fmla="*/ 10 w 40"/>
                <a:gd name="T5" fmla="*/ 0 h 39"/>
                <a:gd name="T6" fmla="*/ 40 w 40"/>
                <a:gd name="T7" fmla="*/ 30 h 39"/>
                <a:gd name="T8" fmla="*/ 31 w 4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1" y="39"/>
                  </a:moveTo>
                  <a:lnTo>
                    <a:pt x="0" y="9"/>
                  </a:lnTo>
                  <a:lnTo>
                    <a:pt x="10" y="0"/>
                  </a:lnTo>
                  <a:lnTo>
                    <a:pt x="40" y="30"/>
                  </a:lnTo>
                  <a:lnTo>
                    <a:pt x="31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66"/>
            <p:cNvSpPr>
              <a:spLocks/>
            </p:cNvSpPr>
            <p:nvPr/>
          </p:nvSpPr>
          <p:spPr bwMode="auto">
            <a:xfrm>
              <a:off x="2962648" y="941685"/>
              <a:ext cx="73025" cy="73025"/>
            </a:xfrm>
            <a:custGeom>
              <a:avLst/>
              <a:gdLst>
                <a:gd name="T0" fmla="*/ 46 w 46"/>
                <a:gd name="T1" fmla="*/ 15 h 46"/>
                <a:gd name="T2" fmla="*/ 15 w 46"/>
                <a:gd name="T3" fmla="*/ 46 h 46"/>
                <a:gd name="T4" fmla="*/ 0 w 46"/>
                <a:gd name="T5" fmla="*/ 31 h 46"/>
                <a:gd name="T6" fmla="*/ 30 w 46"/>
                <a:gd name="T7" fmla="*/ 0 h 46"/>
                <a:gd name="T8" fmla="*/ 46 w 46"/>
                <a:gd name="T9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6" y="15"/>
                  </a:moveTo>
                  <a:lnTo>
                    <a:pt x="15" y="46"/>
                  </a:lnTo>
                  <a:lnTo>
                    <a:pt x="0" y="31"/>
                  </a:lnTo>
                  <a:lnTo>
                    <a:pt x="30" y="0"/>
                  </a:lnTo>
                  <a:lnTo>
                    <a:pt x="4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67"/>
            <p:cNvSpPr>
              <a:spLocks noEditPoints="1"/>
            </p:cNvSpPr>
            <p:nvPr/>
          </p:nvSpPr>
          <p:spPr bwMode="auto">
            <a:xfrm>
              <a:off x="2946773" y="927398"/>
              <a:ext cx="103188" cy="101600"/>
            </a:xfrm>
            <a:custGeom>
              <a:avLst/>
              <a:gdLst>
                <a:gd name="T0" fmla="*/ 25 w 65"/>
                <a:gd name="T1" fmla="*/ 64 h 64"/>
                <a:gd name="T2" fmla="*/ 0 w 65"/>
                <a:gd name="T3" fmla="*/ 40 h 64"/>
                <a:gd name="T4" fmla="*/ 40 w 65"/>
                <a:gd name="T5" fmla="*/ 0 h 64"/>
                <a:gd name="T6" fmla="*/ 65 w 65"/>
                <a:gd name="T7" fmla="*/ 24 h 64"/>
                <a:gd name="T8" fmla="*/ 25 w 65"/>
                <a:gd name="T9" fmla="*/ 64 h 64"/>
                <a:gd name="T10" fmla="*/ 19 w 65"/>
                <a:gd name="T11" fmla="*/ 40 h 64"/>
                <a:gd name="T12" fmla="*/ 25 w 65"/>
                <a:gd name="T13" fmla="*/ 45 h 64"/>
                <a:gd name="T14" fmla="*/ 46 w 65"/>
                <a:gd name="T15" fmla="*/ 24 h 64"/>
                <a:gd name="T16" fmla="*/ 40 w 65"/>
                <a:gd name="T17" fmla="*/ 18 h 64"/>
                <a:gd name="T18" fmla="*/ 19 w 65"/>
                <a:gd name="T19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4">
                  <a:moveTo>
                    <a:pt x="25" y="64"/>
                  </a:moveTo>
                  <a:lnTo>
                    <a:pt x="0" y="40"/>
                  </a:lnTo>
                  <a:lnTo>
                    <a:pt x="40" y="0"/>
                  </a:lnTo>
                  <a:lnTo>
                    <a:pt x="65" y="24"/>
                  </a:lnTo>
                  <a:lnTo>
                    <a:pt x="25" y="64"/>
                  </a:lnTo>
                  <a:close/>
                  <a:moveTo>
                    <a:pt x="19" y="40"/>
                  </a:moveTo>
                  <a:lnTo>
                    <a:pt x="25" y="45"/>
                  </a:lnTo>
                  <a:lnTo>
                    <a:pt x="46" y="24"/>
                  </a:lnTo>
                  <a:lnTo>
                    <a:pt x="40" y="18"/>
                  </a:lnTo>
                  <a:lnTo>
                    <a:pt x="19" y="4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68"/>
            <p:cNvSpPr>
              <a:spLocks/>
            </p:cNvSpPr>
            <p:nvPr/>
          </p:nvSpPr>
          <p:spPr bwMode="auto">
            <a:xfrm>
              <a:off x="3072185" y="1051223"/>
              <a:ext cx="58738" cy="60325"/>
            </a:xfrm>
            <a:custGeom>
              <a:avLst/>
              <a:gdLst>
                <a:gd name="T0" fmla="*/ 46 w 46"/>
                <a:gd name="T1" fmla="*/ 9 h 46"/>
                <a:gd name="T2" fmla="*/ 9 w 46"/>
                <a:gd name="T3" fmla="*/ 46 h 46"/>
                <a:gd name="T4" fmla="*/ 0 w 46"/>
                <a:gd name="T5" fmla="*/ 37 h 46"/>
                <a:gd name="T6" fmla="*/ 37 w 46"/>
                <a:gd name="T7" fmla="*/ 0 h 46"/>
                <a:gd name="T8" fmla="*/ 46 w 46"/>
                <a:gd name="T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6" y="9"/>
                  </a:moveTo>
                  <a:cubicBezTo>
                    <a:pt x="46" y="29"/>
                    <a:pt x="29" y="46"/>
                    <a:pt x="9" y="46"/>
                  </a:cubicBezTo>
                  <a:cubicBezTo>
                    <a:pt x="6" y="43"/>
                    <a:pt x="3" y="40"/>
                    <a:pt x="0" y="37"/>
                  </a:cubicBezTo>
                  <a:cubicBezTo>
                    <a:pt x="12" y="25"/>
                    <a:pt x="25" y="13"/>
                    <a:pt x="37" y="0"/>
                  </a:cubicBezTo>
                  <a:cubicBezTo>
                    <a:pt x="40" y="3"/>
                    <a:pt x="43" y="6"/>
                    <a:pt x="4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69"/>
            <p:cNvSpPr>
              <a:spLocks noEditPoints="1"/>
            </p:cNvSpPr>
            <p:nvPr/>
          </p:nvSpPr>
          <p:spPr bwMode="auto">
            <a:xfrm>
              <a:off x="3057898" y="1036935"/>
              <a:ext cx="84138" cy="84138"/>
            </a:xfrm>
            <a:custGeom>
              <a:avLst/>
              <a:gdLst>
                <a:gd name="T0" fmla="*/ 16 w 65"/>
                <a:gd name="T1" fmla="*/ 65 h 65"/>
                <a:gd name="T2" fmla="*/ 0 w 65"/>
                <a:gd name="T3" fmla="*/ 48 h 65"/>
                <a:gd name="T4" fmla="*/ 48 w 65"/>
                <a:gd name="T5" fmla="*/ 0 h 65"/>
                <a:gd name="T6" fmla="*/ 65 w 65"/>
                <a:gd name="T7" fmla="*/ 17 h 65"/>
                <a:gd name="T8" fmla="*/ 65 w 65"/>
                <a:gd name="T9" fmla="*/ 20 h 65"/>
                <a:gd name="T10" fmla="*/ 20 w 65"/>
                <a:gd name="T11" fmla="*/ 65 h 65"/>
                <a:gd name="T12" fmla="*/ 16 w 65"/>
                <a:gd name="T13" fmla="*/ 65 h 65"/>
                <a:gd name="T14" fmla="*/ 22 w 65"/>
                <a:gd name="T15" fmla="*/ 48 h 65"/>
                <a:gd name="T16" fmla="*/ 23 w 65"/>
                <a:gd name="T17" fmla="*/ 49 h 65"/>
                <a:gd name="T18" fmla="*/ 49 w 65"/>
                <a:gd name="T19" fmla="*/ 23 h 65"/>
                <a:gd name="T20" fmla="*/ 48 w 65"/>
                <a:gd name="T21" fmla="*/ 23 h 65"/>
                <a:gd name="T22" fmla="*/ 22 w 65"/>
                <a:gd name="T23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16" y="65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45"/>
                    <a:pt x="45" y="65"/>
                    <a:pt x="20" y="65"/>
                  </a:cubicBezTo>
                  <a:lnTo>
                    <a:pt x="16" y="65"/>
                  </a:lnTo>
                  <a:close/>
                  <a:moveTo>
                    <a:pt x="22" y="48"/>
                  </a:moveTo>
                  <a:cubicBezTo>
                    <a:pt x="23" y="49"/>
                    <a:pt x="23" y="49"/>
                    <a:pt x="23" y="49"/>
                  </a:cubicBezTo>
                  <a:cubicBezTo>
                    <a:pt x="36" y="47"/>
                    <a:pt x="47" y="37"/>
                    <a:pt x="49" y="23"/>
                  </a:cubicBezTo>
                  <a:cubicBezTo>
                    <a:pt x="48" y="23"/>
                    <a:pt x="48" y="23"/>
                    <a:pt x="48" y="23"/>
                  </a:cubicBezTo>
                  <a:lnTo>
                    <a:pt x="22" y="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70"/>
            <p:cNvSpPr>
              <a:spLocks/>
            </p:cNvSpPr>
            <p:nvPr/>
          </p:nvSpPr>
          <p:spPr bwMode="auto">
            <a:xfrm>
              <a:off x="2946773" y="952798"/>
              <a:ext cx="36513" cy="33338"/>
            </a:xfrm>
            <a:custGeom>
              <a:avLst/>
              <a:gdLst>
                <a:gd name="T0" fmla="*/ 14 w 23"/>
                <a:gd name="T1" fmla="*/ 21 h 21"/>
                <a:gd name="T2" fmla="*/ 0 w 23"/>
                <a:gd name="T3" fmla="*/ 9 h 21"/>
                <a:gd name="T4" fmla="*/ 10 w 23"/>
                <a:gd name="T5" fmla="*/ 0 h 21"/>
                <a:gd name="T6" fmla="*/ 23 w 23"/>
                <a:gd name="T7" fmla="*/ 12 h 21"/>
                <a:gd name="T8" fmla="*/ 14 w 2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lnTo>
                    <a:pt x="0" y="9"/>
                  </a:lnTo>
                  <a:lnTo>
                    <a:pt x="10" y="0"/>
                  </a:lnTo>
                  <a:lnTo>
                    <a:pt x="23" y="12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71"/>
            <p:cNvSpPr>
              <a:spLocks/>
            </p:cNvSpPr>
            <p:nvPr/>
          </p:nvSpPr>
          <p:spPr bwMode="auto">
            <a:xfrm>
              <a:off x="2959473" y="914698"/>
              <a:ext cx="41275" cy="39688"/>
            </a:xfrm>
            <a:custGeom>
              <a:avLst/>
              <a:gdLst>
                <a:gd name="T0" fmla="*/ 16 w 26"/>
                <a:gd name="T1" fmla="*/ 25 h 25"/>
                <a:gd name="T2" fmla="*/ 0 w 26"/>
                <a:gd name="T3" fmla="*/ 9 h 25"/>
                <a:gd name="T4" fmla="*/ 10 w 26"/>
                <a:gd name="T5" fmla="*/ 0 h 25"/>
                <a:gd name="T6" fmla="*/ 26 w 26"/>
                <a:gd name="T7" fmla="*/ 16 h 25"/>
                <a:gd name="T8" fmla="*/ 16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16" y="25"/>
                  </a:moveTo>
                  <a:lnTo>
                    <a:pt x="0" y="9"/>
                  </a:lnTo>
                  <a:lnTo>
                    <a:pt x="10" y="0"/>
                  </a:lnTo>
                  <a:lnTo>
                    <a:pt x="26" y="16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2"/>
            <p:cNvSpPr>
              <a:spLocks noEditPoints="1"/>
            </p:cNvSpPr>
            <p:nvPr/>
          </p:nvSpPr>
          <p:spPr bwMode="auto">
            <a:xfrm>
              <a:off x="2648323" y="635298"/>
              <a:ext cx="341313" cy="341313"/>
            </a:xfrm>
            <a:custGeom>
              <a:avLst/>
              <a:gdLst>
                <a:gd name="T0" fmla="*/ 131 w 261"/>
                <a:gd name="T1" fmla="*/ 261 h 261"/>
                <a:gd name="T2" fmla="*/ 0 w 261"/>
                <a:gd name="T3" fmla="*/ 130 h 261"/>
                <a:gd name="T4" fmla="*/ 131 w 261"/>
                <a:gd name="T5" fmla="*/ 0 h 261"/>
                <a:gd name="T6" fmla="*/ 261 w 261"/>
                <a:gd name="T7" fmla="*/ 130 h 261"/>
                <a:gd name="T8" fmla="*/ 131 w 261"/>
                <a:gd name="T9" fmla="*/ 261 h 261"/>
                <a:gd name="T10" fmla="*/ 131 w 261"/>
                <a:gd name="T11" fmla="*/ 16 h 261"/>
                <a:gd name="T12" fmla="*/ 16 w 261"/>
                <a:gd name="T13" fmla="*/ 130 h 261"/>
                <a:gd name="T14" fmla="*/ 131 w 261"/>
                <a:gd name="T15" fmla="*/ 245 h 261"/>
                <a:gd name="T16" fmla="*/ 245 w 261"/>
                <a:gd name="T17" fmla="*/ 130 h 261"/>
                <a:gd name="T18" fmla="*/ 131 w 261"/>
                <a:gd name="T19" fmla="*/ 1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61">
                  <a:moveTo>
                    <a:pt x="131" y="261"/>
                  </a:moveTo>
                  <a:cubicBezTo>
                    <a:pt x="59" y="261"/>
                    <a:pt x="0" y="202"/>
                    <a:pt x="0" y="130"/>
                  </a:cubicBezTo>
                  <a:cubicBezTo>
                    <a:pt x="0" y="58"/>
                    <a:pt x="59" y="0"/>
                    <a:pt x="131" y="0"/>
                  </a:cubicBezTo>
                  <a:cubicBezTo>
                    <a:pt x="203" y="0"/>
                    <a:pt x="261" y="58"/>
                    <a:pt x="261" y="130"/>
                  </a:cubicBezTo>
                  <a:cubicBezTo>
                    <a:pt x="261" y="202"/>
                    <a:pt x="203" y="261"/>
                    <a:pt x="131" y="261"/>
                  </a:cubicBezTo>
                  <a:close/>
                  <a:moveTo>
                    <a:pt x="131" y="16"/>
                  </a:moveTo>
                  <a:cubicBezTo>
                    <a:pt x="68" y="16"/>
                    <a:pt x="16" y="67"/>
                    <a:pt x="16" y="130"/>
                  </a:cubicBezTo>
                  <a:cubicBezTo>
                    <a:pt x="16" y="193"/>
                    <a:pt x="68" y="245"/>
                    <a:pt x="131" y="245"/>
                  </a:cubicBezTo>
                  <a:cubicBezTo>
                    <a:pt x="194" y="245"/>
                    <a:pt x="245" y="193"/>
                    <a:pt x="245" y="130"/>
                  </a:cubicBezTo>
                  <a:cubicBezTo>
                    <a:pt x="245" y="67"/>
                    <a:pt x="194" y="16"/>
                    <a:pt x="1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3"/>
            <p:cNvSpPr>
              <a:spLocks noEditPoints="1"/>
            </p:cNvSpPr>
            <p:nvPr/>
          </p:nvSpPr>
          <p:spPr bwMode="auto">
            <a:xfrm>
              <a:off x="2716585" y="635298"/>
              <a:ext cx="204788" cy="341313"/>
            </a:xfrm>
            <a:custGeom>
              <a:avLst/>
              <a:gdLst>
                <a:gd name="T0" fmla="*/ 79 w 157"/>
                <a:gd name="T1" fmla="*/ 261 h 261"/>
                <a:gd name="T2" fmla="*/ 0 w 157"/>
                <a:gd name="T3" fmla="*/ 130 h 261"/>
                <a:gd name="T4" fmla="*/ 79 w 157"/>
                <a:gd name="T5" fmla="*/ 0 h 261"/>
                <a:gd name="T6" fmla="*/ 157 w 157"/>
                <a:gd name="T7" fmla="*/ 130 h 261"/>
                <a:gd name="T8" fmla="*/ 79 w 157"/>
                <a:gd name="T9" fmla="*/ 261 h 261"/>
                <a:gd name="T10" fmla="*/ 79 w 157"/>
                <a:gd name="T11" fmla="*/ 16 h 261"/>
                <a:gd name="T12" fmla="*/ 16 w 157"/>
                <a:gd name="T13" fmla="*/ 130 h 261"/>
                <a:gd name="T14" fmla="*/ 79 w 157"/>
                <a:gd name="T15" fmla="*/ 245 h 261"/>
                <a:gd name="T16" fmla="*/ 141 w 157"/>
                <a:gd name="T17" fmla="*/ 130 h 261"/>
                <a:gd name="T18" fmla="*/ 79 w 157"/>
                <a:gd name="T19" fmla="*/ 1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261">
                  <a:moveTo>
                    <a:pt x="79" y="261"/>
                  </a:moveTo>
                  <a:cubicBezTo>
                    <a:pt x="35" y="261"/>
                    <a:pt x="0" y="203"/>
                    <a:pt x="0" y="130"/>
                  </a:cubicBezTo>
                  <a:cubicBezTo>
                    <a:pt x="0" y="57"/>
                    <a:pt x="35" y="0"/>
                    <a:pt x="79" y="0"/>
                  </a:cubicBezTo>
                  <a:cubicBezTo>
                    <a:pt x="123" y="0"/>
                    <a:pt x="157" y="57"/>
                    <a:pt x="157" y="130"/>
                  </a:cubicBezTo>
                  <a:cubicBezTo>
                    <a:pt x="157" y="203"/>
                    <a:pt x="123" y="261"/>
                    <a:pt x="79" y="261"/>
                  </a:cubicBezTo>
                  <a:close/>
                  <a:moveTo>
                    <a:pt x="79" y="16"/>
                  </a:moveTo>
                  <a:cubicBezTo>
                    <a:pt x="45" y="16"/>
                    <a:pt x="16" y="68"/>
                    <a:pt x="16" y="130"/>
                  </a:cubicBezTo>
                  <a:cubicBezTo>
                    <a:pt x="16" y="192"/>
                    <a:pt x="45" y="245"/>
                    <a:pt x="79" y="245"/>
                  </a:cubicBezTo>
                  <a:cubicBezTo>
                    <a:pt x="113" y="245"/>
                    <a:pt x="141" y="192"/>
                    <a:pt x="141" y="130"/>
                  </a:cubicBezTo>
                  <a:cubicBezTo>
                    <a:pt x="141" y="68"/>
                    <a:pt x="113" y="16"/>
                    <a:pt x="7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4"/>
            <p:cNvSpPr>
              <a:spLocks noEditPoints="1"/>
            </p:cNvSpPr>
            <p:nvPr/>
          </p:nvSpPr>
          <p:spPr bwMode="auto">
            <a:xfrm>
              <a:off x="2808660" y="635298"/>
              <a:ext cx="180975" cy="341313"/>
            </a:xfrm>
            <a:custGeom>
              <a:avLst/>
              <a:gdLst>
                <a:gd name="T0" fmla="*/ 8 w 138"/>
                <a:gd name="T1" fmla="*/ 261 h 261"/>
                <a:gd name="T2" fmla="*/ 0 w 138"/>
                <a:gd name="T3" fmla="*/ 261 h 261"/>
                <a:gd name="T4" fmla="*/ 0 w 138"/>
                <a:gd name="T5" fmla="*/ 0 h 261"/>
                <a:gd name="T6" fmla="*/ 8 w 138"/>
                <a:gd name="T7" fmla="*/ 0 h 261"/>
                <a:gd name="T8" fmla="*/ 138 w 138"/>
                <a:gd name="T9" fmla="*/ 130 h 261"/>
                <a:gd name="T10" fmla="*/ 8 w 138"/>
                <a:gd name="T11" fmla="*/ 261 h 261"/>
                <a:gd name="T12" fmla="*/ 16 w 138"/>
                <a:gd name="T13" fmla="*/ 16 h 261"/>
                <a:gd name="T14" fmla="*/ 16 w 138"/>
                <a:gd name="T15" fmla="*/ 244 h 261"/>
                <a:gd name="T16" fmla="*/ 122 w 138"/>
                <a:gd name="T17" fmla="*/ 130 h 261"/>
                <a:gd name="T18" fmla="*/ 16 w 138"/>
                <a:gd name="T19" fmla="*/ 1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261">
                  <a:moveTo>
                    <a:pt x="8" y="261"/>
                  </a:moveTo>
                  <a:cubicBezTo>
                    <a:pt x="0" y="261"/>
                    <a:pt x="0" y="261"/>
                    <a:pt x="0" y="2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0" y="0"/>
                    <a:pt x="138" y="58"/>
                    <a:pt x="138" y="130"/>
                  </a:cubicBezTo>
                  <a:cubicBezTo>
                    <a:pt x="138" y="202"/>
                    <a:pt x="80" y="261"/>
                    <a:pt x="8" y="261"/>
                  </a:cubicBezTo>
                  <a:close/>
                  <a:moveTo>
                    <a:pt x="16" y="16"/>
                  </a:moveTo>
                  <a:cubicBezTo>
                    <a:pt x="16" y="244"/>
                    <a:pt x="16" y="244"/>
                    <a:pt x="16" y="244"/>
                  </a:cubicBezTo>
                  <a:cubicBezTo>
                    <a:pt x="75" y="240"/>
                    <a:pt x="122" y="191"/>
                    <a:pt x="122" y="130"/>
                  </a:cubicBezTo>
                  <a:cubicBezTo>
                    <a:pt x="122" y="70"/>
                    <a:pt x="75" y="20"/>
                    <a:pt x="16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5"/>
            <p:cNvSpPr>
              <a:spLocks noEditPoints="1"/>
            </p:cNvSpPr>
            <p:nvPr/>
          </p:nvSpPr>
          <p:spPr bwMode="auto">
            <a:xfrm>
              <a:off x="2648323" y="738485"/>
              <a:ext cx="341313" cy="133350"/>
            </a:xfrm>
            <a:custGeom>
              <a:avLst/>
              <a:gdLst>
                <a:gd name="T0" fmla="*/ 251 w 261"/>
                <a:gd name="T1" fmla="*/ 102 h 102"/>
                <a:gd name="T2" fmla="*/ 11 w 261"/>
                <a:gd name="T3" fmla="*/ 102 h 102"/>
                <a:gd name="T4" fmla="*/ 9 w 261"/>
                <a:gd name="T5" fmla="*/ 97 h 102"/>
                <a:gd name="T6" fmla="*/ 0 w 261"/>
                <a:gd name="T7" fmla="*/ 51 h 102"/>
                <a:gd name="T8" fmla="*/ 9 w 261"/>
                <a:gd name="T9" fmla="*/ 5 h 102"/>
                <a:gd name="T10" fmla="*/ 11 w 261"/>
                <a:gd name="T11" fmla="*/ 0 h 102"/>
                <a:gd name="T12" fmla="*/ 251 w 261"/>
                <a:gd name="T13" fmla="*/ 0 h 102"/>
                <a:gd name="T14" fmla="*/ 253 w 261"/>
                <a:gd name="T15" fmla="*/ 5 h 102"/>
                <a:gd name="T16" fmla="*/ 261 w 261"/>
                <a:gd name="T17" fmla="*/ 51 h 102"/>
                <a:gd name="T18" fmla="*/ 253 w 261"/>
                <a:gd name="T19" fmla="*/ 97 h 102"/>
                <a:gd name="T20" fmla="*/ 251 w 261"/>
                <a:gd name="T21" fmla="*/ 102 h 102"/>
                <a:gd name="T22" fmla="*/ 22 w 261"/>
                <a:gd name="T23" fmla="*/ 86 h 102"/>
                <a:gd name="T24" fmla="*/ 239 w 261"/>
                <a:gd name="T25" fmla="*/ 86 h 102"/>
                <a:gd name="T26" fmla="*/ 245 w 261"/>
                <a:gd name="T27" fmla="*/ 51 h 102"/>
                <a:gd name="T28" fmla="*/ 239 w 261"/>
                <a:gd name="T29" fmla="*/ 16 h 102"/>
                <a:gd name="T30" fmla="*/ 22 w 261"/>
                <a:gd name="T31" fmla="*/ 16 h 102"/>
                <a:gd name="T32" fmla="*/ 16 w 261"/>
                <a:gd name="T33" fmla="*/ 51 h 102"/>
                <a:gd name="T34" fmla="*/ 22 w 261"/>
                <a:gd name="T35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1" h="102">
                  <a:moveTo>
                    <a:pt x="251" y="102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3" y="82"/>
                    <a:pt x="0" y="67"/>
                    <a:pt x="0" y="51"/>
                  </a:cubicBezTo>
                  <a:cubicBezTo>
                    <a:pt x="0" y="36"/>
                    <a:pt x="3" y="20"/>
                    <a:pt x="9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3" y="5"/>
                    <a:pt x="253" y="5"/>
                    <a:pt x="253" y="5"/>
                  </a:cubicBezTo>
                  <a:cubicBezTo>
                    <a:pt x="258" y="20"/>
                    <a:pt x="261" y="36"/>
                    <a:pt x="261" y="51"/>
                  </a:cubicBezTo>
                  <a:cubicBezTo>
                    <a:pt x="261" y="67"/>
                    <a:pt x="258" y="82"/>
                    <a:pt x="253" y="97"/>
                  </a:cubicBezTo>
                  <a:lnTo>
                    <a:pt x="251" y="102"/>
                  </a:lnTo>
                  <a:close/>
                  <a:moveTo>
                    <a:pt x="22" y="86"/>
                  </a:moveTo>
                  <a:cubicBezTo>
                    <a:pt x="239" y="86"/>
                    <a:pt x="239" y="86"/>
                    <a:pt x="239" y="86"/>
                  </a:cubicBezTo>
                  <a:cubicBezTo>
                    <a:pt x="243" y="75"/>
                    <a:pt x="245" y="63"/>
                    <a:pt x="245" y="51"/>
                  </a:cubicBezTo>
                  <a:cubicBezTo>
                    <a:pt x="245" y="39"/>
                    <a:pt x="243" y="28"/>
                    <a:pt x="239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28"/>
                    <a:pt x="16" y="39"/>
                    <a:pt x="16" y="51"/>
                  </a:cubicBezTo>
                  <a:cubicBezTo>
                    <a:pt x="16" y="63"/>
                    <a:pt x="18" y="75"/>
                    <a:pt x="22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/>
          <p:cNvGrpSpPr/>
          <p:nvPr userDrawn="1"/>
        </p:nvGrpSpPr>
        <p:grpSpPr>
          <a:xfrm>
            <a:off x="942912" y="4174734"/>
            <a:ext cx="569912" cy="552450"/>
            <a:chOff x="980357" y="590054"/>
            <a:chExt cx="569912" cy="552450"/>
          </a:xfrm>
        </p:grpSpPr>
        <p:sp>
          <p:nvSpPr>
            <p:cNvPr id="36" name="Freeform 79"/>
            <p:cNvSpPr>
              <a:spLocks/>
            </p:cNvSpPr>
            <p:nvPr/>
          </p:nvSpPr>
          <p:spPr bwMode="auto">
            <a:xfrm>
              <a:off x="991469" y="939304"/>
              <a:ext cx="441325" cy="192088"/>
            </a:xfrm>
            <a:custGeom>
              <a:avLst/>
              <a:gdLst>
                <a:gd name="T0" fmla="*/ 307 w 307"/>
                <a:gd name="T1" fmla="*/ 128 h 133"/>
                <a:gd name="T2" fmla="*/ 302 w 307"/>
                <a:gd name="T3" fmla="*/ 133 h 133"/>
                <a:gd name="T4" fmla="*/ 5 w 307"/>
                <a:gd name="T5" fmla="*/ 133 h 133"/>
                <a:gd name="T6" fmla="*/ 0 w 307"/>
                <a:gd name="T7" fmla="*/ 128 h 133"/>
                <a:gd name="T8" fmla="*/ 0 w 307"/>
                <a:gd name="T9" fmla="*/ 5 h 133"/>
                <a:gd name="T10" fmla="*/ 5 w 307"/>
                <a:gd name="T11" fmla="*/ 0 h 133"/>
                <a:gd name="T12" fmla="*/ 302 w 307"/>
                <a:gd name="T13" fmla="*/ 0 h 133"/>
                <a:gd name="T14" fmla="*/ 307 w 307"/>
                <a:gd name="T15" fmla="*/ 5 h 133"/>
                <a:gd name="T16" fmla="*/ 307 w 307"/>
                <a:gd name="T17" fmla="*/ 1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133">
                  <a:moveTo>
                    <a:pt x="307" y="128"/>
                  </a:moveTo>
                  <a:cubicBezTo>
                    <a:pt x="307" y="131"/>
                    <a:pt x="305" y="133"/>
                    <a:pt x="302" y="133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2" y="133"/>
                    <a:pt x="0" y="131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5" y="0"/>
                    <a:pt x="307" y="3"/>
                    <a:pt x="307" y="5"/>
                  </a:cubicBezTo>
                  <a:lnTo>
                    <a:pt x="307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80"/>
            <p:cNvSpPr>
              <a:spLocks noEditPoints="1"/>
            </p:cNvSpPr>
            <p:nvPr/>
          </p:nvSpPr>
          <p:spPr bwMode="auto">
            <a:xfrm>
              <a:off x="980357" y="928191"/>
              <a:ext cx="465138" cy="214313"/>
            </a:xfrm>
            <a:custGeom>
              <a:avLst/>
              <a:gdLst>
                <a:gd name="T0" fmla="*/ 310 w 323"/>
                <a:gd name="T1" fmla="*/ 149 h 149"/>
                <a:gd name="T2" fmla="*/ 13 w 323"/>
                <a:gd name="T3" fmla="*/ 149 h 149"/>
                <a:gd name="T4" fmla="*/ 0 w 323"/>
                <a:gd name="T5" fmla="*/ 136 h 149"/>
                <a:gd name="T6" fmla="*/ 0 w 323"/>
                <a:gd name="T7" fmla="*/ 13 h 149"/>
                <a:gd name="T8" fmla="*/ 13 w 323"/>
                <a:gd name="T9" fmla="*/ 0 h 149"/>
                <a:gd name="T10" fmla="*/ 310 w 323"/>
                <a:gd name="T11" fmla="*/ 0 h 149"/>
                <a:gd name="T12" fmla="*/ 323 w 323"/>
                <a:gd name="T13" fmla="*/ 13 h 149"/>
                <a:gd name="T14" fmla="*/ 323 w 323"/>
                <a:gd name="T15" fmla="*/ 136 h 149"/>
                <a:gd name="T16" fmla="*/ 310 w 323"/>
                <a:gd name="T17" fmla="*/ 149 h 149"/>
                <a:gd name="T18" fmla="*/ 16 w 323"/>
                <a:gd name="T19" fmla="*/ 133 h 149"/>
                <a:gd name="T20" fmla="*/ 307 w 323"/>
                <a:gd name="T21" fmla="*/ 133 h 149"/>
                <a:gd name="T22" fmla="*/ 307 w 323"/>
                <a:gd name="T23" fmla="*/ 16 h 149"/>
                <a:gd name="T24" fmla="*/ 16 w 323"/>
                <a:gd name="T25" fmla="*/ 16 h 149"/>
                <a:gd name="T26" fmla="*/ 16 w 323"/>
                <a:gd name="T27" fmla="*/ 1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49">
                  <a:moveTo>
                    <a:pt x="310" y="149"/>
                  </a:moveTo>
                  <a:cubicBezTo>
                    <a:pt x="13" y="149"/>
                    <a:pt x="13" y="149"/>
                    <a:pt x="13" y="149"/>
                  </a:cubicBezTo>
                  <a:cubicBezTo>
                    <a:pt x="6" y="149"/>
                    <a:pt x="0" y="143"/>
                    <a:pt x="0" y="13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7" y="0"/>
                    <a:pt x="323" y="6"/>
                    <a:pt x="323" y="13"/>
                  </a:cubicBezTo>
                  <a:cubicBezTo>
                    <a:pt x="323" y="136"/>
                    <a:pt x="323" y="136"/>
                    <a:pt x="323" y="136"/>
                  </a:cubicBezTo>
                  <a:cubicBezTo>
                    <a:pt x="323" y="143"/>
                    <a:pt x="317" y="149"/>
                    <a:pt x="310" y="149"/>
                  </a:cubicBezTo>
                  <a:close/>
                  <a:moveTo>
                    <a:pt x="16" y="133"/>
                  </a:moveTo>
                  <a:cubicBezTo>
                    <a:pt x="307" y="133"/>
                    <a:pt x="307" y="133"/>
                    <a:pt x="307" y="133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13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81"/>
            <p:cNvSpPr>
              <a:spLocks/>
            </p:cNvSpPr>
            <p:nvPr/>
          </p:nvSpPr>
          <p:spPr bwMode="auto">
            <a:xfrm>
              <a:off x="1027982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83"/>
            <p:cNvSpPr>
              <a:spLocks/>
            </p:cNvSpPr>
            <p:nvPr/>
          </p:nvSpPr>
          <p:spPr bwMode="auto">
            <a:xfrm>
              <a:off x="1083544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85"/>
            <p:cNvSpPr>
              <a:spLocks/>
            </p:cNvSpPr>
            <p:nvPr/>
          </p:nvSpPr>
          <p:spPr bwMode="auto">
            <a:xfrm>
              <a:off x="1140694" y="988516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87"/>
            <p:cNvSpPr>
              <a:spLocks/>
            </p:cNvSpPr>
            <p:nvPr/>
          </p:nvSpPr>
          <p:spPr bwMode="auto">
            <a:xfrm>
              <a:off x="1196257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89"/>
            <p:cNvSpPr>
              <a:spLocks/>
            </p:cNvSpPr>
            <p:nvPr/>
          </p:nvSpPr>
          <p:spPr bwMode="auto">
            <a:xfrm>
              <a:off x="1251819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91"/>
            <p:cNvSpPr>
              <a:spLocks/>
            </p:cNvSpPr>
            <p:nvPr/>
          </p:nvSpPr>
          <p:spPr bwMode="auto">
            <a:xfrm>
              <a:off x="1308969" y="988516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93"/>
            <p:cNvSpPr>
              <a:spLocks/>
            </p:cNvSpPr>
            <p:nvPr/>
          </p:nvSpPr>
          <p:spPr bwMode="auto">
            <a:xfrm>
              <a:off x="1364532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95"/>
            <p:cNvSpPr>
              <a:spLocks/>
            </p:cNvSpPr>
            <p:nvPr/>
          </p:nvSpPr>
          <p:spPr bwMode="auto">
            <a:xfrm>
              <a:off x="1027982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97"/>
            <p:cNvSpPr>
              <a:spLocks/>
            </p:cNvSpPr>
            <p:nvPr/>
          </p:nvSpPr>
          <p:spPr bwMode="auto">
            <a:xfrm>
              <a:off x="1083544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99"/>
            <p:cNvSpPr>
              <a:spLocks/>
            </p:cNvSpPr>
            <p:nvPr/>
          </p:nvSpPr>
          <p:spPr bwMode="auto">
            <a:xfrm>
              <a:off x="1140694" y="1036141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01"/>
            <p:cNvSpPr>
              <a:spLocks/>
            </p:cNvSpPr>
            <p:nvPr/>
          </p:nvSpPr>
          <p:spPr bwMode="auto">
            <a:xfrm>
              <a:off x="1196257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103"/>
            <p:cNvSpPr>
              <a:spLocks/>
            </p:cNvSpPr>
            <p:nvPr/>
          </p:nvSpPr>
          <p:spPr bwMode="auto">
            <a:xfrm>
              <a:off x="1251819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105"/>
            <p:cNvSpPr>
              <a:spLocks/>
            </p:cNvSpPr>
            <p:nvPr/>
          </p:nvSpPr>
          <p:spPr bwMode="auto">
            <a:xfrm>
              <a:off x="1308969" y="1036141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07"/>
            <p:cNvSpPr>
              <a:spLocks/>
            </p:cNvSpPr>
            <p:nvPr/>
          </p:nvSpPr>
          <p:spPr bwMode="auto">
            <a:xfrm>
              <a:off x="1364532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09"/>
            <p:cNvSpPr>
              <a:spLocks/>
            </p:cNvSpPr>
            <p:nvPr/>
          </p:nvSpPr>
          <p:spPr bwMode="auto">
            <a:xfrm>
              <a:off x="1027982" y="1082179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11"/>
            <p:cNvSpPr>
              <a:spLocks/>
            </p:cNvSpPr>
            <p:nvPr/>
          </p:nvSpPr>
          <p:spPr bwMode="auto">
            <a:xfrm>
              <a:off x="1083544" y="1082179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13"/>
            <p:cNvSpPr>
              <a:spLocks/>
            </p:cNvSpPr>
            <p:nvPr/>
          </p:nvSpPr>
          <p:spPr bwMode="auto">
            <a:xfrm>
              <a:off x="1140694" y="1082179"/>
              <a:ext cx="201613" cy="0"/>
            </a:xfrm>
            <a:custGeom>
              <a:avLst/>
              <a:gdLst>
                <a:gd name="T0" fmla="*/ 0 w 127"/>
                <a:gd name="T1" fmla="*/ 127 w 127"/>
                <a:gd name="T2" fmla="*/ 0 w 12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7">
                  <a:moveTo>
                    <a:pt x="0" y="0"/>
                  </a:moveTo>
                  <a:lnTo>
                    <a:pt x="1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1364532" y="1082179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1027982" y="977404"/>
              <a:ext cx="369888" cy="115887"/>
              <a:chOff x="642938" y="4541838"/>
              <a:chExt cx="369888" cy="115887"/>
            </a:xfrm>
            <a:solidFill>
              <a:srgbClr val="A6A6A6"/>
            </a:solidFill>
          </p:grpSpPr>
          <p:sp>
            <p:nvSpPr>
              <p:cNvPr id="74" name="Rectangle 82"/>
              <p:cNvSpPr>
                <a:spLocks noChangeArrowheads="1"/>
              </p:cNvSpPr>
              <p:nvPr/>
            </p:nvSpPr>
            <p:spPr bwMode="auto">
              <a:xfrm>
                <a:off x="642938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Rectangle 84"/>
              <p:cNvSpPr>
                <a:spLocks noChangeArrowheads="1"/>
              </p:cNvSpPr>
              <p:nvPr/>
            </p:nvSpPr>
            <p:spPr bwMode="auto">
              <a:xfrm>
                <a:off x="698500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Rectangle 86"/>
              <p:cNvSpPr>
                <a:spLocks noChangeArrowheads="1"/>
              </p:cNvSpPr>
              <p:nvPr/>
            </p:nvSpPr>
            <p:spPr bwMode="auto">
              <a:xfrm>
                <a:off x="755650" y="4541838"/>
                <a:ext cx="31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Rectangle 88"/>
              <p:cNvSpPr>
                <a:spLocks noChangeArrowheads="1"/>
              </p:cNvSpPr>
              <p:nvPr/>
            </p:nvSpPr>
            <p:spPr bwMode="auto">
              <a:xfrm>
                <a:off x="811213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Rectangle 90"/>
              <p:cNvSpPr>
                <a:spLocks noChangeArrowheads="1"/>
              </p:cNvSpPr>
              <p:nvPr/>
            </p:nvSpPr>
            <p:spPr bwMode="auto">
              <a:xfrm>
                <a:off x="866775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Rectangle 92"/>
              <p:cNvSpPr>
                <a:spLocks noChangeArrowheads="1"/>
              </p:cNvSpPr>
              <p:nvPr/>
            </p:nvSpPr>
            <p:spPr bwMode="auto">
              <a:xfrm>
                <a:off x="923925" y="4541838"/>
                <a:ext cx="31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Rectangle 94"/>
              <p:cNvSpPr>
                <a:spLocks noChangeArrowheads="1"/>
              </p:cNvSpPr>
              <p:nvPr/>
            </p:nvSpPr>
            <p:spPr bwMode="auto">
              <a:xfrm>
                <a:off x="979488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Rectangle 96"/>
              <p:cNvSpPr>
                <a:spLocks noChangeArrowheads="1"/>
              </p:cNvSpPr>
              <p:nvPr/>
            </p:nvSpPr>
            <p:spPr bwMode="auto">
              <a:xfrm>
                <a:off x="642938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Rectangle 98"/>
              <p:cNvSpPr>
                <a:spLocks noChangeArrowheads="1"/>
              </p:cNvSpPr>
              <p:nvPr/>
            </p:nvSpPr>
            <p:spPr bwMode="auto">
              <a:xfrm>
                <a:off x="698500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Rectangle 100"/>
              <p:cNvSpPr>
                <a:spLocks noChangeArrowheads="1"/>
              </p:cNvSpPr>
              <p:nvPr/>
            </p:nvSpPr>
            <p:spPr bwMode="auto">
              <a:xfrm>
                <a:off x="755650" y="4589463"/>
                <a:ext cx="31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Rectangle 102"/>
              <p:cNvSpPr>
                <a:spLocks noChangeArrowheads="1"/>
              </p:cNvSpPr>
              <p:nvPr/>
            </p:nvSpPr>
            <p:spPr bwMode="auto">
              <a:xfrm>
                <a:off x="811213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Rectangle 104"/>
              <p:cNvSpPr>
                <a:spLocks noChangeArrowheads="1"/>
              </p:cNvSpPr>
              <p:nvPr/>
            </p:nvSpPr>
            <p:spPr bwMode="auto">
              <a:xfrm>
                <a:off x="866775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Rectangle 106"/>
              <p:cNvSpPr>
                <a:spLocks noChangeArrowheads="1"/>
              </p:cNvSpPr>
              <p:nvPr/>
            </p:nvSpPr>
            <p:spPr bwMode="auto">
              <a:xfrm>
                <a:off x="923925" y="4589463"/>
                <a:ext cx="31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Rectangle 108"/>
              <p:cNvSpPr>
                <a:spLocks noChangeArrowheads="1"/>
              </p:cNvSpPr>
              <p:nvPr/>
            </p:nvSpPr>
            <p:spPr bwMode="auto">
              <a:xfrm>
                <a:off x="979488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/>
            </p:nvSpPr>
            <p:spPr bwMode="auto">
              <a:xfrm>
                <a:off x="642938" y="4635500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auto">
              <a:xfrm>
                <a:off x="698500" y="4635500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Rectangle 114"/>
              <p:cNvSpPr>
                <a:spLocks noChangeArrowheads="1"/>
              </p:cNvSpPr>
              <p:nvPr/>
            </p:nvSpPr>
            <p:spPr bwMode="auto">
              <a:xfrm>
                <a:off x="755650" y="4635500"/>
                <a:ext cx="2016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Rectangle 116"/>
              <p:cNvSpPr>
                <a:spLocks noChangeArrowheads="1"/>
              </p:cNvSpPr>
              <p:nvPr/>
            </p:nvSpPr>
            <p:spPr bwMode="auto">
              <a:xfrm>
                <a:off x="979488" y="4635500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7" name="Rectangle 117"/>
            <p:cNvSpPr>
              <a:spLocks noChangeArrowheads="1"/>
            </p:cNvSpPr>
            <p:nvPr/>
          </p:nvSpPr>
          <p:spPr bwMode="auto">
            <a:xfrm>
              <a:off x="1193082" y="688479"/>
              <a:ext cx="11113" cy="22225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18"/>
            <p:cNvSpPr>
              <a:spLocks noEditPoints="1"/>
            </p:cNvSpPr>
            <p:nvPr/>
          </p:nvSpPr>
          <p:spPr bwMode="auto">
            <a:xfrm>
              <a:off x="989882" y="688479"/>
              <a:ext cx="233363" cy="193675"/>
            </a:xfrm>
            <a:custGeom>
              <a:avLst/>
              <a:gdLst>
                <a:gd name="T0" fmla="*/ 162 w 162"/>
                <a:gd name="T1" fmla="*/ 135 h 135"/>
                <a:gd name="T2" fmla="*/ 146 w 162"/>
                <a:gd name="T3" fmla="*/ 135 h 135"/>
                <a:gd name="T4" fmla="*/ 146 w 162"/>
                <a:gd name="T5" fmla="*/ 119 h 135"/>
                <a:gd name="T6" fmla="*/ 162 w 162"/>
                <a:gd name="T7" fmla="*/ 119 h 135"/>
                <a:gd name="T8" fmla="*/ 162 w 162"/>
                <a:gd name="T9" fmla="*/ 135 h 135"/>
                <a:gd name="T10" fmla="*/ 130 w 162"/>
                <a:gd name="T11" fmla="*/ 135 h 135"/>
                <a:gd name="T12" fmla="*/ 114 w 162"/>
                <a:gd name="T13" fmla="*/ 135 h 135"/>
                <a:gd name="T14" fmla="*/ 114 w 162"/>
                <a:gd name="T15" fmla="*/ 119 h 135"/>
                <a:gd name="T16" fmla="*/ 130 w 162"/>
                <a:gd name="T17" fmla="*/ 119 h 135"/>
                <a:gd name="T18" fmla="*/ 130 w 162"/>
                <a:gd name="T19" fmla="*/ 135 h 135"/>
                <a:gd name="T20" fmla="*/ 98 w 162"/>
                <a:gd name="T21" fmla="*/ 135 h 135"/>
                <a:gd name="T22" fmla="*/ 81 w 162"/>
                <a:gd name="T23" fmla="*/ 135 h 135"/>
                <a:gd name="T24" fmla="*/ 81 w 162"/>
                <a:gd name="T25" fmla="*/ 119 h 135"/>
                <a:gd name="T26" fmla="*/ 98 w 162"/>
                <a:gd name="T27" fmla="*/ 119 h 135"/>
                <a:gd name="T28" fmla="*/ 98 w 162"/>
                <a:gd name="T29" fmla="*/ 135 h 135"/>
                <a:gd name="T30" fmla="*/ 65 w 162"/>
                <a:gd name="T31" fmla="*/ 135 h 135"/>
                <a:gd name="T32" fmla="*/ 47 w 162"/>
                <a:gd name="T33" fmla="*/ 132 h 135"/>
                <a:gd name="T34" fmla="*/ 52 w 162"/>
                <a:gd name="T35" fmla="*/ 117 h 135"/>
                <a:gd name="T36" fmla="*/ 65 w 162"/>
                <a:gd name="T37" fmla="*/ 119 h 135"/>
                <a:gd name="T38" fmla="*/ 65 w 162"/>
                <a:gd name="T39" fmla="*/ 135 h 135"/>
                <a:gd name="T40" fmla="*/ 30 w 162"/>
                <a:gd name="T41" fmla="*/ 124 h 135"/>
                <a:gd name="T42" fmla="*/ 16 w 162"/>
                <a:gd name="T43" fmla="*/ 112 h 135"/>
                <a:gd name="T44" fmla="*/ 28 w 162"/>
                <a:gd name="T45" fmla="*/ 102 h 135"/>
                <a:gd name="T46" fmla="*/ 39 w 162"/>
                <a:gd name="T47" fmla="*/ 111 h 135"/>
                <a:gd name="T48" fmla="*/ 30 w 162"/>
                <a:gd name="T49" fmla="*/ 124 h 135"/>
                <a:gd name="T50" fmla="*/ 6 w 162"/>
                <a:gd name="T51" fmla="*/ 97 h 135"/>
                <a:gd name="T52" fmla="*/ 1 w 162"/>
                <a:gd name="T53" fmla="*/ 79 h 135"/>
                <a:gd name="T54" fmla="*/ 16 w 162"/>
                <a:gd name="T55" fmla="*/ 77 h 135"/>
                <a:gd name="T56" fmla="*/ 21 w 162"/>
                <a:gd name="T57" fmla="*/ 90 h 135"/>
                <a:gd name="T58" fmla="*/ 6 w 162"/>
                <a:gd name="T59" fmla="*/ 97 h 135"/>
                <a:gd name="T60" fmla="*/ 16 w 162"/>
                <a:gd name="T61" fmla="*/ 63 h 135"/>
                <a:gd name="T62" fmla="*/ 0 w 162"/>
                <a:gd name="T63" fmla="*/ 61 h 135"/>
                <a:gd name="T64" fmla="*/ 4 w 162"/>
                <a:gd name="T65" fmla="*/ 43 h 135"/>
                <a:gd name="T66" fmla="*/ 19 w 162"/>
                <a:gd name="T67" fmla="*/ 49 h 135"/>
                <a:gd name="T68" fmla="*/ 16 w 162"/>
                <a:gd name="T69" fmla="*/ 63 h 135"/>
                <a:gd name="T70" fmla="*/ 26 w 162"/>
                <a:gd name="T71" fmla="*/ 37 h 135"/>
                <a:gd name="T72" fmla="*/ 13 w 162"/>
                <a:gd name="T73" fmla="*/ 27 h 135"/>
                <a:gd name="T74" fmla="*/ 26 w 162"/>
                <a:gd name="T75" fmla="*/ 14 h 135"/>
                <a:gd name="T76" fmla="*/ 35 w 162"/>
                <a:gd name="T77" fmla="*/ 27 h 135"/>
                <a:gd name="T78" fmla="*/ 26 w 162"/>
                <a:gd name="T79" fmla="*/ 37 h 135"/>
                <a:gd name="T80" fmla="*/ 47 w 162"/>
                <a:gd name="T81" fmla="*/ 20 h 135"/>
                <a:gd name="T82" fmla="*/ 41 w 162"/>
                <a:gd name="T83" fmla="*/ 5 h 135"/>
                <a:gd name="T84" fmla="*/ 59 w 162"/>
                <a:gd name="T85" fmla="*/ 1 h 135"/>
                <a:gd name="T86" fmla="*/ 61 w 162"/>
                <a:gd name="T87" fmla="*/ 16 h 135"/>
                <a:gd name="T88" fmla="*/ 47 w 162"/>
                <a:gd name="T89" fmla="*/ 20 h 135"/>
                <a:gd name="T90" fmla="*/ 125 w 162"/>
                <a:gd name="T91" fmla="*/ 16 h 135"/>
                <a:gd name="T92" fmla="*/ 109 w 162"/>
                <a:gd name="T93" fmla="*/ 16 h 135"/>
                <a:gd name="T94" fmla="*/ 109 w 162"/>
                <a:gd name="T95" fmla="*/ 0 h 135"/>
                <a:gd name="T96" fmla="*/ 125 w 162"/>
                <a:gd name="T97" fmla="*/ 0 h 135"/>
                <a:gd name="T98" fmla="*/ 125 w 162"/>
                <a:gd name="T99" fmla="*/ 16 h 135"/>
                <a:gd name="T100" fmla="*/ 92 w 162"/>
                <a:gd name="T101" fmla="*/ 16 h 135"/>
                <a:gd name="T102" fmla="*/ 76 w 162"/>
                <a:gd name="T103" fmla="*/ 16 h 135"/>
                <a:gd name="T104" fmla="*/ 76 w 162"/>
                <a:gd name="T105" fmla="*/ 0 h 135"/>
                <a:gd name="T106" fmla="*/ 92 w 162"/>
                <a:gd name="T107" fmla="*/ 0 h 135"/>
                <a:gd name="T108" fmla="*/ 92 w 162"/>
                <a:gd name="T109" fmla="*/ 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135">
                  <a:moveTo>
                    <a:pt x="162" y="135"/>
                  </a:moveTo>
                  <a:cubicBezTo>
                    <a:pt x="146" y="135"/>
                    <a:pt x="146" y="135"/>
                    <a:pt x="146" y="135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62" y="119"/>
                    <a:pt x="162" y="119"/>
                    <a:pt x="162" y="119"/>
                  </a:cubicBezTo>
                  <a:lnTo>
                    <a:pt x="162" y="135"/>
                  </a:lnTo>
                  <a:close/>
                  <a:moveTo>
                    <a:pt x="130" y="135"/>
                  </a:moveTo>
                  <a:cubicBezTo>
                    <a:pt x="114" y="135"/>
                    <a:pt x="114" y="135"/>
                    <a:pt x="114" y="135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30" y="119"/>
                    <a:pt x="130" y="119"/>
                    <a:pt x="130" y="119"/>
                  </a:cubicBezTo>
                  <a:lnTo>
                    <a:pt x="130" y="135"/>
                  </a:lnTo>
                  <a:close/>
                  <a:moveTo>
                    <a:pt x="98" y="135"/>
                  </a:moveTo>
                  <a:cubicBezTo>
                    <a:pt x="81" y="135"/>
                    <a:pt x="81" y="135"/>
                    <a:pt x="81" y="135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98" y="119"/>
                    <a:pt x="98" y="119"/>
                    <a:pt x="98" y="119"/>
                  </a:cubicBezTo>
                  <a:lnTo>
                    <a:pt x="98" y="135"/>
                  </a:lnTo>
                  <a:close/>
                  <a:moveTo>
                    <a:pt x="65" y="135"/>
                  </a:moveTo>
                  <a:cubicBezTo>
                    <a:pt x="59" y="135"/>
                    <a:pt x="53" y="134"/>
                    <a:pt x="47" y="132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6" y="118"/>
                    <a:pt x="61" y="119"/>
                    <a:pt x="65" y="119"/>
                  </a:cubicBezTo>
                  <a:lnTo>
                    <a:pt x="65" y="135"/>
                  </a:lnTo>
                  <a:close/>
                  <a:moveTo>
                    <a:pt x="30" y="124"/>
                  </a:moveTo>
                  <a:cubicBezTo>
                    <a:pt x="25" y="121"/>
                    <a:pt x="20" y="117"/>
                    <a:pt x="16" y="11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31" y="105"/>
                    <a:pt x="35" y="108"/>
                    <a:pt x="39" y="111"/>
                  </a:cubicBezTo>
                  <a:lnTo>
                    <a:pt x="30" y="124"/>
                  </a:lnTo>
                  <a:close/>
                  <a:moveTo>
                    <a:pt x="6" y="97"/>
                  </a:moveTo>
                  <a:cubicBezTo>
                    <a:pt x="4" y="91"/>
                    <a:pt x="2" y="86"/>
                    <a:pt x="1" y="79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7" y="81"/>
                    <a:pt x="19" y="86"/>
                    <a:pt x="21" y="90"/>
                  </a:cubicBezTo>
                  <a:lnTo>
                    <a:pt x="6" y="97"/>
                  </a:lnTo>
                  <a:close/>
                  <a:moveTo>
                    <a:pt x="16" y="63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55"/>
                    <a:pt x="2" y="49"/>
                    <a:pt x="4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3"/>
                    <a:pt x="16" y="58"/>
                    <a:pt x="16" y="63"/>
                  </a:cubicBezTo>
                  <a:close/>
                  <a:moveTo>
                    <a:pt x="26" y="3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6" y="22"/>
                    <a:pt x="21" y="18"/>
                    <a:pt x="26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30"/>
                    <a:pt x="28" y="33"/>
                    <a:pt x="26" y="37"/>
                  </a:cubicBezTo>
                  <a:close/>
                  <a:moveTo>
                    <a:pt x="47" y="20"/>
                  </a:moveTo>
                  <a:cubicBezTo>
                    <a:pt x="41" y="5"/>
                    <a:pt x="41" y="5"/>
                    <a:pt x="41" y="5"/>
                  </a:cubicBezTo>
                  <a:cubicBezTo>
                    <a:pt x="47" y="3"/>
                    <a:pt x="53" y="1"/>
                    <a:pt x="59" y="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6" y="17"/>
                    <a:pt x="52" y="18"/>
                    <a:pt x="47" y="20"/>
                  </a:cubicBezTo>
                  <a:close/>
                  <a:moveTo>
                    <a:pt x="125" y="16"/>
                  </a:moveTo>
                  <a:cubicBezTo>
                    <a:pt x="109" y="16"/>
                    <a:pt x="109" y="16"/>
                    <a:pt x="109" y="16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25" y="16"/>
                  </a:lnTo>
                  <a:close/>
                  <a:moveTo>
                    <a:pt x="92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1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119"/>
            <p:cNvSpPr>
              <a:spLocks noChangeArrowheads="1"/>
            </p:cNvSpPr>
            <p:nvPr/>
          </p:nvSpPr>
          <p:spPr bwMode="auto">
            <a:xfrm>
              <a:off x="1248644" y="859929"/>
              <a:ext cx="11113" cy="22225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0"/>
            <p:cNvSpPr>
              <a:spLocks noChangeArrowheads="1"/>
            </p:cNvSpPr>
            <p:nvPr/>
          </p:nvSpPr>
          <p:spPr bwMode="auto">
            <a:xfrm>
              <a:off x="1207369" y="859929"/>
              <a:ext cx="11113" cy="2222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21"/>
            <p:cNvSpPr>
              <a:spLocks noEditPoints="1"/>
            </p:cNvSpPr>
            <p:nvPr/>
          </p:nvSpPr>
          <p:spPr bwMode="auto">
            <a:xfrm>
              <a:off x="1242294" y="859929"/>
              <a:ext cx="307975" cy="138113"/>
            </a:xfrm>
            <a:custGeom>
              <a:avLst/>
              <a:gdLst>
                <a:gd name="T0" fmla="*/ 166 w 214"/>
                <a:gd name="T1" fmla="*/ 96 h 96"/>
                <a:gd name="T2" fmla="*/ 156 w 214"/>
                <a:gd name="T3" fmla="*/ 96 h 96"/>
                <a:gd name="T4" fmla="*/ 156 w 214"/>
                <a:gd name="T5" fmla="*/ 80 h 96"/>
                <a:gd name="T6" fmla="*/ 166 w 214"/>
                <a:gd name="T7" fmla="*/ 80 h 96"/>
                <a:gd name="T8" fmla="*/ 171 w 214"/>
                <a:gd name="T9" fmla="*/ 80 h 96"/>
                <a:gd name="T10" fmla="*/ 173 w 214"/>
                <a:gd name="T11" fmla="*/ 95 h 96"/>
                <a:gd name="T12" fmla="*/ 166 w 214"/>
                <a:gd name="T13" fmla="*/ 96 h 96"/>
                <a:gd name="T14" fmla="*/ 191 w 214"/>
                <a:gd name="T15" fmla="*/ 89 h 96"/>
                <a:gd name="T16" fmla="*/ 183 w 214"/>
                <a:gd name="T17" fmla="*/ 75 h 96"/>
                <a:gd name="T18" fmla="*/ 192 w 214"/>
                <a:gd name="T19" fmla="*/ 67 h 96"/>
                <a:gd name="T20" fmla="*/ 205 w 214"/>
                <a:gd name="T21" fmla="*/ 76 h 96"/>
                <a:gd name="T22" fmla="*/ 191 w 214"/>
                <a:gd name="T23" fmla="*/ 89 h 96"/>
                <a:gd name="T24" fmla="*/ 213 w 214"/>
                <a:gd name="T25" fmla="*/ 59 h 96"/>
                <a:gd name="T26" fmla="*/ 198 w 214"/>
                <a:gd name="T27" fmla="*/ 55 h 96"/>
                <a:gd name="T28" fmla="*/ 198 w 214"/>
                <a:gd name="T29" fmla="*/ 48 h 96"/>
                <a:gd name="T30" fmla="*/ 198 w 214"/>
                <a:gd name="T31" fmla="*/ 43 h 96"/>
                <a:gd name="T32" fmla="*/ 214 w 214"/>
                <a:gd name="T33" fmla="*/ 40 h 96"/>
                <a:gd name="T34" fmla="*/ 214 w 214"/>
                <a:gd name="T35" fmla="*/ 48 h 96"/>
                <a:gd name="T36" fmla="*/ 213 w 214"/>
                <a:gd name="T37" fmla="*/ 59 h 96"/>
                <a:gd name="T38" fmla="*/ 193 w 214"/>
                <a:gd name="T39" fmla="*/ 31 h 96"/>
                <a:gd name="T40" fmla="*/ 185 w 214"/>
                <a:gd name="T41" fmla="*/ 22 h 96"/>
                <a:gd name="T42" fmla="*/ 194 w 214"/>
                <a:gd name="T43" fmla="*/ 9 h 96"/>
                <a:gd name="T44" fmla="*/ 207 w 214"/>
                <a:gd name="T45" fmla="*/ 22 h 96"/>
                <a:gd name="T46" fmla="*/ 193 w 214"/>
                <a:gd name="T47" fmla="*/ 31 h 96"/>
                <a:gd name="T48" fmla="*/ 173 w 214"/>
                <a:gd name="T49" fmla="*/ 17 h 96"/>
                <a:gd name="T50" fmla="*/ 166 w 214"/>
                <a:gd name="T51" fmla="*/ 16 h 96"/>
                <a:gd name="T52" fmla="*/ 159 w 214"/>
                <a:gd name="T53" fmla="*/ 16 h 96"/>
                <a:gd name="T54" fmla="*/ 159 w 214"/>
                <a:gd name="T55" fmla="*/ 0 h 96"/>
                <a:gd name="T56" fmla="*/ 166 w 214"/>
                <a:gd name="T57" fmla="*/ 0 h 96"/>
                <a:gd name="T58" fmla="*/ 177 w 214"/>
                <a:gd name="T59" fmla="*/ 1 h 96"/>
                <a:gd name="T60" fmla="*/ 173 w 214"/>
                <a:gd name="T61" fmla="*/ 17 h 96"/>
                <a:gd name="T62" fmla="*/ 143 w 214"/>
                <a:gd name="T63" fmla="*/ 16 h 96"/>
                <a:gd name="T64" fmla="*/ 127 w 214"/>
                <a:gd name="T65" fmla="*/ 16 h 96"/>
                <a:gd name="T66" fmla="*/ 127 w 214"/>
                <a:gd name="T67" fmla="*/ 0 h 96"/>
                <a:gd name="T68" fmla="*/ 143 w 214"/>
                <a:gd name="T69" fmla="*/ 0 h 96"/>
                <a:gd name="T70" fmla="*/ 143 w 214"/>
                <a:gd name="T71" fmla="*/ 16 h 96"/>
                <a:gd name="T72" fmla="*/ 111 w 214"/>
                <a:gd name="T73" fmla="*/ 16 h 96"/>
                <a:gd name="T74" fmla="*/ 96 w 214"/>
                <a:gd name="T75" fmla="*/ 16 h 96"/>
                <a:gd name="T76" fmla="*/ 96 w 214"/>
                <a:gd name="T77" fmla="*/ 0 h 96"/>
                <a:gd name="T78" fmla="*/ 111 w 214"/>
                <a:gd name="T79" fmla="*/ 0 h 96"/>
                <a:gd name="T80" fmla="*/ 111 w 214"/>
                <a:gd name="T81" fmla="*/ 16 h 96"/>
                <a:gd name="T82" fmla="*/ 80 w 214"/>
                <a:gd name="T83" fmla="*/ 16 h 96"/>
                <a:gd name="T84" fmla="*/ 64 w 214"/>
                <a:gd name="T85" fmla="*/ 16 h 96"/>
                <a:gd name="T86" fmla="*/ 64 w 214"/>
                <a:gd name="T87" fmla="*/ 0 h 96"/>
                <a:gd name="T88" fmla="*/ 80 w 214"/>
                <a:gd name="T89" fmla="*/ 0 h 96"/>
                <a:gd name="T90" fmla="*/ 80 w 214"/>
                <a:gd name="T91" fmla="*/ 16 h 96"/>
                <a:gd name="T92" fmla="*/ 48 w 214"/>
                <a:gd name="T93" fmla="*/ 16 h 96"/>
                <a:gd name="T94" fmla="*/ 32 w 214"/>
                <a:gd name="T95" fmla="*/ 16 h 96"/>
                <a:gd name="T96" fmla="*/ 32 w 214"/>
                <a:gd name="T97" fmla="*/ 0 h 96"/>
                <a:gd name="T98" fmla="*/ 48 w 214"/>
                <a:gd name="T99" fmla="*/ 0 h 96"/>
                <a:gd name="T100" fmla="*/ 48 w 214"/>
                <a:gd name="T101" fmla="*/ 16 h 96"/>
                <a:gd name="T102" fmla="*/ 16 w 214"/>
                <a:gd name="T103" fmla="*/ 16 h 96"/>
                <a:gd name="T104" fmla="*/ 0 w 214"/>
                <a:gd name="T105" fmla="*/ 16 h 96"/>
                <a:gd name="T106" fmla="*/ 0 w 214"/>
                <a:gd name="T107" fmla="*/ 0 h 96"/>
                <a:gd name="T108" fmla="*/ 16 w 214"/>
                <a:gd name="T109" fmla="*/ 0 h 96"/>
                <a:gd name="T110" fmla="*/ 16 w 214"/>
                <a:gd name="T111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4" h="96">
                  <a:moveTo>
                    <a:pt x="166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8" y="80"/>
                    <a:pt x="170" y="80"/>
                    <a:pt x="171" y="80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1" y="96"/>
                    <a:pt x="169" y="96"/>
                    <a:pt x="166" y="96"/>
                  </a:cubicBezTo>
                  <a:close/>
                  <a:moveTo>
                    <a:pt x="191" y="89"/>
                  </a:moveTo>
                  <a:cubicBezTo>
                    <a:pt x="183" y="75"/>
                    <a:pt x="183" y="75"/>
                    <a:pt x="183" y="75"/>
                  </a:cubicBezTo>
                  <a:cubicBezTo>
                    <a:pt x="187" y="73"/>
                    <a:pt x="190" y="70"/>
                    <a:pt x="192" y="6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1" y="81"/>
                    <a:pt x="197" y="86"/>
                    <a:pt x="191" y="89"/>
                  </a:cubicBezTo>
                  <a:close/>
                  <a:moveTo>
                    <a:pt x="213" y="59"/>
                  </a:moveTo>
                  <a:cubicBezTo>
                    <a:pt x="198" y="55"/>
                    <a:pt x="198" y="55"/>
                    <a:pt x="198" y="55"/>
                  </a:cubicBezTo>
                  <a:cubicBezTo>
                    <a:pt x="198" y="53"/>
                    <a:pt x="198" y="50"/>
                    <a:pt x="198" y="48"/>
                  </a:cubicBezTo>
                  <a:cubicBezTo>
                    <a:pt x="198" y="46"/>
                    <a:pt x="198" y="44"/>
                    <a:pt x="198" y="43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14" y="43"/>
                    <a:pt x="214" y="45"/>
                    <a:pt x="214" y="48"/>
                  </a:cubicBezTo>
                  <a:cubicBezTo>
                    <a:pt x="214" y="52"/>
                    <a:pt x="214" y="55"/>
                    <a:pt x="213" y="59"/>
                  </a:cubicBezTo>
                  <a:close/>
                  <a:moveTo>
                    <a:pt x="193" y="31"/>
                  </a:moveTo>
                  <a:cubicBezTo>
                    <a:pt x="191" y="27"/>
                    <a:pt x="188" y="24"/>
                    <a:pt x="185" y="22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199" y="12"/>
                    <a:pt x="204" y="17"/>
                    <a:pt x="207" y="22"/>
                  </a:cubicBezTo>
                  <a:lnTo>
                    <a:pt x="193" y="31"/>
                  </a:lnTo>
                  <a:close/>
                  <a:moveTo>
                    <a:pt x="173" y="17"/>
                  </a:moveTo>
                  <a:cubicBezTo>
                    <a:pt x="171" y="16"/>
                    <a:pt x="169" y="16"/>
                    <a:pt x="166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3" y="0"/>
                    <a:pt x="177" y="1"/>
                  </a:cubicBezTo>
                  <a:lnTo>
                    <a:pt x="173" y="17"/>
                  </a:lnTo>
                  <a:close/>
                  <a:moveTo>
                    <a:pt x="143" y="16"/>
                  </a:moveTo>
                  <a:cubicBezTo>
                    <a:pt x="127" y="16"/>
                    <a:pt x="127" y="16"/>
                    <a:pt x="127" y="16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143" y="16"/>
                  </a:lnTo>
                  <a:close/>
                  <a:moveTo>
                    <a:pt x="111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111" y="16"/>
                  </a:lnTo>
                  <a:close/>
                  <a:moveTo>
                    <a:pt x="8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16"/>
                  </a:lnTo>
                  <a:close/>
                  <a:moveTo>
                    <a:pt x="48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6"/>
                  </a:lnTo>
                  <a:close/>
                  <a:moveTo>
                    <a:pt x="16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122"/>
            <p:cNvSpPr>
              <a:spLocks noChangeArrowheads="1"/>
            </p:cNvSpPr>
            <p:nvPr/>
          </p:nvSpPr>
          <p:spPr bwMode="auto">
            <a:xfrm>
              <a:off x="1432794" y="974229"/>
              <a:ext cx="11113" cy="23813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Oval 123"/>
            <p:cNvSpPr>
              <a:spLocks noChangeArrowheads="1"/>
            </p:cNvSpPr>
            <p:nvPr/>
          </p:nvSpPr>
          <p:spPr bwMode="auto">
            <a:xfrm>
              <a:off x="1024807" y="723404"/>
              <a:ext cx="128588" cy="127000"/>
            </a:xfrm>
            <a:prstGeom prst="ellipse">
              <a:avLst/>
            </a:prstGeom>
            <a:solidFill>
              <a:srgbClr val="899D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Oval 124"/>
            <p:cNvSpPr>
              <a:spLocks noChangeArrowheads="1"/>
            </p:cNvSpPr>
            <p:nvPr/>
          </p:nvSpPr>
          <p:spPr bwMode="auto">
            <a:xfrm>
              <a:off x="1067669" y="753566"/>
              <a:ext cx="41275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1051794" y="802779"/>
              <a:ext cx="73025" cy="36513"/>
            </a:xfrm>
            <a:custGeom>
              <a:avLst/>
              <a:gdLst>
                <a:gd name="T0" fmla="*/ 37 w 51"/>
                <a:gd name="T1" fmla="*/ 0 h 25"/>
                <a:gd name="T2" fmla="*/ 15 w 51"/>
                <a:gd name="T3" fmla="*/ 0 h 25"/>
                <a:gd name="T4" fmla="*/ 0 w 51"/>
                <a:gd name="T5" fmla="*/ 14 h 25"/>
                <a:gd name="T6" fmla="*/ 0 w 51"/>
                <a:gd name="T7" fmla="*/ 15 h 25"/>
                <a:gd name="T8" fmla="*/ 26 w 51"/>
                <a:gd name="T9" fmla="*/ 25 h 25"/>
                <a:gd name="T10" fmla="*/ 51 w 51"/>
                <a:gd name="T11" fmla="*/ 15 h 25"/>
                <a:gd name="T12" fmla="*/ 51 w 51"/>
                <a:gd name="T13" fmla="*/ 14 h 25"/>
                <a:gd name="T14" fmla="*/ 37 w 51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5">
                  <a:moveTo>
                    <a:pt x="3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22"/>
                    <a:pt x="16" y="25"/>
                    <a:pt x="26" y="25"/>
                  </a:cubicBezTo>
                  <a:cubicBezTo>
                    <a:pt x="36" y="25"/>
                    <a:pt x="45" y="22"/>
                    <a:pt x="51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6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Oval 126"/>
            <p:cNvSpPr>
              <a:spLocks noChangeArrowheads="1"/>
            </p:cNvSpPr>
            <p:nvPr/>
          </p:nvSpPr>
          <p:spPr bwMode="auto">
            <a:xfrm>
              <a:off x="1418507" y="801191"/>
              <a:ext cx="128588" cy="128588"/>
            </a:xfrm>
            <a:prstGeom prst="ellipse">
              <a:avLst/>
            </a:prstGeom>
            <a:solidFill>
              <a:srgbClr val="899D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Oval 127"/>
            <p:cNvSpPr>
              <a:spLocks noChangeArrowheads="1"/>
            </p:cNvSpPr>
            <p:nvPr/>
          </p:nvSpPr>
          <p:spPr bwMode="auto">
            <a:xfrm>
              <a:off x="1462957" y="831354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1447082" y="882154"/>
              <a:ext cx="73025" cy="36513"/>
            </a:xfrm>
            <a:custGeom>
              <a:avLst/>
              <a:gdLst>
                <a:gd name="T0" fmla="*/ 37 w 51"/>
                <a:gd name="T1" fmla="*/ 0 h 25"/>
                <a:gd name="T2" fmla="*/ 15 w 51"/>
                <a:gd name="T3" fmla="*/ 0 h 25"/>
                <a:gd name="T4" fmla="*/ 0 w 51"/>
                <a:gd name="T5" fmla="*/ 14 h 25"/>
                <a:gd name="T6" fmla="*/ 0 w 51"/>
                <a:gd name="T7" fmla="*/ 15 h 25"/>
                <a:gd name="T8" fmla="*/ 26 w 51"/>
                <a:gd name="T9" fmla="*/ 25 h 25"/>
                <a:gd name="T10" fmla="*/ 51 w 51"/>
                <a:gd name="T11" fmla="*/ 15 h 25"/>
                <a:gd name="T12" fmla="*/ 51 w 51"/>
                <a:gd name="T13" fmla="*/ 14 h 25"/>
                <a:gd name="T14" fmla="*/ 37 w 51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5">
                  <a:moveTo>
                    <a:pt x="3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22"/>
                    <a:pt x="16" y="25"/>
                    <a:pt x="26" y="25"/>
                  </a:cubicBezTo>
                  <a:cubicBezTo>
                    <a:pt x="36" y="25"/>
                    <a:pt x="45" y="22"/>
                    <a:pt x="51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6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29"/>
            <p:cNvSpPr>
              <a:spLocks noEditPoints="1"/>
            </p:cNvSpPr>
            <p:nvPr/>
          </p:nvSpPr>
          <p:spPr bwMode="auto">
            <a:xfrm>
              <a:off x="1189907" y="590054"/>
              <a:ext cx="238125" cy="236538"/>
            </a:xfrm>
            <a:custGeom>
              <a:avLst/>
              <a:gdLst>
                <a:gd name="T0" fmla="*/ 83 w 165"/>
                <a:gd name="T1" fmla="*/ 164 h 164"/>
                <a:gd name="T2" fmla="*/ 0 w 165"/>
                <a:gd name="T3" fmla="*/ 82 h 164"/>
                <a:gd name="T4" fmla="*/ 83 w 165"/>
                <a:gd name="T5" fmla="*/ 0 h 164"/>
                <a:gd name="T6" fmla="*/ 165 w 165"/>
                <a:gd name="T7" fmla="*/ 82 h 164"/>
                <a:gd name="T8" fmla="*/ 83 w 165"/>
                <a:gd name="T9" fmla="*/ 164 h 164"/>
                <a:gd name="T10" fmla="*/ 83 w 165"/>
                <a:gd name="T11" fmla="*/ 16 h 164"/>
                <a:gd name="T12" fmla="*/ 16 w 165"/>
                <a:gd name="T13" fmla="*/ 82 h 164"/>
                <a:gd name="T14" fmla="*/ 83 w 165"/>
                <a:gd name="T15" fmla="*/ 148 h 164"/>
                <a:gd name="T16" fmla="*/ 149 w 165"/>
                <a:gd name="T17" fmla="*/ 82 h 164"/>
                <a:gd name="T18" fmla="*/ 83 w 165"/>
                <a:gd name="T19" fmla="*/ 1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4">
                  <a:moveTo>
                    <a:pt x="83" y="164"/>
                  </a:moveTo>
                  <a:cubicBezTo>
                    <a:pt x="37" y="164"/>
                    <a:pt x="0" y="128"/>
                    <a:pt x="0" y="82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5" y="37"/>
                    <a:pt x="165" y="82"/>
                  </a:cubicBezTo>
                  <a:cubicBezTo>
                    <a:pt x="165" y="128"/>
                    <a:pt x="128" y="164"/>
                    <a:pt x="83" y="164"/>
                  </a:cubicBezTo>
                  <a:close/>
                  <a:moveTo>
                    <a:pt x="83" y="16"/>
                  </a:moveTo>
                  <a:cubicBezTo>
                    <a:pt x="46" y="16"/>
                    <a:pt x="16" y="46"/>
                    <a:pt x="16" y="82"/>
                  </a:cubicBezTo>
                  <a:cubicBezTo>
                    <a:pt x="16" y="119"/>
                    <a:pt x="46" y="148"/>
                    <a:pt x="83" y="148"/>
                  </a:cubicBezTo>
                  <a:cubicBezTo>
                    <a:pt x="119" y="148"/>
                    <a:pt x="149" y="119"/>
                    <a:pt x="149" y="82"/>
                  </a:cubicBezTo>
                  <a:cubicBezTo>
                    <a:pt x="149" y="46"/>
                    <a:pt x="119" y="16"/>
                    <a:pt x="83" y="16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1235944" y="636091"/>
              <a:ext cx="146050" cy="114300"/>
            </a:xfrm>
            <a:custGeom>
              <a:avLst/>
              <a:gdLst>
                <a:gd name="T0" fmla="*/ 9 w 101"/>
                <a:gd name="T1" fmla="*/ 79 h 79"/>
                <a:gd name="T2" fmla="*/ 0 w 101"/>
                <a:gd name="T3" fmla="*/ 50 h 79"/>
                <a:gd name="T4" fmla="*/ 51 w 101"/>
                <a:gd name="T5" fmla="*/ 0 h 79"/>
                <a:gd name="T6" fmla="*/ 101 w 101"/>
                <a:gd name="T7" fmla="*/ 50 h 79"/>
                <a:gd name="T8" fmla="*/ 92 w 101"/>
                <a:gd name="T9" fmla="*/ 79 h 79"/>
                <a:gd name="T10" fmla="*/ 67 w 101"/>
                <a:gd name="T11" fmla="*/ 62 h 79"/>
                <a:gd name="T12" fmla="*/ 34 w 101"/>
                <a:gd name="T13" fmla="*/ 62 h 79"/>
                <a:gd name="T14" fmla="*/ 9 w 101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79">
                  <a:moveTo>
                    <a:pt x="9" y="79"/>
                  </a:moveTo>
                  <a:cubicBezTo>
                    <a:pt x="4" y="70"/>
                    <a:pt x="0" y="61"/>
                    <a:pt x="0" y="50"/>
                  </a:cubicBezTo>
                  <a:cubicBezTo>
                    <a:pt x="0" y="22"/>
                    <a:pt x="23" y="0"/>
                    <a:pt x="51" y="0"/>
                  </a:cubicBezTo>
                  <a:cubicBezTo>
                    <a:pt x="78" y="0"/>
                    <a:pt x="101" y="22"/>
                    <a:pt x="101" y="50"/>
                  </a:cubicBezTo>
                  <a:cubicBezTo>
                    <a:pt x="101" y="61"/>
                    <a:pt x="98" y="70"/>
                    <a:pt x="92" y="79"/>
                  </a:cubicBezTo>
                  <a:cubicBezTo>
                    <a:pt x="88" y="69"/>
                    <a:pt x="78" y="62"/>
                    <a:pt x="67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23" y="62"/>
                    <a:pt x="13" y="69"/>
                    <a:pt x="9" y="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Oval 131"/>
            <p:cNvSpPr>
              <a:spLocks noChangeArrowheads="1"/>
            </p:cNvSpPr>
            <p:nvPr/>
          </p:nvSpPr>
          <p:spPr bwMode="auto">
            <a:xfrm>
              <a:off x="1278807" y="666254"/>
              <a:ext cx="61913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32"/>
            <p:cNvSpPr>
              <a:spLocks noEditPoints="1"/>
            </p:cNvSpPr>
            <p:nvPr/>
          </p:nvSpPr>
          <p:spPr bwMode="auto">
            <a:xfrm>
              <a:off x="1266107" y="655141"/>
              <a:ext cx="85725" cy="85725"/>
            </a:xfrm>
            <a:custGeom>
              <a:avLst/>
              <a:gdLst>
                <a:gd name="T0" fmla="*/ 30 w 59"/>
                <a:gd name="T1" fmla="*/ 60 h 60"/>
                <a:gd name="T2" fmla="*/ 0 w 59"/>
                <a:gd name="T3" fmla="*/ 30 h 60"/>
                <a:gd name="T4" fmla="*/ 30 w 59"/>
                <a:gd name="T5" fmla="*/ 0 h 60"/>
                <a:gd name="T6" fmla="*/ 59 w 59"/>
                <a:gd name="T7" fmla="*/ 30 h 60"/>
                <a:gd name="T8" fmla="*/ 30 w 59"/>
                <a:gd name="T9" fmla="*/ 60 h 60"/>
                <a:gd name="T10" fmla="*/ 30 w 59"/>
                <a:gd name="T11" fmla="*/ 16 h 60"/>
                <a:gd name="T12" fmla="*/ 16 w 59"/>
                <a:gd name="T13" fmla="*/ 30 h 60"/>
                <a:gd name="T14" fmla="*/ 30 w 59"/>
                <a:gd name="T15" fmla="*/ 44 h 60"/>
                <a:gd name="T16" fmla="*/ 43 w 59"/>
                <a:gd name="T17" fmla="*/ 30 h 60"/>
                <a:gd name="T18" fmla="*/ 30 w 59"/>
                <a:gd name="T19" fmla="*/ 1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46"/>
                    <a:pt x="46" y="60"/>
                    <a:pt x="30" y="60"/>
                  </a:cubicBezTo>
                  <a:close/>
                  <a:moveTo>
                    <a:pt x="30" y="16"/>
                  </a:moveTo>
                  <a:cubicBezTo>
                    <a:pt x="22" y="16"/>
                    <a:pt x="16" y="22"/>
                    <a:pt x="16" y="30"/>
                  </a:cubicBezTo>
                  <a:cubicBezTo>
                    <a:pt x="16" y="37"/>
                    <a:pt x="22" y="44"/>
                    <a:pt x="30" y="44"/>
                  </a:cubicBezTo>
                  <a:cubicBezTo>
                    <a:pt x="37" y="44"/>
                    <a:pt x="43" y="37"/>
                    <a:pt x="43" y="30"/>
                  </a:cubicBezTo>
                  <a:cubicBezTo>
                    <a:pt x="43" y="22"/>
                    <a:pt x="37" y="16"/>
                    <a:pt x="30" y="16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1243882" y="721816"/>
              <a:ext cx="130175" cy="77788"/>
            </a:xfrm>
            <a:custGeom>
              <a:avLst/>
              <a:gdLst>
                <a:gd name="T0" fmla="*/ 91 w 91"/>
                <a:gd name="T1" fmla="*/ 55 h 55"/>
                <a:gd name="T2" fmla="*/ 75 w 91"/>
                <a:gd name="T3" fmla="*/ 55 h 55"/>
                <a:gd name="T4" fmla="*/ 75 w 91"/>
                <a:gd name="T5" fmla="*/ 30 h 55"/>
                <a:gd name="T6" fmla="*/ 62 w 91"/>
                <a:gd name="T7" fmla="*/ 16 h 55"/>
                <a:gd name="T8" fmla="*/ 29 w 91"/>
                <a:gd name="T9" fmla="*/ 16 h 55"/>
                <a:gd name="T10" fmla="*/ 16 w 91"/>
                <a:gd name="T11" fmla="*/ 30 h 55"/>
                <a:gd name="T12" fmla="*/ 16 w 91"/>
                <a:gd name="T13" fmla="*/ 55 h 55"/>
                <a:gd name="T14" fmla="*/ 0 w 91"/>
                <a:gd name="T15" fmla="*/ 55 h 55"/>
                <a:gd name="T16" fmla="*/ 0 w 91"/>
                <a:gd name="T17" fmla="*/ 30 h 55"/>
                <a:gd name="T18" fmla="*/ 29 w 91"/>
                <a:gd name="T19" fmla="*/ 0 h 55"/>
                <a:gd name="T20" fmla="*/ 62 w 91"/>
                <a:gd name="T21" fmla="*/ 0 h 55"/>
                <a:gd name="T22" fmla="*/ 91 w 91"/>
                <a:gd name="T23" fmla="*/ 30 h 55"/>
                <a:gd name="T24" fmla="*/ 91 w 9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55">
                  <a:moveTo>
                    <a:pt x="91" y="55"/>
                  </a:moveTo>
                  <a:cubicBezTo>
                    <a:pt x="75" y="55"/>
                    <a:pt x="75" y="55"/>
                    <a:pt x="75" y="55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2"/>
                    <a:pt x="69" y="16"/>
                    <a:pt x="6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2" y="16"/>
                    <a:pt x="16" y="22"/>
                    <a:pt x="16" y="3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8" y="0"/>
                    <a:pt x="91" y="13"/>
                    <a:pt x="91" y="30"/>
                  </a:cubicBezTo>
                  <a:lnTo>
                    <a:pt x="91" y="5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92" name="그림 9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77936" y="6582631"/>
            <a:ext cx="1313148" cy="487555"/>
          </a:xfrm>
          <a:prstGeom prst="rect">
            <a:avLst/>
          </a:prstGeom>
        </p:spPr>
      </p:pic>
      <p:grpSp>
        <p:nvGrpSpPr>
          <p:cNvPr id="94" name="그룹 93"/>
          <p:cNvGrpSpPr/>
          <p:nvPr userDrawn="1"/>
        </p:nvGrpSpPr>
        <p:grpSpPr>
          <a:xfrm>
            <a:off x="0" y="2643361"/>
            <a:ext cx="8443044" cy="1944000"/>
            <a:chOff x="0" y="1980431"/>
            <a:chExt cx="8443044" cy="1944000"/>
          </a:xfrm>
        </p:grpSpPr>
        <p:cxnSp>
          <p:nvCxnSpPr>
            <p:cNvPr id="95" name="직선 연결선 94"/>
            <p:cNvCxnSpPr/>
            <p:nvPr userDrawn="1"/>
          </p:nvCxnSpPr>
          <p:spPr>
            <a:xfrm>
              <a:off x="0" y="1980431"/>
              <a:ext cx="8443044" cy="0"/>
            </a:xfrm>
            <a:prstGeom prst="line">
              <a:avLst/>
            </a:prstGeom>
            <a:ln w="13970">
              <a:gradFill flip="none" rotWithShape="1">
                <a:gsLst>
                  <a:gs pos="30000">
                    <a:srgbClr val="C1C9D5"/>
                  </a:gs>
                  <a:gs pos="0">
                    <a:schemeClr val="bg1">
                      <a:alpha val="67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 userDrawn="1"/>
          </p:nvCxnSpPr>
          <p:spPr>
            <a:xfrm>
              <a:off x="8443044" y="1980431"/>
              <a:ext cx="0" cy="1944000"/>
            </a:xfrm>
            <a:prstGeom prst="straightConnector1">
              <a:avLst/>
            </a:prstGeom>
            <a:ln w="13970">
              <a:solidFill>
                <a:srgbClr val="C1C9D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그림 9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92" y="3670051"/>
            <a:ext cx="4342338" cy="3699542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8" y="6821000"/>
            <a:ext cx="1536288" cy="26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90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그룹 97"/>
          <p:cNvGrpSpPr/>
          <p:nvPr userDrawn="1"/>
        </p:nvGrpSpPr>
        <p:grpSpPr>
          <a:xfrm>
            <a:off x="1458268" y="1836415"/>
            <a:ext cx="8443044" cy="3564000"/>
            <a:chOff x="0" y="1980431"/>
            <a:chExt cx="8443044" cy="3564000"/>
          </a:xfrm>
        </p:grpSpPr>
        <p:cxnSp>
          <p:nvCxnSpPr>
            <p:cNvPr id="99" name="직선 연결선 98"/>
            <p:cNvCxnSpPr/>
            <p:nvPr userDrawn="1"/>
          </p:nvCxnSpPr>
          <p:spPr>
            <a:xfrm>
              <a:off x="0" y="1980431"/>
              <a:ext cx="8443044" cy="0"/>
            </a:xfrm>
            <a:prstGeom prst="line">
              <a:avLst/>
            </a:prstGeom>
            <a:ln w="13970">
              <a:gradFill flip="none" rotWithShape="1">
                <a:gsLst>
                  <a:gs pos="30000">
                    <a:srgbClr val="C1C9D5"/>
                  </a:gs>
                  <a:gs pos="0">
                    <a:schemeClr val="bg1">
                      <a:alpha val="67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 userDrawn="1"/>
          </p:nvCxnSpPr>
          <p:spPr>
            <a:xfrm>
              <a:off x="8443044" y="1980431"/>
              <a:ext cx="0" cy="3564000"/>
            </a:xfrm>
            <a:prstGeom prst="straightConnector1">
              <a:avLst/>
            </a:prstGeom>
            <a:ln w="13970">
              <a:solidFill>
                <a:srgbClr val="C1C9D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 userDrawn="1"/>
        </p:nvGrpSpPr>
        <p:grpSpPr>
          <a:xfrm>
            <a:off x="8444192" y="1361532"/>
            <a:ext cx="1437416" cy="412111"/>
            <a:chOff x="8444192" y="1361532"/>
            <a:chExt cx="1437416" cy="412111"/>
          </a:xfrm>
        </p:grpSpPr>
        <p:grpSp>
          <p:nvGrpSpPr>
            <p:cNvPr id="103" name="그룹 102"/>
            <p:cNvGrpSpPr/>
            <p:nvPr userDrawn="1"/>
          </p:nvGrpSpPr>
          <p:grpSpPr>
            <a:xfrm>
              <a:off x="8965041" y="1383206"/>
              <a:ext cx="397757" cy="375463"/>
              <a:chOff x="1818308" y="612279"/>
              <a:chExt cx="538163" cy="508000"/>
            </a:xfrm>
          </p:grpSpPr>
          <p:sp>
            <p:nvSpPr>
              <p:cNvPr id="179" name="AutoShape 43"/>
              <p:cNvSpPr>
                <a:spLocks noChangeAspect="1" noChangeArrowheads="1" noTextEdit="1"/>
              </p:cNvSpPr>
              <p:nvPr/>
            </p:nvSpPr>
            <p:spPr bwMode="auto">
              <a:xfrm>
                <a:off x="1818308" y="613866"/>
                <a:ext cx="536575" cy="504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Oval 45"/>
              <p:cNvSpPr>
                <a:spLocks noChangeArrowheads="1"/>
              </p:cNvSpPr>
              <p:nvPr/>
            </p:nvSpPr>
            <p:spPr bwMode="auto">
              <a:xfrm>
                <a:off x="2015158" y="812304"/>
                <a:ext cx="142875" cy="142875"/>
              </a:xfrm>
              <a:prstGeom prst="ellipse">
                <a:avLst/>
              </a:prstGeom>
              <a:solidFill>
                <a:srgbClr val="899DB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46"/>
              <p:cNvSpPr>
                <a:spLocks/>
              </p:cNvSpPr>
              <p:nvPr/>
            </p:nvSpPr>
            <p:spPr bwMode="auto">
              <a:xfrm>
                <a:off x="1818308" y="612279"/>
                <a:ext cx="538163" cy="496888"/>
              </a:xfrm>
              <a:custGeom>
                <a:avLst/>
                <a:gdLst>
                  <a:gd name="T0" fmla="*/ 269 w 397"/>
                  <a:gd name="T1" fmla="*/ 329 h 366"/>
                  <a:gd name="T2" fmla="*/ 311 w 397"/>
                  <a:gd name="T3" fmla="*/ 344 h 366"/>
                  <a:gd name="T4" fmla="*/ 308 w 397"/>
                  <a:gd name="T5" fmla="*/ 281 h 366"/>
                  <a:gd name="T6" fmla="*/ 332 w 397"/>
                  <a:gd name="T7" fmla="*/ 231 h 366"/>
                  <a:gd name="T8" fmla="*/ 381 w 397"/>
                  <a:gd name="T9" fmla="*/ 222 h 366"/>
                  <a:gd name="T10" fmla="*/ 334 w 397"/>
                  <a:gd name="T11" fmla="*/ 179 h 366"/>
                  <a:gd name="T12" fmla="*/ 315 w 397"/>
                  <a:gd name="T13" fmla="*/ 127 h 366"/>
                  <a:gd name="T14" fmla="*/ 343 w 397"/>
                  <a:gd name="T15" fmla="*/ 86 h 366"/>
                  <a:gd name="T16" fmla="*/ 280 w 397"/>
                  <a:gd name="T17" fmla="*/ 89 h 366"/>
                  <a:gd name="T18" fmla="*/ 230 w 397"/>
                  <a:gd name="T19" fmla="*/ 65 h 366"/>
                  <a:gd name="T20" fmla="*/ 221 w 397"/>
                  <a:gd name="T21" fmla="*/ 16 h 366"/>
                  <a:gd name="T22" fmla="*/ 178 w 397"/>
                  <a:gd name="T23" fmla="*/ 63 h 366"/>
                  <a:gd name="T24" fmla="*/ 126 w 397"/>
                  <a:gd name="T25" fmla="*/ 82 h 366"/>
                  <a:gd name="T26" fmla="*/ 85 w 397"/>
                  <a:gd name="T27" fmla="*/ 54 h 366"/>
                  <a:gd name="T28" fmla="*/ 88 w 397"/>
                  <a:gd name="T29" fmla="*/ 117 h 366"/>
                  <a:gd name="T30" fmla="*/ 64 w 397"/>
                  <a:gd name="T31" fmla="*/ 167 h 366"/>
                  <a:gd name="T32" fmla="*/ 16 w 397"/>
                  <a:gd name="T33" fmla="*/ 176 h 366"/>
                  <a:gd name="T34" fmla="*/ 62 w 397"/>
                  <a:gd name="T35" fmla="*/ 219 h 366"/>
                  <a:gd name="T36" fmla="*/ 81 w 397"/>
                  <a:gd name="T37" fmla="*/ 271 h 366"/>
                  <a:gd name="T38" fmla="*/ 53 w 397"/>
                  <a:gd name="T39" fmla="*/ 312 h 366"/>
                  <a:gd name="T40" fmla="*/ 111 w 397"/>
                  <a:gd name="T41" fmla="*/ 313 h 366"/>
                  <a:gd name="T42" fmla="*/ 79 w 397"/>
                  <a:gd name="T43" fmla="*/ 361 h 366"/>
                  <a:gd name="T44" fmla="*/ 64 w 397"/>
                  <a:gd name="T45" fmla="*/ 274 h 366"/>
                  <a:gd name="T46" fmla="*/ 0 w 397"/>
                  <a:gd name="T47" fmla="*/ 230 h 366"/>
                  <a:gd name="T48" fmla="*/ 50 w 397"/>
                  <a:gd name="T49" fmla="*/ 157 h 366"/>
                  <a:gd name="T50" fmla="*/ 36 w 397"/>
                  <a:gd name="T51" fmla="*/ 80 h 366"/>
                  <a:gd name="T52" fmla="*/ 123 w 397"/>
                  <a:gd name="T53" fmla="*/ 65 h 366"/>
                  <a:gd name="T54" fmla="*/ 167 w 397"/>
                  <a:gd name="T55" fmla="*/ 0 h 366"/>
                  <a:gd name="T56" fmla="*/ 240 w 397"/>
                  <a:gd name="T57" fmla="*/ 51 h 366"/>
                  <a:gd name="T58" fmla="*/ 317 w 397"/>
                  <a:gd name="T59" fmla="*/ 37 h 366"/>
                  <a:gd name="T60" fmla="*/ 332 w 397"/>
                  <a:gd name="T61" fmla="*/ 124 h 366"/>
                  <a:gd name="T62" fmla="*/ 397 w 397"/>
                  <a:gd name="T63" fmla="*/ 168 h 366"/>
                  <a:gd name="T64" fmla="*/ 346 w 397"/>
                  <a:gd name="T65" fmla="*/ 241 h 366"/>
                  <a:gd name="T66" fmla="*/ 360 w 397"/>
                  <a:gd name="T67" fmla="*/ 318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7" h="366">
                    <a:moveTo>
                      <a:pt x="312" y="366"/>
                    </a:move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9" y="317"/>
                      <a:pt x="279" y="317"/>
                      <a:pt x="279" y="317"/>
                    </a:cubicBezTo>
                    <a:cubicBezTo>
                      <a:pt x="311" y="344"/>
                      <a:pt x="311" y="344"/>
                      <a:pt x="311" y="344"/>
                    </a:cubicBezTo>
                    <a:cubicBezTo>
                      <a:pt x="338" y="317"/>
                      <a:pt x="338" y="317"/>
                      <a:pt x="338" y="317"/>
                    </a:cubicBezTo>
                    <a:cubicBezTo>
                      <a:pt x="308" y="281"/>
                      <a:pt x="308" y="281"/>
                      <a:pt x="308" y="281"/>
                    </a:cubicBezTo>
                    <a:cubicBezTo>
                      <a:pt x="312" y="276"/>
                      <a:pt x="312" y="276"/>
                      <a:pt x="312" y="276"/>
                    </a:cubicBezTo>
                    <a:cubicBezTo>
                      <a:pt x="321" y="263"/>
                      <a:pt x="328" y="247"/>
                      <a:pt x="332" y="231"/>
                    </a:cubicBezTo>
                    <a:cubicBezTo>
                      <a:pt x="333" y="226"/>
                      <a:pt x="333" y="226"/>
                      <a:pt x="333" y="226"/>
                    </a:cubicBezTo>
                    <a:cubicBezTo>
                      <a:pt x="381" y="222"/>
                      <a:pt x="381" y="222"/>
                      <a:pt x="381" y="222"/>
                    </a:cubicBezTo>
                    <a:cubicBezTo>
                      <a:pt x="381" y="183"/>
                      <a:pt x="381" y="183"/>
                      <a:pt x="381" y="183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33" y="173"/>
                      <a:pt x="333" y="173"/>
                      <a:pt x="333" y="173"/>
                    </a:cubicBezTo>
                    <a:cubicBezTo>
                      <a:pt x="330" y="157"/>
                      <a:pt x="324" y="141"/>
                      <a:pt x="315" y="127"/>
                    </a:cubicBezTo>
                    <a:cubicBezTo>
                      <a:pt x="312" y="122"/>
                      <a:pt x="312" y="122"/>
                      <a:pt x="312" y="122"/>
                    </a:cubicBezTo>
                    <a:cubicBezTo>
                      <a:pt x="343" y="86"/>
                      <a:pt x="343" y="86"/>
                      <a:pt x="343" y="86"/>
                    </a:cubicBezTo>
                    <a:cubicBezTo>
                      <a:pt x="316" y="59"/>
                      <a:pt x="316" y="59"/>
                      <a:pt x="316" y="59"/>
                    </a:cubicBezTo>
                    <a:cubicBezTo>
                      <a:pt x="280" y="89"/>
                      <a:pt x="280" y="89"/>
                      <a:pt x="280" y="89"/>
                    </a:cubicBezTo>
                    <a:cubicBezTo>
                      <a:pt x="275" y="85"/>
                      <a:pt x="275" y="85"/>
                      <a:pt x="275" y="85"/>
                    </a:cubicBezTo>
                    <a:cubicBezTo>
                      <a:pt x="262" y="76"/>
                      <a:pt x="246" y="69"/>
                      <a:pt x="230" y="65"/>
                    </a:cubicBezTo>
                    <a:cubicBezTo>
                      <a:pt x="225" y="64"/>
                      <a:pt x="225" y="64"/>
                      <a:pt x="225" y="64"/>
                    </a:cubicBezTo>
                    <a:cubicBezTo>
                      <a:pt x="221" y="16"/>
                      <a:pt x="221" y="16"/>
                      <a:pt x="221" y="16"/>
                    </a:cubicBezTo>
                    <a:cubicBezTo>
                      <a:pt x="182" y="16"/>
                      <a:pt x="182" y="16"/>
                      <a:pt x="182" y="16"/>
                    </a:cubicBezTo>
                    <a:cubicBezTo>
                      <a:pt x="178" y="63"/>
                      <a:pt x="178" y="63"/>
                      <a:pt x="178" y="63"/>
                    </a:cubicBezTo>
                    <a:cubicBezTo>
                      <a:pt x="172" y="64"/>
                      <a:pt x="172" y="64"/>
                      <a:pt x="172" y="64"/>
                    </a:cubicBezTo>
                    <a:cubicBezTo>
                      <a:pt x="156" y="67"/>
                      <a:pt x="140" y="73"/>
                      <a:pt x="126" y="82"/>
                    </a:cubicBezTo>
                    <a:cubicBezTo>
                      <a:pt x="121" y="85"/>
                      <a:pt x="121" y="85"/>
                      <a:pt x="121" y="85"/>
                    </a:cubicBezTo>
                    <a:cubicBezTo>
                      <a:pt x="85" y="54"/>
                      <a:pt x="85" y="54"/>
                      <a:pt x="85" y="54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84" y="122"/>
                      <a:pt x="84" y="122"/>
                      <a:pt x="84" y="122"/>
                    </a:cubicBezTo>
                    <a:cubicBezTo>
                      <a:pt x="75" y="135"/>
                      <a:pt x="68" y="151"/>
                      <a:pt x="64" y="167"/>
                    </a:cubicBezTo>
                    <a:cubicBezTo>
                      <a:pt x="63" y="172"/>
                      <a:pt x="63" y="172"/>
                      <a:pt x="63" y="172"/>
                    </a:cubicBezTo>
                    <a:cubicBezTo>
                      <a:pt x="16" y="176"/>
                      <a:pt x="16" y="176"/>
                      <a:pt x="16" y="176"/>
                    </a:cubicBezTo>
                    <a:cubicBezTo>
                      <a:pt x="16" y="215"/>
                      <a:pt x="16" y="215"/>
                      <a:pt x="16" y="215"/>
                    </a:cubicBezTo>
                    <a:cubicBezTo>
                      <a:pt x="62" y="219"/>
                      <a:pt x="62" y="219"/>
                      <a:pt x="62" y="219"/>
                    </a:cubicBezTo>
                    <a:cubicBezTo>
                      <a:pt x="63" y="225"/>
                      <a:pt x="63" y="225"/>
                      <a:pt x="63" y="225"/>
                    </a:cubicBezTo>
                    <a:cubicBezTo>
                      <a:pt x="66" y="241"/>
                      <a:pt x="72" y="257"/>
                      <a:pt x="81" y="271"/>
                    </a:cubicBezTo>
                    <a:cubicBezTo>
                      <a:pt x="84" y="276"/>
                      <a:pt x="84" y="276"/>
                      <a:pt x="84" y="276"/>
                    </a:cubicBezTo>
                    <a:cubicBezTo>
                      <a:pt x="53" y="312"/>
                      <a:pt x="53" y="312"/>
                      <a:pt x="53" y="312"/>
                    </a:cubicBezTo>
                    <a:cubicBezTo>
                      <a:pt x="80" y="339"/>
                      <a:pt x="80" y="339"/>
                      <a:pt x="80" y="339"/>
                    </a:cubicBezTo>
                    <a:cubicBezTo>
                      <a:pt x="111" y="313"/>
                      <a:pt x="111" y="313"/>
                      <a:pt x="111" y="313"/>
                    </a:cubicBezTo>
                    <a:cubicBezTo>
                      <a:pt x="121" y="326"/>
                      <a:pt x="121" y="326"/>
                      <a:pt x="121" y="326"/>
                    </a:cubicBezTo>
                    <a:cubicBezTo>
                      <a:pt x="79" y="361"/>
                      <a:pt x="79" y="361"/>
                      <a:pt x="79" y="361"/>
                    </a:cubicBezTo>
                    <a:cubicBezTo>
                      <a:pt x="31" y="313"/>
                      <a:pt x="31" y="313"/>
                      <a:pt x="31" y="313"/>
                    </a:cubicBezTo>
                    <a:cubicBezTo>
                      <a:pt x="64" y="274"/>
                      <a:pt x="64" y="274"/>
                      <a:pt x="64" y="274"/>
                    </a:cubicBezTo>
                    <a:cubicBezTo>
                      <a:pt x="57" y="261"/>
                      <a:pt x="52" y="248"/>
                      <a:pt x="48" y="234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4" y="143"/>
                      <a:pt x="60" y="130"/>
                      <a:pt x="68" y="118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123" y="65"/>
                      <a:pt x="123" y="65"/>
                      <a:pt x="123" y="65"/>
                    </a:cubicBezTo>
                    <a:cubicBezTo>
                      <a:pt x="136" y="58"/>
                      <a:pt x="149" y="53"/>
                      <a:pt x="163" y="49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40" y="51"/>
                      <a:pt x="240" y="51"/>
                      <a:pt x="240" y="51"/>
                    </a:cubicBezTo>
                    <a:cubicBezTo>
                      <a:pt x="254" y="55"/>
                      <a:pt x="267" y="61"/>
                      <a:pt x="279" y="69"/>
                    </a:cubicBezTo>
                    <a:cubicBezTo>
                      <a:pt x="317" y="37"/>
                      <a:pt x="317" y="37"/>
                      <a:pt x="317" y="37"/>
                    </a:cubicBezTo>
                    <a:cubicBezTo>
                      <a:pt x="365" y="85"/>
                      <a:pt x="365" y="85"/>
                      <a:pt x="365" y="85"/>
                    </a:cubicBezTo>
                    <a:cubicBezTo>
                      <a:pt x="332" y="124"/>
                      <a:pt x="332" y="124"/>
                      <a:pt x="332" y="124"/>
                    </a:cubicBezTo>
                    <a:cubicBezTo>
                      <a:pt x="339" y="136"/>
                      <a:pt x="344" y="150"/>
                      <a:pt x="348" y="164"/>
                    </a:cubicBezTo>
                    <a:cubicBezTo>
                      <a:pt x="397" y="168"/>
                      <a:pt x="397" y="168"/>
                      <a:pt x="397" y="168"/>
                    </a:cubicBezTo>
                    <a:cubicBezTo>
                      <a:pt x="397" y="236"/>
                      <a:pt x="397" y="236"/>
                      <a:pt x="397" y="236"/>
                    </a:cubicBezTo>
                    <a:cubicBezTo>
                      <a:pt x="346" y="241"/>
                      <a:pt x="346" y="241"/>
                      <a:pt x="346" y="241"/>
                    </a:cubicBezTo>
                    <a:cubicBezTo>
                      <a:pt x="342" y="255"/>
                      <a:pt x="336" y="268"/>
                      <a:pt x="328" y="280"/>
                    </a:cubicBezTo>
                    <a:cubicBezTo>
                      <a:pt x="360" y="318"/>
                      <a:pt x="360" y="318"/>
                      <a:pt x="360" y="318"/>
                    </a:cubicBezTo>
                    <a:lnTo>
                      <a:pt x="312" y="36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47"/>
              <p:cNvSpPr>
                <a:spLocks/>
              </p:cNvSpPr>
              <p:nvPr/>
            </p:nvSpPr>
            <p:spPr bwMode="auto">
              <a:xfrm>
                <a:off x="1929433" y="871041"/>
                <a:ext cx="22225" cy="12700"/>
              </a:xfrm>
              <a:custGeom>
                <a:avLst/>
                <a:gdLst>
                  <a:gd name="T0" fmla="*/ 16 w 17"/>
                  <a:gd name="T1" fmla="*/ 9 h 9"/>
                  <a:gd name="T2" fmla="*/ 0 w 17"/>
                  <a:gd name="T3" fmla="*/ 9 h 9"/>
                  <a:gd name="T4" fmla="*/ 1 w 17"/>
                  <a:gd name="T5" fmla="*/ 0 h 9"/>
                  <a:gd name="T6" fmla="*/ 17 w 17"/>
                  <a:gd name="T7" fmla="*/ 2 h 9"/>
                  <a:gd name="T8" fmla="*/ 16 w 17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6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1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4"/>
                      <a:pt x="16" y="7"/>
                      <a:pt x="16" y="9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48"/>
              <p:cNvSpPr>
                <a:spLocks noEditPoints="1"/>
              </p:cNvSpPr>
              <p:nvPr/>
            </p:nvSpPr>
            <p:spPr bwMode="auto">
              <a:xfrm>
                <a:off x="1934196" y="728166"/>
                <a:ext cx="304800" cy="127000"/>
              </a:xfrm>
              <a:custGeom>
                <a:avLst/>
                <a:gdLst>
                  <a:gd name="T0" fmla="*/ 16 w 226"/>
                  <a:gd name="T1" fmla="*/ 94 h 94"/>
                  <a:gd name="T2" fmla="*/ 0 w 226"/>
                  <a:gd name="T3" fmla="*/ 90 h 94"/>
                  <a:gd name="T4" fmla="*/ 5 w 226"/>
                  <a:gd name="T5" fmla="*/ 74 h 94"/>
                  <a:gd name="T6" fmla="*/ 20 w 226"/>
                  <a:gd name="T7" fmla="*/ 80 h 94"/>
                  <a:gd name="T8" fmla="*/ 16 w 226"/>
                  <a:gd name="T9" fmla="*/ 94 h 94"/>
                  <a:gd name="T10" fmla="*/ 210 w 226"/>
                  <a:gd name="T11" fmla="*/ 93 h 94"/>
                  <a:gd name="T12" fmla="*/ 206 w 226"/>
                  <a:gd name="T13" fmla="*/ 80 h 94"/>
                  <a:gd name="T14" fmla="*/ 221 w 226"/>
                  <a:gd name="T15" fmla="*/ 74 h 94"/>
                  <a:gd name="T16" fmla="*/ 226 w 226"/>
                  <a:gd name="T17" fmla="*/ 90 h 94"/>
                  <a:gd name="T18" fmla="*/ 210 w 226"/>
                  <a:gd name="T19" fmla="*/ 93 h 94"/>
                  <a:gd name="T20" fmla="*/ 26 w 226"/>
                  <a:gd name="T21" fmla="*/ 67 h 94"/>
                  <a:gd name="T22" fmla="*/ 12 w 226"/>
                  <a:gd name="T23" fmla="*/ 59 h 94"/>
                  <a:gd name="T24" fmla="*/ 21 w 226"/>
                  <a:gd name="T25" fmla="*/ 46 h 94"/>
                  <a:gd name="T26" fmla="*/ 33 w 226"/>
                  <a:gd name="T27" fmla="*/ 55 h 94"/>
                  <a:gd name="T28" fmla="*/ 26 w 226"/>
                  <a:gd name="T29" fmla="*/ 67 h 94"/>
                  <a:gd name="T30" fmla="*/ 200 w 226"/>
                  <a:gd name="T31" fmla="*/ 67 h 94"/>
                  <a:gd name="T32" fmla="*/ 193 w 226"/>
                  <a:gd name="T33" fmla="*/ 55 h 94"/>
                  <a:gd name="T34" fmla="*/ 205 w 226"/>
                  <a:gd name="T35" fmla="*/ 45 h 94"/>
                  <a:gd name="T36" fmla="*/ 214 w 226"/>
                  <a:gd name="T37" fmla="*/ 59 h 94"/>
                  <a:gd name="T38" fmla="*/ 200 w 226"/>
                  <a:gd name="T39" fmla="*/ 67 h 94"/>
                  <a:gd name="T40" fmla="*/ 43 w 226"/>
                  <a:gd name="T41" fmla="*/ 44 h 94"/>
                  <a:gd name="T42" fmla="*/ 31 w 226"/>
                  <a:gd name="T43" fmla="*/ 33 h 94"/>
                  <a:gd name="T44" fmla="*/ 44 w 226"/>
                  <a:gd name="T45" fmla="*/ 22 h 94"/>
                  <a:gd name="T46" fmla="*/ 53 w 226"/>
                  <a:gd name="T47" fmla="*/ 35 h 94"/>
                  <a:gd name="T48" fmla="*/ 43 w 226"/>
                  <a:gd name="T49" fmla="*/ 44 h 94"/>
                  <a:gd name="T50" fmla="*/ 183 w 226"/>
                  <a:gd name="T51" fmla="*/ 44 h 94"/>
                  <a:gd name="T52" fmla="*/ 173 w 226"/>
                  <a:gd name="T53" fmla="*/ 35 h 94"/>
                  <a:gd name="T54" fmla="*/ 182 w 226"/>
                  <a:gd name="T55" fmla="*/ 22 h 94"/>
                  <a:gd name="T56" fmla="*/ 195 w 226"/>
                  <a:gd name="T57" fmla="*/ 33 h 94"/>
                  <a:gd name="T58" fmla="*/ 183 w 226"/>
                  <a:gd name="T59" fmla="*/ 44 h 94"/>
                  <a:gd name="T60" fmla="*/ 65 w 226"/>
                  <a:gd name="T61" fmla="*/ 27 h 94"/>
                  <a:gd name="T62" fmla="*/ 58 w 226"/>
                  <a:gd name="T63" fmla="*/ 13 h 94"/>
                  <a:gd name="T64" fmla="*/ 73 w 226"/>
                  <a:gd name="T65" fmla="*/ 7 h 94"/>
                  <a:gd name="T66" fmla="*/ 78 w 226"/>
                  <a:gd name="T67" fmla="*/ 22 h 94"/>
                  <a:gd name="T68" fmla="*/ 65 w 226"/>
                  <a:gd name="T69" fmla="*/ 27 h 94"/>
                  <a:gd name="T70" fmla="*/ 161 w 226"/>
                  <a:gd name="T71" fmla="*/ 27 h 94"/>
                  <a:gd name="T72" fmla="*/ 148 w 226"/>
                  <a:gd name="T73" fmla="*/ 22 h 94"/>
                  <a:gd name="T74" fmla="*/ 153 w 226"/>
                  <a:gd name="T75" fmla="*/ 7 h 94"/>
                  <a:gd name="T76" fmla="*/ 168 w 226"/>
                  <a:gd name="T77" fmla="*/ 13 h 94"/>
                  <a:gd name="T78" fmla="*/ 161 w 226"/>
                  <a:gd name="T79" fmla="*/ 27 h 94"/>
                  <a:gd name="T80" fmla="*/ 92 w 226"/>
                  <a:gd name="T81" fmla="*/ 18 h 94"/>
                  <a:gd name="T82" fmla="*/ 88 w 226"/>
                  <a:gd name="T83" fmla="*/ 2 h 94"/>
                  <a:gd name="T84" fmla="*/ 105 w 226"/>
                  <a:gd name="T85" fmla="*/ 0 h 94"/>
                  <a:gd name="T86" fmla="*/ 106 w 226"/>
                  <a:gd name="T87" fmla="*/ 16 h 94"/>
                  <a:gd name="T88" fmla="*/ 92 w 226"/>
                  <a:gd name="T89" fmla="*/ 18 h 94"/>
                  <a:gd name="T90" fmla="*/ 134 w 226"/>
                  <a:gd name="T91" fmla="*/ 18 h 94"/>
                  <a:gd name="T92" fmla="*/ 120 w 226"/>
                  <a:gd name="T93" fmla="*/ 16 h 94"/>
                  <a:gd name="T94" fmla="*/ 121 w 226"/>
                  <a:gd name="T95" fmla="*/ 0 h 94"/>
                  <a:gd name="T96" fmla="*/ 137 w 226"/>
                  <a:gd name="T97" fmla="*/ 2 h 94"/>
                  <a:gd name="T98" fmla="*/ 134 w 226"/>
                  <a:gd name="T99" fmla="*/ 1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26" h="94">
                    <a:moveTo>
                      <a:pt x="16" y="94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1" y="85"/>
                      <a:pt x="3" y="79"/>
                      <a:pt x="5" y="74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18" y="84"/>
                      <a:pt x="17" y="89"/>
                      <a:pt x="16" y="94"/>
                    </a:cubicBezTo>
                    <a:close/>
                    <a:moveTo>
                      <a:pt x="210" y="93"/>
                    </a:moveTo>
                    <a:cubicBezTo>
                      <a:pt x="209" y="89"/>
                      <a:pt x="208" y="84"/>
                      <a:pt x="206" y="80"/>
                    </a:cubicBezTo>
                    <a:cubicBezTo>
                      <a:pt x="221" y="74"/>
                      <a:pt x="221" y="74"/>
                      <a:pt x="221" y="74"/>
                    </a:cubicBezTo>
                    <a:cubicBezTo>
                      <a:pt x="223" y="79"/>
                      <a:pt x="225" y="85"/>
                      <a:pt x="226" y="90"/>
                    </a:cubicBezTo>
                    <a:lnTo>
                      <a:pt x="210" y="93"/>
                    </a:lnTo>
                    <a:close/>
                    <a:moveTo>
                      <a:pt x="26" y="67"/>
                    </a:moveTo>
                    <a:cubicBezTo>
                      <a:pt x="12" y="59"/>
                      <a:pt x="12" y="59"/>
                      <a:pt x="12" y="59"/>
                    </a:cubicBezTo>
                    <a:cubicBezTo>
                      <a:pt x="14" y="55"/>
                      <a:pt x="17" y="50"/>
                      <a:pt x="21" y="46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1" y="59"/>
                      <a:pt x="28" y="63"/>
                      <a:pt x="26" y="67"/>
                    </a:cubicBezTo>
                    <a:close/>
                    <a:moveTo>
                      <a:pt x="200" y="67"/>
                    </a:moveTo>
                    <a:cubicBezTo>
                      <a:pt x="198" y="63"/>
                      <a:pt x="195" y="59"/>
                      <a:pt x="193" y="55"/>
                    </a:cubicBezTo>
                    <a:cubicBezTo>
                      <a:pt x="205" y="45"/>
                      <a:pt x="205" y="45"/>
                      <a:pt x="205" y="45"/>
                    </a:cubicBezTo>
                    <a:cubicBezTo>
                      <a:pt x="209" y="50"/>
                      <a:pt x="212" y="54"/>
                      <a:pt x="214" y="59"/>
                    </a:cubicBezTo>
                    <a:lnTo>
                      <a:pt x="200" y="67"/>
                    </a:lnTo>
                    <a:close/>
                    <a:moveTo>
                      <a:pt x="43" y="44"/>
                    </a:moveTo>
                    <a:cubicBezTo>
                      <a:pt x="31" y="33"/>
                      <a:pt x="31" y="33"/>
                      <a:pt x="31" y="33"/>
                    </a:cubicBezTo>
                    <a:cubicBezTo>
                      <a:pt x="35" y="29"/>
                      <a:pt x="39" y="26"/>
                      <a:pt x="44" y="22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0" y="38"/>
                      <a:pt x="46" y="41"/>
                      <a:pt x="43" y="44"/>
                    </a:cubicBezTo>
                    <a:close/>
                    <a:moveTo>
                      <a:pt x="183" y="44"/>
                    </a:moveTo>
                    <a:cubicBezTo>
                      <a:pt x="180" y="41"/>
                      <a:pt x="176" y="38"/>
                      <a:pt x="173" y="35"/>
                    </a:cubicBezTo>
                    <a:cubicBezTo>
                      <a:pt x="182" y="22"/>
                      <a:pt x="182" y="22"/>
                      <a:pt x="182" y="22"/>
                    </a:cubicBezTo>
                    <a:cubicBezTo>
                      <a:pt x="187" y="26"/>
                      <a:pt x="191" y="29"/>
                      <a:pt x="195" y="33"/>
                    </a:cubicBezTo>
                    <a:lnTo>
                      <a:pt x="183" y="44"/>
                    </a:lnTo>
                    <a:close/>
                    <a:moveTo>
                      <a:pt x="65" y="27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62" y="11"/>
                      <a:pt x="68" y="9"/>
                      <a:pt x="73" y="7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4" y="23"/>
                      <a:pt x="70" y="25"/>
                      <a:pt x="65" y="27"/>
                    </a:cubicBezTo>
                    <a:close/>
                    <a:moveTo>
                      <a:pt x="161" y="27"/>
                    </a:moveTo>
                    <a:cubicBezTo>
                      <a:pt x="156" y="25"/>
                      <a:pt x="152" y="23"/>
                      <a:pt x="148" y="22"/>
                    </a:cubicBezTo>
                    <a:cubicBezTo>
                      <a:pt x="153" y="7"/>
                      <a:pt x="153" y="7"/>
                      <a:pt x="153" y="7"/>
                    </a:cubicBezTo>
                    <a:cubicBezTo>
                      <a:pt x="158" y="8"/>
                      <a:pt x="163" y="11"/>
                      <a:pt x="168" y="13"/>
                    </a:cubicBezTo>
                    <a:lnTo>
                      <a:pt x="161" y="27"/>
                    </a:lnTo>
                    <a:close/>
                    <a:moveTo>
                      <a:pt x="92" y="18"/>
                    </a:moveTo>
                    <a:cubicBezTo>
                      <a:pt x="88" y="2"/>
                      <a:pt x="88" y="2"/>
                      <a:pt x="88" y="2"/>
                    </a:cubicBezTo>
                    <a:cubicBezTo>
                      <a:pt x="94" y="1"/>
                      <a:pt x="99" y="0"/>
                      <a:pt x="105" y="0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1" y="16"/>
                      <a:pt x="96" y="17"/>
                      <a:pt x="92" y="18"/>
                    </a:cubicBezTo>
                    <a:close/>
                    <a:moveTo>
                      <a:pt x="134" y="18"/>
                    </a:moveTo>
                    <a:cubicBezTo>
                      <a:pt x="129" y="17"/>
                      <a:pt x="125" y="16"/>
                      <a:pt x="120" y="16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7" y="0"/>
                      <a:pt x="132" y="1"/>
                      <a:pt x="137" y="2"/>
                    </a:cubicBezTo>
                    <a:lnTo>
                      <a:pt x="134" y="1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49"/>
              <p:cNvSpPr>
                <a:spLocks/>
              </p:cNvSpPr>
              <p:nvPr/>
            </p:nvSpPr>
            <p:spPr bwMode="auto">
              <a:xfrm>
                <a:off x="2219946" y="871041"/>
                <a:ext cx="23813" cy="12700"/>
              </a:xfrm>
              <a:custGeom>
                <a:avLst/>
                <a:gdLst>
                  <a:gd name="T0" fmla="*/ 17 w 17"/>
                  <a:gd name="T1" fmla="*/ 9 h 9"/>
                  <a:gd name="T2" fmla="*/ 1 w 17"/>
                  <a:gd name="T3" fmla="*/ 9 h 9"/>
                  <a:gd name="T4" fmla="*/ 0 w 17"/>
                  <a:gd name="T5" fmla="*/ 2 h 9"/>
                  <a:gd name="T6" fmla="*/ 16 w 17"/>
                  <a:gd name="T7" fmla="*/ 0 h 9"/>
                  <a:gd name="T8" fmla="*/ 17 w 17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7" y="9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1" y="6"/>
                      <a:pt x="1" y="4"/>
                      <a:pt x="0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3"/>
                      <a:pt x="17" y="6"/>
                      <a:pt x="17" y="9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50"/>
              <p:cNvSpPr>
                <a:spLocks noEditPoints="1"/>
              </p:cNvSpPr>
              <p:nvPr/>
            </p:nvSpPr>
            <p:spPr bwMode="auto">
              <a:xfrm>
                <a:off x="1967533" y="761504"/>
                <a:ext cx="238125" cy="274638"/>
              </a:xfrm>
              <a:custGeom>
                <a:avLst/>
                <a:gdLst>
                  <a:gd name="T0" fmla="*/ 88 w 176"/>
                  <a:gd name="T1" fmla="*/ 16 h 202"/>
                  <a:gd name="T2" fmla="*/ 160 w 176"/>
                  <a:gd name="T3" fmla="*/ 88 h 202"/>
                  <a:gd name="T4" fmla="*/ 128 w 176"/>
                  <a:gd name="T5" fmla="*/ 165 h 202"/>
                  <a:gd name="T6" fmla="*/ 128 w 176"/>
                  <a:gd name="T7" fmla="*/ 166 h 202"/>
                  <a:gd name="T8" fmla="*/ 128 w 176"/>
                  <a:gd name="T9" fmla="*/ 166 h 202"/>
                  <a:gd name="T10" fmla="*/ 119 w 176"/>
                  <a:gd name="T11" fmla="*/ 186 h 202"/>
                  <a:gd name="T12" fmla="*/ 57 w 176"/>
                  <a:gd name="T13" fmla="*/ 186 h 202"/>
                  <a:gd name="T14" fmla="*/ 48 w 176"/>
                  <a:gd name="T15" fmla="*/ 166 h 202"/>
                  <a:gd name="T16" fmla="*/ 48 w 176"/>
                  <a:gd name="T17" fmla="*/ 166 h 202"/>
                  <a:gd name="T18" fmla="*/ 48 w 176"/>
                  <a:gd name="T19" fmla="*/ 165 h 202"/>
                  <a:gd name="T20" fmla="*/ 16 w 176"/>
                  <a:gd name="T21" fmla="*/ 89 h 202"/>
                  <a:gd name="T22" fmla="*/ 88 w 176"/>
                  <a:gd name="T23" fmla="*/ 16 h 202"/>
                  <a:gd name="T24" fmla="*/ 88 w 176"/>
                  <a:gd name="T25" fmla="*/ 0 h 202"/>
                  <a:gd name="T26" fmla="*/ 0 w 176"/>
                  <a:gd name="T27" fmla="*/ 89 h 202"/>
                  <a:gd name="T28" fmla="*/ 35 w 176"/>
                  <a:gd name="T29" fmla="*/ 175 h 202"/>
                  <a:gd name="T30" fmla="*/ 43 w 176"/>
                  <a:gd name="T31" fmla="*/ 202 h 202"/>
                  <a:gd name="T32" fmla="*/ 133 w 176"/>
                  <a:gd name="T33" fmla="*/ 202 h 202"/>
                  <a:gd name="T34" fmla="*/ 141 w 176"/>
                  <a:gd name="T35" fmla="*/ 175 h 202"/>
                  <a:gd name="T36" fmla="*/ 176 w 176"/>
                  <a:gd name="T37" fmla="*/ 89 h 202"/>
                  <a:gd name="T38" fmla="*/ 88 w 176"/>
                  <a:gd name="T3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6" h="202">
                    <a:moveTo>
                      <a:pt x="88" y="16"/>
                    </a:moveTo>
                    <a:cubicBezTo>
                      <a:pt x="128" y="16"/>
                      <a:pt x="160" y="49"/>
                      <a:pt x="160" y="88"/>
                    </a:cubicBezTo>
                    <a:cubicBezTo>
                      <a:pt x="160" y="89"/>
                      <a:pt x="159" y="126"/>
                      <a:pt x="128" y="165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8" y="166"/>
                      <a:pt x="128" y="166"/>
                      <a:pt x="128" y="166"/>
                    </a:cubicBezTo>
                    <a:cubicBezTo>
                      <a:pt x="124" y="171"/>
                      <a:pt x="121" y="178"/>
                      <a:pt x="119" y="186"/>
                    </a:cubicBezTo>
                    <a:cubicBezTo>
                      <a:pt x="57" y="186"/>
                      <a:pt x="57" y="186"/>
                      <a:pt x="57" y="186"/>
                    </a:cubicBezTo>
                    <a:cubicBezTo>
                      <a:pt x="55" y="178"/>
                      <a:pt x="52" y="171"/>
                      <a:pt x="48" y="166"/>
                    </a:cubicBezTo>
                    <a:cubicBezTo>
                      <a:pt x="48" y="166"/>
                      <a:pt x="48" y="166"/>
                      <a:pt x="48" y="166"/>
                    </a:cubicBezTo>
                    <a:cubicBezTo>
                      <a:pt x="48" y="165"/>
                      <a:pt x="48" y="165"/>
                      <a:pt x="48" y="165"/>
                    </a:cubicBezTo>
                    <a:cubicBezTo>
                      <a:pt x="17" y="126"/>
                      <a:pt x="16" y="89"/>
                      <a:pt x="16" y="89"/>
                    </a:cubicBezTo>
                    <a:cubicBezTo>
                      <a:pt x="16" y="49"/>
                      <a:pt x="48" y="16"/>
                      <a:pt x="88" y="16"/>
                    </a:cubicBezTo>
                    <a:close/>
                    <a:moveTo>
                      <a:pt x="88" y="0"/>
                    </a:moveTo>
                    <a:cubicBezTo>
                      <a:pt x="39" y="0"/>
                      <a:pt x="0" y="40"/>
                      <a:pt x="0" y="89"/>
                    </a:cubicBezTo>
                    <a:cubicBezTo>
                      <a:pt x="0" y="91"/>
                      <a:pt x="2" y="132"/>
                      <a:pt x="35" y="175"/>
                    </a:cubicBezTo>
                    <a:cubicBezTo>
                      <a:pt x="40" y="182"/>
                      <a:pt x="42" y="193"/>
                      <a:pt x="43" y="202"/>
                    </a:cubicBezTo>
                    <a:cubicBezTo>
                      <a:pt x="133" y="202"/>
                      <a:pt x="133" y="202"/>
                      <a:pt x="133" y="202"/>
                    </a:cubicBezTo>
                    <a:cubicBezTo>
                      <a:pt x="134" y="193"/>
                      <a:pt x="136" y="182"/>
                      <a:pt x="141" y="175"/>
                    </a:cubicBezTo>
                    <a:cubicBezTo>
                      <a:pt x="174" y="132"/>
                      <a:pt x="176" y="91"/>
                      <a:pt x="176" y="89"/>
                    </a:cubicBezTo>
                    <a:cubicBezTo>
                      <a:pt x="176" y="40"/>
                      <a:pt x="137" y="0"/>
                      <a:pt x="88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Freeform 51"/>
              <p:cNvSpPr>
                <a:spLocks/>
              </p:cNvSpPr>
              <p:nvPr/>
            </p:nvSpPr>
            <p:spPr bwMode="auto">
              <a:xfrm>
                <a:off x="2043733" y="902791"/>
                <a:ext cx="34925" cy="134938"/>
              </a:xfrm>
              <a:custGeom>
                <a:avLst/>
                <a:gdLst>
                  <a:gd name="T0" fmla="*/ 8 w 22"/>
                  <a:gd name="T1" fmla="*/ 85 h 85"/>
                  <a:gd name="T2" fmla="*/ 0 w 22"/>
                  <a:gd name="T3" fmla="*/ 1 h 85"/>
                  <a:gd name="T4" fmla="*/ 13 w 22"/>
                  <a:gd name="T5" fmla="*/ 0 h 85"/>
                  <a:gd name="T6" fmla="*/ 22 w 22"/>
                  <a:gd name="T7" fmla="*/ 83 h 85"/>
                  <a:gd name="T8" fmla="*/ 8 w 22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85">
                    <a:moveTo>
                      <a:pt x="8" y="85"/>
                    </a:moveTo>
                    <a:lnTo>
                      <a:pt x="0" y="1"/>
                    </a:lnTo>
                    <a:lnTo>
                      <a:pt x="13" y="0"/>
                    </a:lnTo>
                    <a:lnTo>
                      <a:pt x="22" y="83"/>
                    </a:lnTo>
                    <a:lnTo>
                      <a:pt x="8" y="8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Freeform 52"/>
              <p:cNvSpPr>
                <a:spLocks/>
              </p:cNvSpPr>
              <p:nvPr/>
            </p:nvSpPr>
            <p:spPr bwMode="auto">
              <a:xfrm>
                <a:off x="2094533" y="902791"/>
                <a:ext cx="34925" cy="134938"/>
              </a:xfrm>
              <a:custGeom>
                <a:avLst/>
                <a:gdLst>
                  <a:gd name="T0" fmla="*/ 14 w 22"/>
                  <a:gd name="T1" fmla="*/ 85 h 85"/>
                  <a:gd name="T2" fmla="*/ 0 w 22"/>
                  <a:gd name="T3" fmla="*/ 83 h 85"/>
                  <a:gd name="T4" fmla="*/ 9 w 22"/>
                  <a:gd name="T5" fmla="*/ 0 h 85"/>
                  <a:gd name="T6" fmla="*/ 22 w 22"/>
                  <a:gd name="T7" fmla="*/ 1 h 85"/>
                  <a:gd name="T8" fmla="*/ 14 w 22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85">
                    <a:moveTo>
                      <a:pt x="14" y="85"/>
                    </a:moveTo>
                    <a:lnTo>
                      <a:pt x="0" y="83"/>
                    </a:lnTo>
                    <a:lnTo>
                      <a:pt x="9" y="0"/>
                    </a:lnTo>
                    <a:lnTo>
                      <a:pt x="22" y="1"/>
                    </a:lnTo>
                    <a:lnTo>
                      <a:pt x="14" y="8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8" name="Rectangle 53"/>
              <p:cNvSpPr>
                <a:spLocks noChangeArrowheads="1"/>
              </p:cNvSpPr>
              <p:nvPr/>
            </p:nvSpPr>
            <p:spPr bwMode="auto">
              <a:xfrm>
                <a:off x="2008808" y="1026616"/>
                <a:ext cx="155575" cy="2222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9" name="Rectangle 54"/>
              <p:cNvSpPr>
                <a:spLocks noChangeArrowheads="1"/>
              </p:cNvSpPr>
              <p:nvPr/>
            </p:nvSpPr>
            <p:spPr bwMode="auto">
              <a:xfrm>
                <a:off x="2008808" y="1063129"/>
                <a:ext cx="155575" cy="2222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0" name="Rectangle 55"/>
              <p:cNvSpPr>
                <a:spLocks noChangeArrowheads="1"/>
              </p:cNvSpPr>
              <p:nvPr/>
            </p:nvSpPr>
            <p:spPr bwMode="auto">
              <a:xfrm>
                <a:off x="2035796" y="1098054"/>
                <a:ext cx="101600" cy="2222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Rectangle 56"/>
              <p:cNvSpPr>
                <a:spLocks noChangeArrowheads="1"/>
              </p:cNvSpPr>
              <p:nvPr/>
            </p:nvSpPr>
            <p:spPr bwMode="auto">
              <a:xfrm>
                <a:off x="2021508" y="1039316"/>
                <a:ext cx="22225" cy="38100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4" name="그룹 103"/>
            <p:cNvGrpSpPr/>
            <p:nvPr userDrawn="1"/>
          </p:nvGrpSpPr>
          <p:grpSpPr>
            <a:xfrm>
              <a:off x="9472430" y="1368232"/>
              <a:ext cx="409178" cy="405411"/>
              <a:chOff x="2624504" y="609897"/>
              <a:chExt cx="517527" cy="512763"/>
            </a:xfrm>
          </p:grpSpPr>
          <p:sp>
            <p:nvSpPr>
              <p:cNvPr id="162" name="AutoShape 58"/>
              <p:cNvSpPr>
                <a:spLocks noChangeAspect="1" noChangeArrowheads="1" noTextEdit="1"/>
              </p:cNvSpPr>
              <p:nvPr/>
            </p:nvSpPr>
            <p:spPr bwMode="auto">
              <a:xfrm>
                <a:off x="2624507" y="611486"/>
                <a:ext cx="517524" cy="511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60"/>
              <p:cNvSpPr>
                <a:spLocks/>
              </p:cNvSpPr>
              <p:nvPr/>
            </p:nvSpPr>
            <p:spPr bwMode="auto">
              <a:xfrm>
                <a:off x="2635619" y="621011"/>
                <a:ext cx="366712" cy="369887"/>
              </a:xfrm>
              <a:custGeom>
                <a:avLst/>
                <a:gdLst>
                  <a:gd name="T0" fmla="*/ 240 w 281"/>
                  <a:gd name="T1" fmla="*/ 41 h 282"/>
                  <a:gd name="T2" fmla="*/ 140 w 281"/>
                  <a:gd name="T3" fmla="*/ 0 h 282"/>
                  <a:gd name="T4" fmla="*/ 41 w 281"/>
                  <a:gd name="T5" fmla="*/ 42 h 282"/>
                  <a:gd name="T6" fmla="*/ 0 w 281"/>
                  <a:gd name="T7" fmla="*/ 141 h 282"/>
                  <a:gd name="T8" fmla="*/ 141 w 281"/>
                  <a:gd name="T9" fmla="*/ 281 h 282"/>
                  <a:gd name="T10" fmla="*/ 240 w 281"/>
                  <a:gd name="T11" fmla="*/ 240 h 282"/>
                  <a:gd name="T12" fmla="*/ 281 w 281"/>
                  <a:gd name="T13" fmla="*/ 141 h 282"/>
                  <a:gd name="T14" fmla="*/ 240 w 281"/>
                  <a:gd name="T15" fmla="*/ 41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1" h="282">
                    <a:moveTo>
                      <a:pt x="240" y="41"/>
                    </a:moveTo>
                    <a:cubicBezTo>
                      <a:pt x="213" y="15"/>
                      <a:pt x="178" y="0"/>
                      <a:pt x="140" y="0"/>
                    </a:cubicBezTo>
                    <a:cubicBezTo>
                      <a:pt x="103" y="0"/>
                      <a:pt x="67" y="15"/>
                      <a:pt x="41" y="42"/>
                    </a:cubicBezTo>
                    <a:cubicBezTo>
                      <a:pt x="14" y="68"/>
                      <a:pt x="0" y="103"/>
                      <a:pt x="0" y="141"/>
                    </a:cubicBezTo>
                    <a:cubicBezTo>
                      <a:pt x="0" y="218"/>
                      <a:pt x="63" y="282"/>
                      <a:pt x="141" y="281"/>
                    </a:cubicBezTo>
                    <a:cubicBezTo>
                      <a:pt x="178" y="281"/>
                      <a:pt x="214" y="267"/>
                      <a:pt x="240" y="240"/>
                    </a:cubicBezTo>
                    <a:cubicBezTo>
                      <a:pt x="267" y="213"/>
                      <a:pt x="281" y="178"/>
                      <a:pt x="281" y="141"/>
                    </a:cubicBezTo>
                    <a:cubicBezTo>
                      <a:pt x="281" y="103"/>
                      <a:pt x="267" y="68"/>
                      <a:pt x="240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Freeform 61"/>
              <p:cNvSpPr>
                <a:spLocks/>
              </p:cNvSpPr>
              <p:nvPr/>
            </p:nvSpPr>
            <p:spPr bwMode="auto">
              <a:xfrm>
                <a:off x="2624504" y="609897"/>
                <a:ext cx="388937" cy="388937"/>
              </a:xfrm>
              <a:custGeom>
                <a:avLst/>
                <a:gdLst>
                  <a:gd name="T0" fmla="*/ 148 w 297"/>
                  <a:gd name="T1" fmla="*/ 297 h 297"/>
                  <a:gd name="T2" fmla="*/ 0 w 297"/>
                  <a:gd name="T3" fmla="*/ 149 h 297"/>
                  <a:gd name="T4" fmla="*/ 43 w 297"/>
                  <a:gd name="T5" fmla="*/ 44 h 297"/>
                  <a:gd name="T6" fmla="*/ 148 w 297"/>
                  <a:gd name="T7" fmla="*/ 0 h 297"/>
                  <a:gd name="T8" fmla="*/ 254 w 297"/>
                  <a:gd name="T9" fmla="*/ 44 h 297"/>
                  <a:gd name="T10" fmla="*/ 297 w 297"/>
                  <a:gd name="T11" fmla="*/ 149 h 297"/>
                  <a:gd name="T12" fmla="*/ 254 w 297"/>
                  <a:gd name="T13" fmla="*/ 254 h 297"/>
                  <a:gd name="T14" fmla="*/ 149 w 297"/>
                  <a:gd name="T15" fmla="*/ 297 h 297"/>
                  <a:gd name="T16" fmla="*/ 149 w 297"/>
                  <a:gd name="T17" fmla="*/ 297 h 297"/>
                  <a:gd name="T18" fmla="*/ 148 w 297"/>
                  <a:gd name="T19" fmla="*/ 289 h 297"/>
                  <a:gd name="T20" fmla="*/ 148 w 297"/>
                  <a:gd name="T21" fmla="*/ 281 h 297"/>
                  <a:gd name="T22" fmla="*/ 243 w 297"/>
                  <a:gd name="T23" fmla="*/ 242 h 297"/>
                  <a:gd name="T24" fmla="*/ 281 w 297"/>
                  <a:gd name="T25" fmla="*/ 149 h 297"/>
                  <a:gd name="T26" fmla="*/ 242 w 297"/>
                  <a:gd name="T27" fmla="*/ 55 h 297"/>
                  <a:gd name="T28" fmla="*/ 149 w 297"/>
                  <a:gd name="T29" fmla="*/ 16 h 297"/>
                  <a:gd name="T30" fmla="*/ 54 w 297"/>
                  <a:gd name="T31" fmla="*/ 55 h 297"/>
                  <a:gd name="T32" fmla="*/ 16 w 297"/>
                  <a:gd name="T33" fmla="*/ 149 h 297"/>
                  <a:gd name="T34" fmla="*/ 148 w 297"/>
                  <a:gd name="T35" fmla="*/ 281 h 297"/>
                  <a:gd name="T36" fmla="*/ 148 w 297"/>
                  <a:gd name="T37" fmla="*/ 297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7" h="297">
                    <a:moveTo>
                      <a:pt x="148" y="297"/>
                    </a:moveTo>
                    <a:cubicBezTo>
                      <a:pt x="66" y="297"/>
                      <a:pt x="0" y="231"/>
                      <a:pt x="0" y="149"/>
                    </a:cubicBezTo>
                    <a:cubicBezTo>
                      <a:pt x="0" y="109"/>
                      <a:pt x="15" y="72"/>
                      <a:pt x="43" y="44"/>
                    </a:cubicBezTo>
                    <a:cubicBezTo>
                      <a:pt x="71" y="16"/>
                      <a:pt x="109" y="0"/>
                      <a:pt x="148" y="0"/>
                    </a:cubicBezTo>
                    <a:cubicBezTo>
                      <a:pt x="188" y="0"/>
                      <a:pt x="225" y="16"/>
                      <a:pt x="254" y="44"/>
                    </a:cubicBezTo>
                    <a:cubicBezTo>
                      <a:pt x="282" y="72"/>
                      <a:pt x="297" y="109"/>
                      <a:pt x="297" y="149"/>
                    </a:cubicBezTo>
                    <a:cubicBezTo>
                      <a:pt x="297" y="188"/>
                      <a:pt x="282" y="226"/>
                      <a:pt x="254" y="254"/>
                    </a:cubicBezTo>
                    <a:cubicBezTo>
                      <a:pt x="226" y="282"/>
                      <a:pt x="188" y="297"/>
                      <a:pt x="149" y="297"/>
                    </a:cubicBezTo>
                    <a:cubicBezTo>
                      <a:pt x="149" y="297"/>
                      <a:pt x="149" y="297"/>
                      <a:pt x="149" y="297"/>
                    </a:cubicBezTo>
                    <a:cubicBezTo>
                      <a:pt x="148" y="289"/>
                      <a:pt x="148" y="289"/>
                      <a:pt x="148" y="289"/>
                    </a:cubicBezTo>
                    <a:cubicBezTo>
                      <a:pt x="148" y="281"/>
                      <a:pt x="148" y="281"/>
                      <a:pt x="148" y="281"/>
                    </a:cubicBezTo>
                    <a:cubicBezTo>
                      <a:pt x="184" y="281"/>
                      <a:pt x="217" y="268"/>
                      <a:pt x="243" y="242"/>
                    </a:cubicBezTo>
                    <a:cubicBezTo>
                      <a:pt x="267" y="217"/>
                      <a:pt x="281" y="184"/>
                      <a:pt x="281" y="149"/>
                    </a:cubicBezTo>
                    <a:cubicBezTo>
                      <a:pt x="281" y="113"/>
                      <a:pt x="267" y="80"/>
                      <a:pt x="242" y="55"/>
                    </a:cubicBezTo>
                    <a:cubicBezTo>
                      <a:pt x="217" y="30"/>
                      <a:pt x="184" y="16"/>
                      <a:pt x="149" y="16"/>
                    </a:cubicBezTo>
                    <a:cubicBezTo>
                      <a:pt x="113" y="16"/>
                      <a:pt x="80" y="30"/>
                      <a:pt x="54" y="55"/>
                    </a:cubicBezTo>
                    <a:cubicBezTo>
                      <a:pt x="30" y="80"/>
                      <a:pt x="16" y="114"/>
                      <a:pt x="16" y="149"/>
                    </a:cubicBezTo>
                    <a:cubicBezTo>
                      <a:pt x="16" y="222"/>
                      <a:pt x="75" y="281"/>
                      <a:pt x="148" y="281"/>
                    </a:cubicBezTo>
                    <a:lnTo>
                      <a:pt x="148" y="297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Freeform 62"/>
              <p:cNvSpPr>
                <a:spLocks/>
              </p:cNvSpPr>
              <p:nvPr/>
            </p:nvSpPr>
            <p:spPr bwMode="auto">
              <a:xfrm>
                <a:off x="2672129" y="659109"/>
                <a:ext cx="292099" cy="292100"/>
              </a:xfrm>
              <a:custGeom>
                <a:avLst/>
                <a:gdLst>
                  <a:gd name="T0" fmla="*/ 190 w 223"/>
                  <a:gd name="T1" fmla="*/ 190 h 223"/>
                  <a:gd name="T2" fmla="*/ 112 w 223"/>
                  <a:gd name="T3" fmla="*/ 223 h 223"/>
                  <a:gd name="T4" fmla="*/ 0 w 223"/>
                  <a:gd name="T5" fmla="*/ 112 h 223"/>
                  <a:gd name="T6" fmla="*/ 33 w 223"/>
                  <a:gd name="T7" fmla="*/ 33 h 223"/>
                  <a:gd name="T8" fmla="*/ 111 w 223"/>
                  <a:gd name="T9" fmla="*/ 0 h 223"/>
                  <a:gd name="T10" fmla="*/ 190 w 223"/>
                  <a:gd name="T11" fmla="*/ 33 h 223"/>
                  <a:gd name="T12" fmla="*/ 223 w 223"/>
                  <a:gd name="T13" fmla="*/ 112 h 223"/>
                  <a:gd name="T14" fmla="*/ 190 w 223"/>
                  <a:gd name="T15" fmla="*/ 19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223">
                    <a:moveTo>
                      <a:pt x="190" y="190"/>
                    </a:moveTo>
                    <a:cubicBezTo>
                      <a:pt x="169" y="212"/>
                      <a:pt x="141" y="223"/>
                      <a:pt x="112" y="223"/>
                    </a:cubicBezTo>
                    <a:cubicBezTo>
                      <a:pt x="50" y="223"/>
                      <a:pt x="0" y="173"/>
                      <a:pt x="0" y="112"/>
                    </a:cubicBezTo>
                    <a:cubicBezTo>
                      <a:pt x="0" y="82"/>
                      <a:pt x="12" y="54"/>
                      <a:pt x="33" y="33"/>
                    </a:cubicBezTo>
                    <a:cubicBezTo>
                      <a:pt x="54" y="12"/>
                      <a:pt x="82" y="0"/>
                      <a:pt x="111" y="0"/>
                    </a:cubicBezTo>
                    <a:cubicBezTo>
                      <a:pt x="141" y="0"/>
                      <a:pt x="169" y="12"/>
                      <a:pt x="190" y="33"/>
                    </a:cubicBezTo>
                    <a:cubicBezTo>
                      <a:pt x="211" y="54"/>
                      <a:pt x="223" y="82"/>
                      <a:pt x="223" y="112"/>
                    </a:cubicBezTo>
                    <a:cubicBezTo>
                      <a:pt x="223" y="141"/>
                      <a:pt x="211" y="169"/>
                      <a:pt x="190" y="190"/>
                    </a:cubicBezTo>
                    <a:close/>
                  </a:path>
                </a:pathLst>
              </a:custGeom>
              <a:solidFill>
                <a:srgbClr val="899DB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Freeform 63"/>
              <p:cNvSpPr>
                <a:spLocks/>
              </p:cNvSpPr>
              <p:nvPr/>
            </p:nvSpPr>
            <p:spPr bwMode="auto">
              <a:xfrm>
                <a:off x="2954703" y="933747"/>
                <a:ext cx="171449" cy="173038"/>
              </a:xfrm>
              <a:custGeom>
                <a:avLst/>
                <a:gdLst>
                  <a:gd name="T0" fmla="*/ 108 w 108"/>
                  <a:gd name="T1" fmla="*/ 70 h 109"/>
                  <a:gd name="T2" fmla="*/ 69 w 108"/>
                  <a:gd name="T3" fmla="*/ 109 h 109"/>
                  <a:gd name="T4" fmla="*/ 0 w 108"/>
                  <a:gd name="T5" fmla="*/ 40 h 109"/>
                  <a:gd name="T6" fmla="*/ 40 w 108"/>
                  <a:gd name="T7" fmla="*/ 0 h 109"/>
                  <a:gd name="T8" fmla="*/ 108 w 108"/>
                  <a:gd name="T9" fmla="*/ 7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09">
                    <a:moveTo>
                      <a:pt x="108" y="70"/>
                    </a:moveTo>
                    <a:lnTo>
                      <a:pt x="69" y="109"/>
                    </a:lnTo>
                    <a:lnTo>
                      <a:pt x="0" y="40"/>
                    </a:lnTo>
                    <a:lnTo>
                      <a:pt x="40" y="0"/>
                    </a:lnTo>
                    <a:lnTo>
                      <a:pt x="108" y="70"/>
                    </a:lnTo>
                    <a:close/>
                  </a:path>
                </a:pathLst>
              </a:custGeom>
              <a:solidFill>
                <a:srgbClr val="B7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Freeform 64"/>
              <p:cNvSpPr>
                <a:spLocks/>
              </p:cNvSpPr>
              <p:nvPr/>
            </p:nvSpPr>
            <p:spPr bwMode="auto">
              <a:xfrm>
                <a:off x="3038841" y="995659"/>
                <a:ext cx="47625" cy="49213"/>
              </a:xfrm>
              <a:custGeom>
                <a:avLst/>
                <a:gdLst>
                  <a:gd name="T0" fmla="*/ 30 w 30"/>
                  <a:gd name="T1" fmla="*/ 31 h 31"/>
                  <a:gd name="T2" fmla="*/ 0 w 30"/>
                  <a:gd name="T3" fmla="*/ 0 h 31"/>
                  <a:gd name="T4" fmla="*/ 30 w 30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31">
                    <a:moveTo>
                      <a:pt x="30" y="31"/>
                    </a:moveTo>
                    <a:lnTo>
                      <a:pt x="0" y="0"/>
                    </a:lnTo>
                    <a:lnTo>
                      <a:pt x="3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Freeform 65"/>
              <p:cNvSpPr>
                <a:spLocks/>
              </p:cNvSpPr>
              <p:nvPr/>
            </p:nvSpPr>
            <p:spPr bwMode="auto">
              <a:xfrm>
                <a:off x="3030903" y="989308"/>
                <a:ext cx="63500" cy="61913"/>
              </a:xfrm>
              <a:custGeom>
                <a:avLst/>
                <a:gdLst>
                  <a:gd name="T0" fmla="*/ 31 w 40"/>
                  <a:gd name="T1" fmla="*/ 39 h 39"/>
                  <a:gd name="T2" fmla="*/ 0 w 40"/>
                  <a:gd name="T3" fmla="*/ 9 h 39"/>
                  <a:gd name="T4" fmla="*/ 10 w 40"/>
                  <a:gd name="T5" fmla="*/ 0 h 39"/>
                  <a:gd name="T6" fmla="*/ 40 w 40"/>
                  <a:gd name="T7" fmla="*/ 30 h 39"/>
                  <a:gd name="T8" fmla="*/ 31 w 40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31" y="39"/>
                    </a:moveTo>
                    <a:lnTo>
                      <a:pt x="0" y="9"/>
                    </a:lnTo>
                    <a:lnTo>
                      <a:pt x="10" y="0"/>
                    </a:lnTo>
                    <a:lnTo>
                      <a:pt x="40" y="30"/>
                    </a:lnTo>
                    <a:lnTo>
                      <a:pt x="31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66"/>
              <p:cNvSpPr>
                <a:spLocks/>
              </p:cNvSpPr>
              <p:nvPr/>
            </p:nvSpPr>
            <p:spPr bwMode="auto">
              <a:xfrm>
                <a:off x="2962642" y="941684"/>
                <a:ext cx="73025" cy="73024"/>
              </a:xfrm>
              <a:custGeom>
                <a:avLst/>
                <a:gdLst>
                  <a:gd name="T0" fmla="*/ 46 w 46"/>
                  <a:gd name="T1" fmla="*/ 15 h 46"/>
                  <a:gd name="T2" fmla="*/ 15 w 46"/>
                  <a:gd name="T3" fmla="*/ 46 h 46"/>
                  <a:gd name="T4" fmla="*/ 0 w 46"/>
                  <a:gd name="T5" fmla="*/ 31 h 46"/>
                  <a:gd name="T6" fmla="*/ 30 w 46"/>
                  <a:gd name="T7" fmla="*/ 0 h 46"/>
                  <a:gd name="T8" fmla="*/ 46 w 46"/>
                  <a:gd name="T9" fmla="*/ 1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15"/>
                    </a:moveTo>
                    <a:lnTo>
                      <a:pt x="15" y="46"/>
                    </a:lnTo>
                    <a:lnTo>
                      <a:pt x="0" y="31"/>
                    </a:lnTo>
                    <a:lnTo>
                      <a:pt x="30" y="0"/>
                    </a:lnTo>
                    <a:lnTo>
                      <a:pt x="46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Freeform 67"/>
              <p:cNvSpPr>
                <a:spLocks noEditPoints="1"/>
              </p:cNvSpPr>
              <p:nvPr/>
            </p:nvSpPr>
            <p:spPr bwMode="auto">
              <a:xfrm>
                <a:off x="2946766" y="927397"/>
                <a:ext cx="103188" cy="101600"/>
              </a:xfrm>
              <a:custGeom>
                <a:avLst/>
                <a:gdLst>
                  <a:gd name="T0" fmla="*/ 25 w 65"/>
                  <a:gd name="T1" fmla="*/ 64 h 64"/>
                  <a:gd name="T2" fmla="*/ 0 w 65"/>
                  <a:gd name="T3" fmla="*/ 40 h 64"/>
                  <a:gd name="T4" fmla="*/ 40 w 65"/>
                  <a:gd name="T5" fmla="*/ 0 h 64"/>
                  <a:gd name="T6" fmla="*/ 65 w 65"/>
                  <a:gd name="T7" fmla="*/ 24 h 64"/>
                  <a:gd name="T8" fmla="*/ 25 w 65"/>
                  <a:gd name="T9" fmla="*/ 64 h 64"/>
                  <a:gd name="T10" fmla="*/ 19 w 65"/>
                  <a:gd name="T11" fmla="*/ 40 h 64"/>
                  <a:gd name="T12" fmla="*/ 25 w 65"/>
                  <a:gd name="T13" fmla="*/ 45 h 64"/>
                  <a:gd name="T14" fmla="*/ 46 w 65"/>
                  <a:gd name="T15" fmla="*/ 24 h 64"/>
                  <a:gd name="T16" fmla="*/ 40 w 65"/>
                  <a:gd name="T17" fmla="*/ 18 h 64"/>
                  <a:gd name="T18" fmla="*/ 19 w 65"/>
                  <a:gd name="T19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5" h="64">
                    <a:moveTo>
                      <a:pt x="25" y="64"/>
                    </a:moveTo>
                    <a:lnTo>
                      <a:pt x="0" y="40"/>
                    </a:lnTo>
                    <a:lnTo>
                      <a:pt x="40" y="0"/>
                    </a:lnTo>
                    <a:lnTo>
                      <a:pt x="65" y="24"/>
                    </a:lnTo>
                    <a:lnTo>
                      <a:pt x="25" y="64"/>
                    </a:lnTo>
                    <a:close/>
                    <a:moveTo>
                      <a:pt x="19" y="40"/>
                    </a:moveTo>
                    <a:lnTo>
                      <a:pt x="25" y="45"/>
                    </a:lnTo>
                    <a:lnTo>
                      <a:pt x="46" y="24"/>
                    </a:lnTo>
                    <a:lnTo>
                      <a:pt x="40" y="18"/>
                    </a:lnTo>
                    <a:lnTo>
                      <a:pt x="19" y="4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68"/>
              <p:cNvSpPr>
                <a:spLocks/>
              </p:cNvSpPr>
              <p:nvPr/>
            </p:nvSpPr>
            <p:spPr bwMode="auto">
              <a:xfrm>
                <a:off x="3072178" y="1051221"/>
                <a:ext cx="58738" cy="60324"/>
              </a:xfrm>
              <a:custGeom>
                <a:avLst/>
                <a:gdLst>
                  <a:gd name="T0" fmla="*/ 46 w 46"/>
                  <a:gd name="T1" fmla="*/ 9 h 46"/>
                  <a:gd name="T2" fmla="*/ 9 w 46"/>
                  <a:gd name="T3" fmla="*/ 46 h 46"/>
                  <a:gd name="T4" fmla="*/ 0 w 46"/>
                  <a:gd name="T5" fmla="*/ 37 h 46"/>
                  <a:gd name="T6" fmla="*/ 37 w 46"/>
                  <a:gd name="T7" fmla="*/ 0 h 46"/>
                  <a:gd name="T8" fmla="*/ 46 w 46"/>
                  <a:gd name="T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9"/>
                    </a:moveTo>
                    <a:cubicBezTo>
                      <a:pt x="46" y="29"/>
                      <a:pt x="29" y="46"/>
                      <a:pt x="9" y="46"/>
                    </a:cubicBezTo>
                    <a:cubicBezTo>
                      <a:pt x="6" y="43"/>
                      <a:pt x="3" y="40"/>
                      <a:pt x="0" y="37"/>
                    </a:cubicBezTo>
                    <a:cubicBezTo>
                      <a:pt x="12" y="25"/>
                      <a:pt x="25" y="13"/>
                      <a:pt x="37" y="0"/>
                    </a:cubicBezTo>
                    <a:cubicBezTo>
                      <a:pt x="40" y="3"/>
                      <a:pt x="43" y="6"/>
                      <a:pt x="46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Freeform 69"/>
              <p:cNvSpPr>
                <a:spLocks noEditPoints="1"/>
              </p:cNvSpPr>
              <p:nvPr/>
            </p:nvSpPr>
            <p:spPr bwMode="auto">
              <a:xfrm>
                <a:off x="3057890" y="1036933"/>
                <a:ext cx="84138" cy="84138"/>
              </a:xfrm>
              <a:custGeom>
                <a:avLst/>
                <a:gdLst>
                  <a:gd name="T0" fmla="*/ 16 w 65"/>
                  <a:gd name="T1" fmla="*/ 65 h 65"/>
                  <a:gd name="T2" fmla="*/ 0 w 65"/>
                  <a:gd name="T3" fmla="*/ 48 h 65"/>
                  <a:gd name="T4" fmla="*/ 48 w 65"/>
                  <a:gd name="T5" fmla="*/ 0 h 65"/>
                  <a:gd name="T6" fmla="*/ 65 w 65"/>
                  <a:gd name="T7" fmla="*/ 17 h 65"/>
                  <a:gd name="T8" fmla="*/ 65 w 65"/>
                  <a:gd name="T9" fmla="*/ 20 h 65"/>
                  <a:gd name="T10" fmla="*/ 20 w 65"/>
                  <a:gd name="T11" fmla="*/ 65 h 65"/>
                  <a:gd name="T12" fmla="*/ 16 w 65"/>
                  <a:gd name="T13" fmla="*/ 65 h 65"/>
                  <a:gd name="T14" fmla="*/ 22 w 65"/>
                  <a:gd name="T15" fmla="*/ 48 h 65"/>
                  <a:gd name="T16" fmla="*/ 23 w 65"/>
                  <a:gd name="T17" fmla="*/ 49 h 65"/>
                  <a:gd name="T18" fmla="*/ 49 w 65"/>
                  <a:gd name="T19" fmla="*/ 23 h 65"/>
                  <a:gd name="T20" fmla="*/ 48 w 65"/>
                  <a:gd name="T21" fmla="*/ 23 h 65"/>
                  <a:gd name="T22" fmla="*/ 22 w 65"/>
                  <a:gd name="T23" fmla="*/ 4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" h="65">
                    <a:moveTo>
                      <a:pt x="16" y="65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45"/>
                      <a:pt x="45" y="65"/>
                      <a:pt x="20" y="65"/>
                    </a:cubicBezTo>
                    <a:lnTo>
                      <a:pt x="16" y="65"/>
                    </a:lnTo>
                    <a:close/>
                    <a:moveTo>
                      <a:pt x="22" y="48"/>
                    </a:moveTo>
                    <a:cubicBezTo>
                      <a:pt x="23" y="49"/>
                      <a:pt x="23" y="49"/>
                      <a:pt x="23" y="49"/>
                    </a:cubicBezTo>
                    <a:cubicBezTo>
                      <a:pt x="36" y="47"/>
                      <a:pt x="47" y="37"/>
                      <a:pt x="49" y="23"/>
                    </a:cubicBezTo>
                    <a:cubicBezTo>
                      <a:pt x="48" y="23"/>
                      <a:pt x="48" y="23"/>
                      <a:pt x="48" y="23"/>
                    </a:cubicBezTo>
                    <a:lnTo>
                      <a:pt x="22" y="4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Freeform 70"/>
              <p:cNvSpPr>
                <a:spLocks/>
              </p:cNvSpPr>
              <p:nvPr/>
            </p:nvSpPr>
            <p:spPr bwMode="auto">
              <a:xfrm>
                <a:off x="2946765" y="952796"/>
                <a:ext cx="36513" cy="33338"/>
              </a:xfrm>
              <a:custGeom>
                <a:avLst/>
                <a:gdLst>
                  <a:gd name="T0" fmla="*/ 14 w 23"/>
                  <a:gd name="T1" fmla="*/ 21 h 21"/>
                  <a:gd name="T2" fmla="*/ 0 w 23"/>
                  <a:gd name="T3" fmla="*/ 9 h 21"/>
                  <a:gd name="T4" fmla="*/ 10 w 23"/>
                  <a:gd name="T5" fmla="*/ 0 h 21"/>
                  <a:gd name="T6" fmla="*/ 23 w 23"/>
                  <a:gd name="T7" fmla="*/ 12 h 21"/>
                  <a:gd name="T8" fmla="*/ 14 w 23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1">
                    <a:moveTo>
                      <a:pt x="14" y="21"/>
                    </a:moveTo>
                    <a:lnTo>
                      <a:pt x="0" y="9"/>
                    </a:lnTo>
                    <a:lnTo>
                      <a:pt x="10" y="0"/>
                    </a:lnTo>
                    <a:lnTo>
                      <a:pt x="23" y="12"/>
                    </a:lnTo>
                    <a:lnTo>
                      <a:pt x="14" y="21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71"/>
              <p:cNvSpPr>
                <a:spLocks/>
              </p:cNvSpPr>
              <p:nvPr/>
            </p:nvSpPr>
            <p:spPr bwMode="auto">
              <a:xfrm>
                <a:off x="2959469" y="914697"/>
                <a:ext cx="41275" cy="39688"/>
              </a:xfrm>
              <a:custGeom>
                <a:avLst/>
                <a:gdLst>
                  <a:gd name="T0" fmla="*/ 16 w 26"/>
                  <a:gd name="T1" fmla="*/ 25 h 25"/>
                  <a:gd name="T2" fmla="*/ 0 w 26"/>
                  <a:gd name="T3" fmla="*/ 9 h 25"/>
                  <a:gd name="T4" fmla="*/ 10 w 26"/>
                  <a:gd name="T5" fmla="*/ 0 h 25"/>
                  <a:gd name="T6" fmla="*/ 26 w 26"/>
                  <a:gd name="T7" fmla="*/ 16 h 25"/>
                  <a:gd name="T8" fmla="*/ 16 w 2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16" y="25"/>
                    </a:moveTo>
                    <a:lnTo>
                      <a:pt x="0" y="9"/>
                    </a:lnTo>
                    <a:lnTo>
                      <a:pt x="10" y="0"/>
                    </a:lnTo>
                    <a:lnTo>
                      <a:pt x="26" y="16"/>
                    </a:lnTo>
                    <a:lnTo>
                      <a:pt x="16" y="2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Freeform 72"/>
              <p:cNvSpPr>
                <a:spLocks noEditPoints="1"/>
              </p:cNvSpPr>
              <p:nvPr/>
            </p:nvSpPr>
            <p:spPr bwMode="auto">
              <a:xfrm>
                <a:off x="2648323" y="635297"/>
                <a:ext cx="341313" cy="341313"/>
              </a:xfrm>
              <a:custGeom>
                <a:avLst/>
                <a:gdLst>
                  <a:gd name="T0" fmla="*/ 131 w 261"/>
                  <a:gd name="T1" fmla="*/ 261 h 261"/>
                  <a:gd name="T2" fmla="*/ 0 w 261"/>
                  <a:gd name="T3" fmla="*/ 130 h 261"/>
                  <a:gd name="T4" fmla="*/ 131 w 261"/>
                  <a:gd name="T5" fmla="*/ 0 h 261"/>
                  <a:gd name="T6" fmla="*/ 261 w 261"/>
                  <a:gd name="T7" fmla="*/ 130 h 261"/>
                  <a:gd name="T8" fmla="*/ 131 w 261"/>
                  <a:gd name="T9" fmla="*/ 261 h 261"/>
                  <a:gd name="T10" fmla="*/ 131 w 261"/>
                  <a:gd name="T11" fmla="*/ 16 h 261"/>
                  <a:gd name="T12" fmla="*/ 16 w 261"/>
                  <a:gd name="T13" fmla="*/ 130 h 261"/>
                  <a:gd name="T14" fmla="*/ 131 w 261"/>
                  <a:gd name="T15" fmla="*/ 245 h 261"/>
                  <a:gd name="T16" fmla="*/ 245 w 261"/>
                  <a:gd name="T17" fmla="*/ 130 h 261"/>
                  <a:gd name="T18" fmla="*/ 131 w 261"/>
                  <a:gd name="T19" fmla="*/ 1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61">
                    <a:moveTo>
                      <a:pt x="131" y="261"/>
                    </a:moveTo>
                    <a:cubicBezTo>
                      <a:pt x="59" y="261"/>
                      <a:pt x="0" y="202"/>
                      <a:pt x="0" y="130"/>
                    </a:cubicBezTo>
                    <a:cubicBezTo>
                      <a:pt x="0" y="58"/>
                      <a:pt x="59" y="0"/>
                      <a:pt x="131" y="0"/>
                    </a:cubicBezTo>
                    <a:cubicBezTo>
                      <a:pt x="203" y="0"/>
                      <a:pt x="261" y="58"/>
                      <a:pt x="261" y="130"/>
                    </a:cubicBezTo>
                    <a:cubicBezTo>
                      <a:pt x="261" y="202"/>
                      <a:pt x="203" y="261"/>
                      <a:pt x="131" y="261"/>
                    </a:cubicBezTo>
                    <a:close/>
                    <a:moveTo>
                      <a:pt x="131" y="16"/>
                    </a:moveTo>
                    <a:cubicBezTo>
                      <a:pt x="68" y="16"/>
                      <a:pt x="16" y="67"/>
                      <a:pt x="16" y="130"/>
                    </a:cubicBezTo>
                    <a:cubicBezTo>
                      <a:pt x="16" y="193"/>
                      <a:pt x="68" y="245"/>
                      <a:pt x="131" y="245"/>
                    </a:cubicBezTo>
                    <a:cubicBezTo>
                      <a:pt x="194" y="245"/>
                      <a:pt x="245" y="193"/>
                      <a:pt x="245" y="130"/>
                    </a:cubicBezTo>
                    <a:cubicBezTo>
                      <a:pt x="245" y="67"/>
                      <a:pt x="194" y="16"/>
                      <a:pt x="131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Freeform 73"/>
              <p:cNvSpPr>
                <a:spLocks noEditPoints="1"/>
              </p:cNvSpPr>
              <p:nvPr/>
            </p:nvSpPr>
            <p:spPr bwMode="auto">
              <a:xfrm>
                <a:off x="2716584" y="635297"/>
                <a:ext cx="204788" cy="341313"/>
              </a:xfrm>
              <a:custGeom>
                <a:avLst/>
                <a:gdLst>
                  <a:gd name="T0" fmla="*/ 79 w 157"/>
                  <a:gd name="T1" fmla="*/ 261 h 261"/>
                  <a:gd name="T2" fmla="*/ 0 w 157"/>
                  <a:gd name="T3" fmla="*/ 130 h 261"/>
                  <a:gd name="T4" fmla="*/ 79 w 157"/>
                  <a:gd name="T5" fmla="*/ 0 h 261"/>
                  <a:gd name="T6" fmla="*/ 157 w 157"/>
                  <a:gd name="T7" fmla="*/ 130 h 261"/>
                  <a:gd name="T8" fmla="*/ 79 w 157"/>
                  <a:gd name="T9" fmla="*/ 261 h 261"/>
                  <a:gd name="T10" fmla="*/ 79 w 157"/>
                  <a:gd name="T11" fmla="*/ 16 h 261"/>
                  <a:gd name="T12" fmla="*/ 16 w 157"/>
                  <a:gd name="T13" fmla="*/ 130 h 261"/>
                  <a:gd name="T14" fmla="*/ 79 w 157"/>
                  <a:gd name="T15" fmla="*/ 245 h 261"/>
                  <a:gd name="T16" fmla="*/ 141 w 157"/>
                  <a:gd name="T17" fmla="*/ 130 h 261"/>
                  <a:gd name="T18" fmla="*/ 79 w 157"/>
                  <a:gd name="T19" fmla="*/ 1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7" h="261">
                    <a:moveTo>
                      <a:pt x="79" y="261"/>
                    </a:moveTo>
                    <a:cubicBezTo>
                      <a:pt x="35" y="261"/>
                      <a:pt x="0" y="203"/>
                      <a:pt x="0" y="130"/>
                    </a:cubicBezTo>
                    <a:cubicBezTo>
                      <a:pt x="0" y="57"/>
                      <a:pt x="35" y="0"/>
                      <a:pt x="79" y="0"/>
                    </a:cubicBezTo>
                    <a:cubicBezTo>
                      <a:pt x="123" y="0"/>
                      <a:pt x="157" y="57"/>
                      <a:pt x="157" y="130"/>
                    </a:cubicBezTo>
                    <a:cubicBezTo>
                      <a:pt x="157" y="203"/>
                      <a:pt x="123" y="261"/>
                      <a:pt x="79" y="261"/>
                    </a:cubicBezTo>
                    <a:close/>
                    <a:moveTo>
                      <a:pt x="79" y="16"/>
                    </a:moveTo>
                    <a:cubicBezTo>
                      <a:pt x="45" y="16"/>
                      <a:pt x="16" y="68"/>
                      <a:pt x="16" y="130"/>
                    </a:cubicBezTo>
                    <a:cubicBezTo>
                      <a:pt x="16" y="192"/>
                      <a:pt x="45" y="245"/>
                      <a:pt x="79" y="245"/>
                    </a:cubicBezTo>
                    <a:cubicBezTo>
                      <a:pt x="113" y="245"/>
                      <a:pt x="141" y="192"/>
                      <a:pt x="141" y="130"/>
                    </a:cubicBezTo>
                    <a:cubicBezTo>
                      <a:pt x="141" y="68"/>
                      <a:pt x="113" y="16"/>
                      <a:pt x="79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Freeform 74"/>
              <p:cNvSpPr>
                <a:spLocks noEditPoints="1"/>
              </p:cNvSpPr>
              <p:nvPr/>
            </p:nvSpPr>
            <p:spPr bwMode="auto">
              <a:xfrm>
                <a:off x="2808658" y="635297"/>
                <a:ext cx="180975" cy="341313"/>
              </a:xfrm>
              <a:custGeom>
                <a:avLst/>
                <a:gdLst>
                  <a:gd name="T0" fmla="*/ 8 w 138"/>
                  <a:gd name="T1" fmla="*/ 261 h 261"/>
                  <a:gd name="T2" fmla="*/ 0 w 138"/>
                  <a:gd name="T3" fmla="*/ 261 h 261"/>
                  <a:gd name="T4" fmla="*/ 0 w 138"/>
                  <a:gd name="T5" fmla="*/ 0 h 261"/>
                  <a:gd name="T6" fmla="*/ 8 w 138"/>
                  <a:gd name="T7" fmla="*/ 0 h 261"/>
                  <a:gd name="T8" fmla="*/ 138 w 138"/>
                  <a:gd name="T9" fmla="*/ 130 h 261"/>
                  <a:gd name="T10" fmla="*/ 8 w 138"/>
                  <a:gd name="T11" fmla="*/ 261 h 261"/>
                  <a:gd name="T12" fmla="*/ 16 w 138"/>
                  <a:gd name="T13" fmla="*/ 16 h 261"/>
                  <a:gd name="T14" fmla="*/ 16 w 138"/>
                  <a:gd name="T15" fmla="*/ 244 h 261"/>
                  <a:gd name="T16" fmla="*/ 122 w 138"/>
                  <a:gd name="T17" fmla="*/ 130 h 261"/>
                  <a:gd name="T18" fmla="*/ 16 w 138"/>
                  <a:gd name="T19" fmla="*/ 1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261">
                    <a:moveTo>
                      <a:pt x="8" y="261"/>
                    </a:moveTo>
                    <a:cubicBezTo>
                      <a:pt x="0" y="261"/>
                      <a:pt x="0" y="261"/>
                      <a:pt x="0" y="26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0" y="0"/>
                      <a:pt x="138" y="58"/>
                      <a:pt x="138" y="130"/>
                    </a:cubicBezTo>
                    <a:cubicBezTo>
                      <a:pt x="138" y="202"/>
                      <a:pt x="80" y="261"/>
                      <a:pt x="8" y="261"/>
                    </a:cubicBezTo>
                    <a:close/>
                    <a:moveTo>
                      <a:pt x="16" y="16"/>
                    </a:moveTo>
                    <a:cubicBezTo>
                      <a:pt x="16" y="244"/>
                      <a:pt x="16" y="244"/>
                      <a:pt x="16" y="244"/>
                    </a:cubicBezTo>
                    <a:cubicBezTo>
                      <a:pt x="75" y="240"/>
                      <a:pt x="122" y="191"/>
                      <a:pt x="122" y="130"/>
                    </a:cubicBezTo>
                    <a:cubicBezTo>
                      <a:pt x="122" y="70"/>
                      <a:pt x="75" y="20"/>
                      <a:pt x="16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Freeform 75"/>
              <p:cNvSpPr>
                <a:spLocks noEditPoints="1"/>
              </p:cNvSpPr>
              <p:nvPr/>
            </p:nvSpPr>
            <p:spPr bwMode="auto">
              <a:xfrm>
                <a:off x="2648324" y="738485"/>
                <a:ext cx="341313" cy="133350"/>
              </a:xfrm>
              <a:custGeom>
                <a:avLst/>
                <a:gdLst>
                  <a:gd name="T0" fmla="*/ 251 w 261"/>
                  <a:gd name="T1" fmla="*/ 102 h 102"/>
                  <a:gd name="T2" fmla="*/ 11 w 261"/>
                  <a:gd name="T3" fmla="*/ 102 h 102"/>
                  <a:gd name="T4" fmla="*/ 9 w 261"/>
                  <a:gd name="T5" fmla="*/ 97 h 102"/>
                  <a:gd name="T6" fmla="*/ 0 w 261"/>
                  <a:gd name="T7" fmla="*/ 51 h 102"/>
                  <a:gd name="T8" fmla="*/ 9 w 261"/>
                  <a:gd name="T9" fmla="*/ 5 h 102"/>
                  <a:gd name="T10" fmla="*/ 11 w 261"/>
                  <a:gd name="T11" fmla="*/ 0 h 102"/>
                  <a:gd name="T12" fmla="*/ 251 w 261"/>
                  <a:gd name="T13" fmla="*/ 0 h 102"/>
                  <a:gd name="T14" fmla="*/ 253 w 261"/>
                  <a:gd name="T15" fmla="*/ 5 h 102"/>
                  <a:gd name="T16" fmla="*/ 261 w 261"/>
                  <a:gd name="T17" fmla="*/ 51 h 102"/>
                  <a:gd name="T18" fmla="*/ 253 w 261"/>
                  <a:gd name="T19" fmla="*/ 97 h 102"/>
                  <a:gd name="T20" fmla="*/ 251 w 261"/>
                  <a:gd name="T21" fmla="*/ 102 h 102"/>
                  <a:gd name="T22" fmla="*/ 22 w 261"/>
                  <a:gd name="T23" fmla="*/ 86 h 102"/>
                  <a:gd name="T24" fmla="*/ 239 w 261"/>
                  <a:gd name="T25" fmla="*/ 86 h 102"/>
                  <a:gd name="T26" fmla="*/ 245 w 261"/>
                  <a:gd name="T27" fmla="*/ 51 h 102"/>
                  <a:gd name="T28" fmla="*/ 239 w 261"/>
                  <a:gd name="T29" fmla="*/ 16 h 102"/>
                  <a:gd name="T30" fmla="*/ 22 w 261"/>
                  <a:gd name="T31" fmla="*/ 16 h 102"/>
                  <a:gd name="T32" fmla="*/ 16 w 261"/>
                  <a:gd name="T33" fmla="*/ 51 h 102"/>
                  <a:gd name="T34" fmla="*/ 22 w 261"/>
                  <a:gd name="T35" fmla="*/ 8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1" h="102">
                    <a:moveTo>
                      <a:pt x="251" y="102"/>
                    </a:moveTo>
                    <a:cubicBezTo>
                      <a:pt x="11" y="102"/>
                      <a:pt x="11" y="102"/>
                      <a:pt x="11" y="102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3" y="82"/>
                      <a:pt x="0" y="67"/>
                      <a:pt x="0" y="51"/>
                    </a:cubicBezTo>
                    <a:cubicBezTo>
                      <a:pt x="0" y="36"/>
                      <a:pt x="3" y="20"/>
                      <a:pt x="9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51" y="0"/>
                      <a:pt x="251" y="0"/>
                      <a:pt x="251" y="0"/>
                    </a:cubicBezTo>
                    <a:cubicBezTo>
                      <a:pt x="253" y="5"/>
                      <a:pt x="253" y="5"/>
                      <a:pt x="253" y="5"/>
                    </a:cubicBezTo>
                    <a:cubicBezTo>
                      <a:pt x="258" y="20"/>
                      <a:pt x="261" y="36"/>
                      <a:pt x="261" y="51"/>
                    </a:cubicBezTo>
                    <a:cubicBezTo>
                      <a:pt x="261" y="67"/>
                      <a:pt x="258" y="82"/>
                      <a:pt x="253" y="97"/>
                    </a:cubicBezTo>
                    <a:lnTo>
                      <a:pt x="251" y="102"/>
                    </a:lnTo>
                    <a:close/>
                    <a:moveTo>
                      <a:pt x="22" y="86"/>
                    </a:moveTo>
                    <a:cubicBezTo>
                      <a:pt x="239" y="86"/>
                      <a:pt x="239" y="86"/>
                      <a:pt x="239" y="86"/>
                    </a:cubicBezTo>
                    <a:cubicBezTo>
                      <a:pt x="243" y="75"/>
                      <a:pt x="245" y="63"/>
                      <a:pt x="245" y="51"/>
                    </a:cubicBezTo>
                    <a:cubicBezTo>
                      <a:pt x="245" y="39"/>
                      <a:pt x="243" y="28"/>
                      <a:pt x="239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8" y="28"/>
                      <a:pt x="16" y="39"/>
                      <a:pt x="16" y="51"/>
                    </a:cubicBezTo>
                    <a:cubicBezTo>
                      <a:pt x="16" y="63"/>
                      <a:pt x="18" y="75"/>
                      <a:pt x="22" y="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5" name="그룹 104"/>
            <p:cNvGrpSpPr/>
            <p:nvPr userDrawn="1"/>
          </p:nvGrpSpPr>
          <p:grpSpPr>
            <a:xfrm>
              <a:off x="8444192" y="1361532"/>
              <a:ext cx="392744" cy="380710"/>
              <a:chOff x="980357" y="590054"/>
              <a:chExt cx="569912" cy="552450"/>
            </a:xfrm>
          </p:grpSpPr>
          <p:sp>
            <p:nvSpPr>
              <p:cNvPr id="106" name="Freeform 79"/>
              <p:cNvSpPr>
                <a:spLocks/>
              </p:cNvSpPr>
              <p:nvPr/>
            </p:nvSpPr>
            <p:spPr bwMode="auto">
              <a:xfrm>
                <a:off x="991469" y="939304"/>
                <a:ext cx="441325" cy="192088"/>
              </a:xfrm>
              <a:custGeom>
                <a:avLst/>
                <a:gdLst>
                  <a:gd name="T0" fmla="*/ 307 w 307"/>
                  <a:gd name="T1" fmla="*/ 128 h 133"/>
                  <a:gd name="T2" fmla="*/ 302 w 307"/>
                  <a:gd name="T3" fmla="*/ 133 h 133"/>
                  <a:gd name="T4" fmla="*/ 5 w 307"/>
                  <a:gd name="T5" fmla="*/ 133 h 133"/>
                  <a:gd name="T6" fmla="*/ 0 w 307"/>
                  <a:gd name="T7" fmla="*/ 128 h 133"/>
                  <a:gd name="T8" fmla="*/ 0 w 307"/>
                  <a:gd name="T9" fmla="*/ 5 h 133"/>
                  <a:gd name="T10" fmla="*/ 5 w 307"/>
                  <a:gd name="T11" fmla="*/ 0 h 133"/>
                  <a:gd name="T12" fmla="*/ 302 w 307"/>
                  <a:gd name="T13" fmla="*/ 0 h 133"/>
                  <a:gd name="T14" fmla="*/ 307 w 307"/>
                  <a:gd name="T15" fmla="*/ 5 h 133"/>
                  <a:gd name="T16" fmla="*/ 307 w 307"/>
                  <a:gd name="T17" fmla="*/ 128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7" h="133">
                    <a:moveTo>
                      <a:pt x="307" y="128"/>
                    </a:moveTo>
                    <a:cubicBezTo>
                      <a:pt x="307" y="131"/>
                      <a:pt x="305" y="133"/>
                      <a:pt x="302" y="133"/>
                    </a:cubicBezTo>
                    <a:cubicBezTo>
                      <a:pt x="5" y="133"/>
                      <a:pt x="5" y="133"/>
                      <a:pt x="5" y="133"/>
                    </a:cubicBezTo>
                    <a:cubicBezTo>
                      <a:pt x="2" y="133"/>
                      <a:pt x="0" y="131"/>
                      <a:pt x="0" y="12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302" y="0"/>
                      <a:pt x="302" y="0"/>
                      <a:pt x="302" y="0"/>
                    </a:cubicBezTo>
                    <a:cubicBezTo>
                      <a:pt x="305" y="0"/>
                      <a:pt x="307" y="3"/>
                      <a:pt x="307" y="5"/>
                    </a:cubicBezTo>
                    <a:lnTo>
                      <a:pt x="307" y="1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80"/>
              <p:cNvSpPr>
                <a:spLocks noEditPoints="1"/>
              </p:cNvSpPr>
              <p:nvPr/>
            </p:nvSpPr>
            <p:spPr bwMode="auto">
              <a:xfrm>
                <a:off x="980357" y="928191"/>
                <a:ext cx="465138" cy="214313"/>
              </a:xfrm>
              <a:custGeom>
                <a:avLst/>
                <a:gdLst>
                  <a:gd name="T0" fmla="*/ 310 w 323"/>
                  <a:gd name="T1" fmla="*/ 149 h 149"/>
                  <a:gd name="T2" fmla="*/ 13 w 323"/>
                  <a:gd name="T3" fmla="*/ 149 h 149"/>
                  <a:gd name="T4" fmla="*/ 0 w 323"/>
                  <a:gd name="T5" fmla="*/ 136 h 149"/>
                  <a:gd name="T6" fmla="*/ 0 w 323"/>
                  <a:gd name="T7" fmla="*/ 13 h 149"/>
                  <a:gd name="T8" fmla="*/ 13 w 323"/>
                  <a:gd name="T9" fmla="*/ 0 h 149"/>
                  <a:gd name="T10" fmla="*/ 310 w 323"/>
                  <a:gd name="T11" fmla="*/ 0 h 149"/>
                  <a:gd name="T12" fmla="*/ 323 w 323"/>
                  <a:gd name="T13" fmla="*/ 13 h 149"/>
                  <a:gd name="T14" fmla="*/ 323 w 323"/>
                  <a:gd name="T15" fmla="*/ 136 h 149"/>
                  <a:gd name="T16" fmla="*/ 310 w 323"/>
                  <a:gd name="T17" fmla="*/ 149 h 149"/>
                  <a:gd name="T18" fmla="*/ 16 w 323"/>
                  <a:gd name="T19" fmla="*/ 133 h 149"/>
                  <a:gd name="T20" fmla="*/ 307 w 323"/>
                  <a:gd name="T21" fmla="*/ 133 h 149"/>
                  <a:gd name="T22" fmla="*/ 307 w 323"/>
                  <a:gd name="T23" fmla="*/ 16 h 149"/>
                  <a:gd name="T24" fmla="*/ 16 w 323"/>
                  <a:gd name="T25" fmla="*/ 16 h 149"/>
                  <a:gd name="T26" fmla="*/ 16 w 323"/>
                  <a:gd name="T27" fmla="*/ 13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3" h="149">
                    <a:moveTo>
                      <a:pt x="310" y="149"/>
                    </a:moveTo>
                    <a:cubicBezTo>
                      <a:pt x="13" y="149"/>
                      <a:pt x="13" y="149"/>
                      <a:pt x="13" y="149"/>
                    </a:cubicBezTo>
                    <a:cubicBezTo>
                      <a:pt x="6" y="149"/>
                      <a:pt x="0" y="143"/>
                      <a:pt x="0" y="1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310" y="0"/>
                      <a:pt x="310" y="0"/>
                      <a:pt x="310" y="0"/>
                    </a:cubicBezTo>
                    <a:cubicBezTo>
                      <a:pt x="317" y="0"/>
                      <a:pt x="323" y="6"/>
                      <a:pt x="323" y="13"/>
                    </a:cubicBezTo>
                    <a:cubicBezTo>
                      <a:pt x="323" y="136"/>
                      <a:pt x="323" y="136"/>
                      <a:pt x="323" y="136"/>
                    </a:cubicBezTo>
                    <a:cubicBezTo>
                      <a:pt x="323" y="143"/>
                      <a:pt x="317" y="149"/>
                      <a:pt x="310" y="149"/>
                    </a:cubicBezTo>
                    <a:close/>
                    <a:moveTo>
                      <a:pt x="16" y="133"/>
                    </a:moveTo>
                    <a:cubicBezTo>
                      <a:pt x="307" y="133"/>
                      <a:pt x="307" y="133"/>
                      <a:pt x="307" y="133"/>
                    </a:cubicBezTo>
                    <a:cubicBezTo>
                      <a:pt x="307" y="16"/>
                      <a:pt x="307" y="16"/>
                      <a:pt x="307" y="16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16" y="13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81"/>
              <p:cNvSpPr>
                <a:spLocks/>
              </p:cNvSpPr>
              <p:nvPr/>
            </p:nvSpPr>
            <p:spPr bwMode="auto">
              <a:xfrm>
                <a:off x="1027982" y="988516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83"/>
              <p:cNvSpPr>
                <a:spLocks/>
              </p:cNvSpPr>
              <p:nvPr/>
            </p:nvSpPr>
            <p:spPr bwMode="auto">
              <a:xfrm>
                <a:off x="1083544" y="988516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85"/>
              <p:cNvSpPr>
                <a:spLocks/>
              </p:cNvSpPr>
              <p:nvPr/>
            </p:nvSpPr>
            <p:spPr bwMode="auto">
              <a:xfrm>
                <a:off x="1140694" y="988516"/>
                <a:ext cx="31750" cy="0"/>
              </a:xfrm>
              <a:custGeom>
                <a:avLst/>
                <a:gdLst>
                  <a:gd name="T0" fmla="*/ 0 w 20"/>
                  <a:gd name="T1" fmla="*/ 20 w 20"/>
                  <a:gd name="T2" fmla="*/ 0 w 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">
                    <a:moveTo>
                      <a:pt x="0" y="0"/>
                    </a:move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87"/>
              <p:cNvSpPr>
                <a:spLocks/>
              </p:cNvSpPr>
              <p:nvPr/>
            </p:nvSpPr>
            <p:spPr bwMode="auto">
              <a:xfrm>
                <a:off x="1196257" y="988516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89"/>
              <p:cNvSpPr>
                <a:spLocks/>
              </p:cNvSpPr>
              <p:nvPr/>
            </p:nvSpPr>
            <p:spPr bwMode="auto">
              <a:xfrm>
                <a:off x="1251819" y="988516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91"/>
              <p:cNvSpPr>
                <a:spLocks/>
              </p:cNvSpPr>
              <p:nvPr/>
            </p:nvSpPr>
            <p:spPr bwMode="auto">
              <a:xfrm>
                <a:off x="1308969" y="988516"/>
                <a:ext cx="31750" cy="0"/>
              </a:xfrm>
              <a:custGeom>
                <a:avLst/>
                <a:gdLst>
                  <a:gd name="T0" fmla="*/ 0 w 20"/>
                  <a:gd name="T1" fmla="*/ 20 w 20"/>
                  <a:gd name="T2" fmla="*/ 0 w 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">
                    <a:moveTo>
                      <a:pt x="0" y="0"/>
                    </a:move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93"/>
              <p:cNvSpPr>
                <a:spLocks/>
              </p:cNvSpPr>
              <p:nvPr/>
            </p:nvSpPr>
            <p:spPr bwMode="auto">
              <a:xfrm>
                <a:off x="1364532" y="988516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Freeform 95"/>
              <p:cNvSpPr>
                <a:spLocks/>
              </p:cNvSpPr>
              <p:nvPr/>
            </p:nvSpPr>
            <p:spPr bwMode="auto">
              <a:xfrm>
                <a:off x="1027982" y="1036141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Freeform 97"/>
              <p:cNvSpPr>
                <a:spLocks/>
              </p:cNvSpPr>
              <p:nvPr/>
            </p:nvSpPr>
            <p:spPr bwMode="auto">
              <a:xfrm>
                <a:off x="1083544" y="1036141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99"/>
              <p:cNvSpPr>
                <a:spLocks/>
              </p:cNvSpPr>
              <p:nvPr/>
            </p:nvSpPr>
            <p:spPr bwMode="auto">
              <a:xfrm>
                <a:off x="1140694" y="1036141"/>
                <a:ext cx="31750" cy="0"/>
              </a:xfrm>
              <a:custGeom>
                <a:avLst/>
                <a:gdLst>
                  <a:gd name="T0" fmla="*/ 0 w 20"/>
                  <a:gd name="T1" fmla="*/ 20 w 20"/>
                  <a:gd name="T2" fmla="*/ 0 w 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">
                    <a:moveTo>
                      <a:pt x="0" y="0"/>
                    </a:move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101"/>
              <p:cNvSpPr>
                <a:spLocks/>
              </p:cNvSpPr>
              <p:nvPr/>
            </p:nvSpPr>
            <p:spPr bwMode="auto">
              <a:xfrm>
                <a:off x="1196257" y="1036141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103"/>
              <p:cNvSpPr>
                <a:spLocks/>
              </p:cNvSpPr>
              <p:nvPr/>
            </p:nvSpPr>
            <p:spPr bwMode="auto">
              <a:xfrm>
                <a:off x="1251819" y="1036141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105"/>
              <p:cNvSpPr>
                <a:spLocks/>
              </p:cNvSpPr>
              <p:nvPr/>
            </p:nvSpPr>
            <p:spPr bwMode="auto">
              <a:xfrm>
                <a:off x="1308969" y="1036141"/>
                <a:ext cx="31750" cy="0"/>
              </a:xfrm>
              <a:custGeom>
                <a:avLst/>
                <a:gdLst>
                  <a:gd name="T0" fmla="*/ 0 w 20"/>
                  <a:gd name="T1" fmla="*/ 20 w 20"/>
                  <a:gd name="T2" fmla="*/ 0 w 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">
                    <a:moveTo>
                      <a:pt x="0" y="0"/>
                    </a:moveTo>
                    <a:lnTo>
                      <a:pt x="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107"/>
              <p:cNvSpPr>
                <a:spLocks/>
              </p:cNvSpPr>
              <p:nvPr/>
            </p:nvSpPr>
            <p:spPr bwMode="auto">
              <a:xfrm>
                <a:off x="1364532" y="1036141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109"/>
              <p:cNvSpPr>
                <a:spLocks/>
              </p:cNvSpPr>
              <p:nvPr/>
            </p:nvSpPr>
            <p:spPr bwMode="auto">
              <a:xfrm>
                <a:off x="1027982" y="1082179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3" name="Freeform 111"/>
              <p:cNvSpPr>
                <a:spLocks/>
              </p:cNvSpPr>
              <p:nvPr/>
            </p:nvSpPr>
            <p:spPr bwMode="auto">
              <a:xfrm>
                <a:off x="1083544" y="1082179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4" name="Freeform 113"/>
              <p:cNvSpPr>
                <a:spLocks/>
              </p:cNvSpPr>
              <p:nvPr/>
            </p:nvSpPr>
            <p:spPr bwMode="auto">
              <a:xfrm>
                <a:off x="1140694" y="1082179"/>
                <a:ext cx="201613" cy="0"/>
              </a:xfrm>
              <a:custGeom>
                <a:avLst/>
                <a:gdLst>
                  <a:gd name="T0" fmla="*/ 0 w 127"/>
                  <a:gd name="T1" fmla="*/ 127 w 127"/>
                  <a:gd name="T2" fmla="*/ 0 w 12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7">
                    <a:moveTo>
                      <a:pt x="0" y="0"/>
                    </a:moveTo>
                    <a:lnTo>
                      <a:pt x="12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5" name="Freeform 115"/>
              <p:cNvSpPr>
                <a:spLocks/>
              </p:cNvSpPr>
              <p:nvPr/>
            </p:nvSpPr>
            <p:spPr bwMode="auto">
              <a:xfrm>
                <a:off x="1364532" y="1082179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0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126" name="그룹 125"/>
              <p:cNvGrpSpPr/>
              <p:nvPr/>
            </p:nvGrpSpPr>
            <p:grpSpPr>
              <a:xfrm>
                <a:off x="1027982" y="977404"/>
                <a:ext cx="369888" cy="115887"/>
                <a:chOff x="642938" y="4541838"/>
                <a:chExt cx="369888" cy="115887"/>
              </a:xfrm>
              <a:solidFill>
                <a:srgbClr val="A6A6A6"/>
              </a:solidFill>
            </p:grpSpPr>
            <p:sp>
              <p:nvSpPr>
                <p:cNvPr id="144" name="Rectangle 82"/>
                <p:cNvSpPr>
                  <a:spLocks noChangeArrowheads="1"/>
                </p:cNvSpPr>
                <p:nvPr/>
              </p:nvSpPr>
              <p:spPr bwMode="auto">
                <a:xfrm>
                  <a:off x="642938" y="4541838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5" name="Rectangle 84"/>
                <p:cNvSpPr>
                  <a:spLocks noChangeArrowheads="1"/>
                </p:cNvSpPr>
                <p:nvPr/>
              </p:nvSpPr>
              <p:spPr bwMode="auto">
                <a:xfrm>
                  <a:off x="698500" y="4541838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6" name="Rectangle 86"/>
                <p:cNvSpPr>
                  <a:spLocks noChangeArrowheads="1"/>
                </p:cNvSpPr>
                <p:nvPr/>
              </p:nvSpPr>
              <p:spPr bwMode="auto">
                <a:xfrm>
                  <a:off x="755650" y="4541838"/>
                  <a:ext cx="317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7" name="Rectangle 88"/>
                <p:cNvSpPr>
                  <a:spLocks noChangeArrowheads="1"/>
                </p:cNvSpPr>
                <p:nvPr/>
              </p:nvSpPr>
              <p:spPr bwMode="auto">
                <a:xfrm>
                  <a:off x="811213" y="4541838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8" name="Rectangle 90"/>
                <p:cNvSpPr>
                  <a:spLocks noChangeArrowheads="1"/>
                </p:cNvSpPr>
                <p:nvPr/>
              </p:nvSpPr>
              <p:spPr bwMode="auto">
                <a:xfrm>
                  <a:off x="866775" y="4541838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9" name="Rectangle 92"/>
                <p:cNvSpPr>
                  <a:spLocks noChangeArrowheads="1"/>
                </p:cNvSpPr>
                <p:nvPr/>
              </p:nvSpPr>
              <p:spPr bwMode="auto">
                <a:xfrm>
                  <a:off x="923925" y="4541838"/>
                  <a:ext cx="317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0" name="Rectangle 94"/>
                <p:cNvSpPr>
                  <a:spLocks noChangeArrowheads="1"/>
                </p:cNvSpPr>
                <p:nvPr/>
              </p:nvSpPr>
              <p:spPr bwMode="auto">
                <a:xfrm>
                  <a:off x="979488" y="4541838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1" name="Rectangle 96"/>
                <p:cNvSpPr>
                  <a:spLocks noChangeArrowheads="1"/>
                </p:cNvSpPr>
                <p:nvPr/>
              </p:nvSpPr>
              <p:spPr bwMode="auto">
                <a:xfrm>
                  <a:off x="642938" y="4589463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2" name="Rectangle 98"/>
                <p:cNvSpPr>
                  <a:spLocks noChangeArrowheads="1"/>
                </p:cNvSpPr>
                <p:nvPr/>
              </p:nvSpPr>
              <p:spPr bwMode="auto">
                <a:xfrm>
                  <a:off x="698500" y="4589463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3" name="Rectangle 100"/>
                <p:cNvSpPr>
                  <a:spLocks noChangeArrowheads="1"/>
                </p:cNvSpPr>
                <p:nvPr/>
              </p:nvSpPr>
              <p:spPr bwMode="auto">
                <a:xfrm>
                  <a:off x="755650" y="4589463"/>
                  <a:ext cx="317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4" name="Rectangle 102"/>
                <p:cNvSpPr>
                  <a:spLocks noChangeArrowheads="1"/>
                </p:cNvSpPr>
                <p:nvPr/>
              </p:nvSpPr>
              <p:spPr bwMode="auto">
                <a:xfrm>
                  <a:off x="811213" y="4589463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5" name="Rectangle 104"/>
                <p:cNvSpPr>
                  <a:spLocks noChangeArrowheads="1"/>
                </p:cNvSpPr>
                <p:nvPr/>
              </p:nvSpPr>
              <p:spPr bwMode="auto">
                <a:xfrm>
                  <a:off x="866775" y="4589463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6" name="Rectangle 106"/>
                <p:cNvSpPr>
                  <a:spLocks noChangeArrowheads="1"/>
                </p:cNvSpPr>
                <p:nvPr/>
              </p:nvSpPr>
              <p:spPr bwMode="auto">
                <a:xfrm>
                  <a:off x="923925" y="4589463"/>
                  <a:ext cx="317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7" name="Rectangle 108"/>
                <p:cNvSpPr>
                  <a:spLocks noChangeArrowheads="1"/>
                </p:cNvSpPr>
                <p:nvPr/>
              </p:nvSpPr>
              <p:spPr bwMode="auto">
                <a:xfrm>
                  <a:off x="979488" y="4589463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8" name="Rectangle 110"/>
                <p:cNvSpPr>
                  <a:spLocks noChangeArrowheads="1"/>
                </p:cNvSpPr>
                <p:nvPr/>
              </p:nvSpPr>
              <p:spPr bwMode="auto">
                <a:xfrm>
                  <a:off x="642938" y="4635500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9" name="Rectangle 112"/>
                <p:cNvSpPr>
                  <a:spLocks noChangeArrowheads="1"/>
                </p:cNvSpPr>
                <p:nvPr/>
              </p:nvSpPr>
              <p:spPr bwMode="auto">
                <a:xfrm>
                  <a:off x="698500" y="4635500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0" name="Rectangle 114"/>
                <p:cNvSpPr>
                  <a:spLocks noChangeArrowheads="1"/>
                </p:cNvSpPr>
                <p:nvPr/>
              </p:nvSpPr>
              <p:spPr bwMode="auto">
                <a:xfrm>
                  <a:off x="755650" y="4635500"/>
                  <a:ext cx="20161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1" name="Rectangle 116"/>
                <p:cNvSpPr>
                  <a:spLocks noChangeArrowheads="1"/>
                </p:cNvSpPr>
                <p:nvPr/>
              </p:nvSpPr>
              <p:spPr bwMode="auto">
                <a:xfrm>
                  <a:off x="979488" y="4635500"/>
                  <a:ext cx="333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127" name="Rectangle 117"/>
              <p:cNvSpPr>
                <a:spLocks noChangeArrowheads="1"/>
              </p:cNvSpPr>
              <p:nvPr/>
            </p:nvSpPr>
            <p:spPr bwMode="auto">
              <a:xfrm>
                <a:off x="1193082" y="688479"/>
                <a:ext cx="11113" cy="22225"/>
              </a:xfrm>
              <a:prstGeom prst="rect">
                <a:avLst/>
              </a:pr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8" name="Freeform 118"/>
              <p:cNvSpPr>
                <a:spLocks noEditPoints="1"/>
              </p:cNvSpPr>
              <p:nvPr/>
            </p:nvSpPr>
            <p:spPr bwMode="auto">
              <a:xfrm>
                <a:off x="989882" y="688479"/>
                <a:ext cx="233363" cy="193675"/>
              </a:xfrm>
              <a:custGeom>
                <a:avLst/>
                <a:gdLst>
                  <a:gd name="T0" fmla="*/ 162 w 162"/>
                  <a:gd name="T1" fmla="*/ 135 h 135"/>
                  <a:gd name="T2" fmla="*/ 146 w 162"/>
                  <a:gd name="T3" fmla="*/ 135 h 135"/>
                  <a:gd name="T4" fmla="*/ 146 w 162"/>
                  <a:gd name="T5" fmla="*/ 119 h 135"/>
                  <a:gd name="T6" fmla="*/ 162 w 162"/>
                  <a:gd name="T7" fmla="*/ 119 h 135"/>
                  <a:gd name="T8" fmla="*/ 162 w 162"/>
                  <a:gd name="T9" fmla="*/ 135 h 135"/>
                  <a:gd name="T10" fmla="*/ 130 w 162"/>
                  <a:gd name="T11" fmla="*/ 135 h 135"/>
                  <a:gd name="T12" fmla="*/ 114 w 162"/>
                  <a:gd name="T13" fmla="*/ 135 h 135"/>
                  <a:gd name="T14" fmla="*/ 114 w 162"/>
                  <a:gd name="T15" fmla="*/ 119 h 135"/>
                  <a:gd name="T16" fmla="*/ 130 w 162"/>
                  <a:gd name="T17" fmla="*/ 119 h 135"/>
                  <a:gd name="T18" fmla="*/ 130 w 162"/>
                  <a:gd name="T19" fmla="*/ 135 h 135"/>
                  <a:gd name="T20" fmla="*/ 98 w 162"/>
                  <a:gd name="T21" fmla="*/ 135 h 135"/>
                  <a:gd name="T22" fmla="*/ 81 w 162"/>
                  <a:gd name="T23" fmla="*/ 135 h 135"/>
                  <a:gd name="T24" fmla="*/ 81 w 162"/>
                  <a:gd name="T25" fmla="*/ 119 h 135"/>
                  <a:gd name="T26" fmla="*/ 98 w 162"/>
                  <a:gd name="T27" fmla="*/ 119 h 135"/>
                  <a:gd name="T28" fmla="*/ 98 w 162"/>
                  <a:gd name="T29" fmla="*/ 135 h 135"/>
                  <a:gd name="T30" fmla="*/ 65 w 162"/>
                  <a:gd name="T31" fmla="*/ 135 h 135"/>
                  <a:gd name="T32" fmla="*/ 47 w 162"/>
                  <a:gd name="T33" fmla="*/ 132 h 135"/>
                  <a:gd name="T34" fmla="*/ 52 w 162"/>
                  <a:gd name="T35" fmla="*/ 117 h 135"/>
                  <a:gd name="T36" fmla="*/ 65 w 162"/>
                  <a:gd name="T37" fmla="*/ 119 h 135"/>
                  <a:gd name="T38" fmla="*/ 65 w 162"/>
                  <a:gd name="T39" fmla="*/ 135 h 135"/>
                  <a:gd name="T40" fmla="*/ 30 w 162"/>
                  <a:gd name="T41" fmla="*/ 124 h 135"/>
                  <a:gd name="T42" fmla="*/ 16 w 162"/>
                  <a:gd name="T43" fmla="*/ 112 h 135"/>
                  <a:gd name="T44" fmla="*/ 28 w 162"/>
                  <a:gd name="T45" fmla="*/ 102 h 135"/>
                  <a:gd name="T46" fmla="*/ 39 w 162"/>
                  <a:gd name="T47" fmla="*/ 111 h 135"/>
                  <a:gd name="T48" fmla="*/ 30 w 162"/>
                  <a:gd name="T49" fmla="*/ 124 h 135"/>
                  <a:gd name="T50" fmla="*/ 6 w 162"/>
                  <a:gd name="T51" fmla="*/ 97 h 135"/>
                  <a:gd name="T52" fmla="*/ 1 w 162"/>
                  <a:gd name="T53" fmla="*/ 79 h 135"/>
                  <a:gd name="T54" fmla="*/ 16 w 162"/>
                  <a:gd name="T55" fmla="*/ 77 h 135"/>
                  <a:gd name="T56" fmla="*/ 21 w 162"/>
                  <a:gd name="T57" fmla="*/ 90 h 135"/>
                  <a:gd name="T58" fmla="*/ 6 w 162"/>
                  <a:gd name="T59" fmla="*/ 97 h 135"/>
                  <a:gd name="T60" fmla="*/ 16 w 162"/>
                  <a:gd name="T61" fmla="*/ 63 h 135"/>
                  <a:gd name="T62" fmla="*/ 0 w 162"/>
                  <a:gd name="T63" fmla="*/ 61 h 135"/>
                  <a:gd name="T64" fmla="*/ 4 w 162"/>
                  <a:gd name="T65" fmla="*/ 43 h 135"/>
                  <a:gd name="T66" fmla="*/ 19 w 162"/>
                  <a:gd name="T67" fmla="*/ 49 h 135"/>
                  <a:gd name="T68" fmla="*/ 16 w 162"/>
                  <a:gd name="T69" fmla="*/ 63 h 135"/>
                  <a:gd name="T70" fmla="*/ 26 w 162"/>
                  <a:gd name="T71" fmla="*/ 37 h 135"/>
                  <a:gd name="T72" fmla="*/ 13 w 162"/>
                  <a:gd name="T73" fmla="*/ 27 h 135"/>
                  <a:gd name="T74" fmla="*/ 26 w 162"/>
                  <a:gd name="T75" fmla="*/ 14 h 135"/>
                  <a:gd name="T76" fmla="*/ 35 w 162"/>
                  <a:gd name="T77" fmla="*/ 27 h 135"/>
                  <a:gd name="T78" fmla="*/ 26 w 162"/>
                  <a:gd name="T79" fmla="*/ 37 h 135"/>
                  <a:gd name="T80" fmla="*/ 47 w 162"/>
                  <a:gd name="T81" fmla="*/ 20 h 135"/>
                  <a:gd name="T82" fmla="*/ 41 w 162"/>
                  <a:gd name="T83" fmla="*/ 5 h 135"/>
                  <a:gd name="T84" fmla="*/ 59 w 162"/>
                  <a:gd name="T85" fmla="*/ 1 h 135"/>
                  <a:gd name="T86" fmla="*/ 61 w 162"/>
                  <a:gd name="T87" fmla="*/ 16 h 135"/>
                  <a:gd name="T88" fmla="*/ 47 w 162"/>
                  <a:gd name="T89" fmla="*/ 20 h 135"/>
                  <a:gd name="T90" fmla="*/ 125 w 162"/>
                  <a:gd name="T91" fmla="*/ 16 h 135"/>
                  <a:gd name="T92" fmla="*/ 109 w 162"/>
                  <a:gd name="T93" fmla="*/ 16 h 135"/>
                  <a:gd name="T94" fmla="*/ 109 w 162"/>
                  <a:gd name="T95" fmla="*/ 0 h 135"/>
                  <a:gd name="T96" fmla="*/ 125 w 162"/>
                  <a:gd name="T97" fmla="*/ 0 h 135"/>
                  <a:gd name="T98" fmla="*/ 125 w 162"/>
                  <a:gd name="T99" fmla="*/ 16 h 135"/>
                  <a:gd name="T100" fmla="*/ 92 w 162"/>
                  <a:gd name="T101" fmla="*/ 16 h 135"/>
                  <a:gd name="T102" fmla="*/ 76 w 162"/>
                  <a:gd name="T103" fmla="*/ 16 h 135"/>
                  <a:gd name="T104" fmla="*/ 76 w 162"/>
                  <a:gd name="T105" fmla="*/ 0 h 135"/>
                  <a:gd name="T106" fmla="*/ 92 w 162"/>
                  <a:gd name="T107" fmla="*/ 0 h 135"/>
                  <a:gd name="T108" fmla="*/ 92 w 162"/>
                  <a:gd name="T109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2" h="135">
                    <a:moveTo>
                      <a:pt x="162" y="135"/>
                    </a:moveTo>
                    <a:cubicBezTo>
                      <a:pt x="146" y="135"/>
                      <a:pt x="146" y="135"/>
                      <a:pt x="146" y="135"/>
                    </a:cubicBezTo>
                    <a:cubicBezTo>
                      <a:pt x="146" y="119"/>
                      <a:pt x="146" y="119"/>
                      <a:pt x="146" y="119"/>
                    </a:cubicBezTo>
                    <a:cubicBezTo>
                      <a:pt x="162" y="119"/>
                      <a:pt x="162" y="119"/>
                      <a:pt x="162" y="119"/>
                    </a:cubicBezTo>
                    <a:lnTo>
                      <a:pt x="162" y="135"/>
                    </a:lnTo>
                    <a:close/>
                    <a:moveTo>
                      <a:pt x="130" y="135"/>
                    </a:moveTo>
                    <a:cubicBezTo>
                      <a:pt x="114" y="135"/>
                      <a:pt x="114" y="135"/>
                      <a:pt x="114" y="135"/>
                    </a:cubicBezTo>
                    <a:cubicBezTo>
                      <a:pt x="114" y="119"/>
                      <a:pt x="114" y="119"/>
                      <a:pt x="114" y="119"/>
                    </a:cubicBezTo>
                    <a:cubicBezTo>
                      <a:pt x="130" y="119"/>
                      <a:pt x="130" y="119"/>
                      <a:pt x="130" y="119"/>
                    </a:cubicBezTo>
                    <a:lnTo>
                      <a:pt x="130" y="135"/>
                    </a:lnTo>
                    <a:close/>
                    <a:moveTo>
                      <a:pt x="98" y="135"/>
                    </a:move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19"/>
                      <a:pt x="81" y="119"/>
                      <a:pt x="81" y="119"/>
                    </a:cubicBezTo>
                    <a:cubicBezTo>
                      <a:pt x="98" y="119"/>
                      <a:pt x="98" y="119"/>
                      <a:pt x="98" y="119"/>
                    </a:cubicBezTo>
                    <a:lnTo>
                      <a:pt x="98" y="135"/>
                    </a:lnTo>
                    <a:close/>
                    <a:moveTo>
                      <a:pt x="65" y="135"/>
                    </a:moveTo>
                    <a:cubicBezTo>
                      <a:pt x="59" y="135"/>
                      <a:pt x="53" y="134"/>
                      <a:pt x="47" y="132"/>
                    </a:cubicBezTo>
                    <a:cubicBezTo>
                      <a:pt x="52" y="117"/>
                      <a:pt x="52" y="117"/>
                      <a:pt x="52" y="117"/>
                    </a:cubicBezTo>
                    <a:cubicBezTo>
                      <a:pt x="56" y="118"/>
                      <a:pt x="61" y="119"/>
                      <a:pt x="65" y="119"/>
                    </a:cubicBezTo>
                    <a:lnTo>
                      <a:pt x="65" y="135"/>
                    </a:lnTo>
                    <a:close/>
                    <a:moveTo>
                      <a:pt x="30" y="124"/>
                    </a:moveTo>
                    <a:cubicBezTo>
                      <a:pt x="25" y="121"/>
                      <a:pt x="20" y="117"/>
                      <a:pt x="16" y="112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31" y="105"/>
                      <a:pt x="35" y="108"/>
                      <a:pt x="39" y="111"/>
                    </a:cubicBezTo>
                    <a:lnTo>
                      <a:pt x="30" y="124"/>
                    </a:lnTo>
                    <a:close/>
                    <a:moveTo>
                      <a:pt x="6" y="97"/>
                    </a:moveTo>
                    <a:cubicBezTo>
                      <a:pt x="4" y="91"/>
                      <a:pt x="2" y="86"/>
                      <a:pt x="1" y="79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81"/>
                      <a:pt x="19" y="86"/>
                      <a:pt x="21" y="90"/>
                    </a:cubicBezTo>
                    <a:lnTo>
                      <a:pt x="6" y="97"/>
                    </a:lnTo>
                    <a:close/>
                    <a:moveTo>
                      <a:pt x="16" y="63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0" y="55"/>
                      <a:pt x="2" y="49"/>
                      <a:pt x="4" y="43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7" y="53"/>
                      <a:pt x="16" y="58"/>
                      <a:pt x="16" y="63"/>
                    </a:cubicBezTo>
                    <a:close/>
                    <a:moveTo>
                      <a:pt x="26" y="37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6" y="22"/>
                      <a:pt x="21" y="18"/>
                      <a:pt x="26" y="14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2" y="30"/>
                      <a:pt x="28" y="33"/>
                      <a:pt x="26" y="37"/>
                    </a:cubicBezTo>
                    <a:close/>
                    <a:moveTo>
                      <a:pt x="47" y="20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7" y="3"/>
                      <a:pt x="53" y="1"/>
                      <a:pt x="59" y="1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56" y="17"/>
                      <a:pt x="52" y="18"/>
                      <a:pt x="47" y="20"/>
                    </a:cubicBezTo>
                    <a:close/>
                    <a:moveTo>
                      <a:pt x="125" y="16"/>
                    </a:move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25" y="0"/>
                      <a:pt x="125" y="0"/>
                      <a:pt x="125" y="0"/>
                    </a:cubicBezTo>
                    <a:lnTo>
                      <a:pt x="125" y="16"/>
                    </a:lnTo>
                    <a:close/>
                    <a:moveTo>
                      <a:pt x="92" y="16"/>
                    </a:move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92" y="1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9" name="Rectangle 119"/>
              <p:cNvSpPr>
                <a:spLocks noChangeArrowheads="1"/>
              </p:cNvSpPr>
              <p:nvPr/>
            </p:nvSpPr>
            <p:spPr bwMode="auto">
              <a:xfrm>
                <a:off x="1248644" y="859929"/>
                <a:ext cx="11113" cy="22225"/>
              </a:xfrm>
              <a:prstGeom prst="rect">
                <a:avLst/>
              </a:prstGeom>
              <a:solidFill>
                <a:srgbClr val="282D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0" name="Rectangle 120"/>
              <p:cNvSpPr>
                <a:spLocks noChangeArrowheads="1"/>
              </p:cNvSpPr>
              <p:nvPr/>
            </p:nvSpPr>
            <p:spPr bwMode="auto">
              <a:xfrm>
                <a:off x="1207369" y="859929"/>
                <a:ext cx="11113" cy="22225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1" name="Freeform 121"/>
              <p:cNvSpPr>
                <a:spLocks noEditPoints="1"/>
              </p:cNvSpPr>
              <p:nvPr/>
            </p:nvSpPr>
            <p:spPr bwMode="auto">
              <a:xfrm>
                <a:off x="1242294" y="859929"/>
                <a:ext cx="307975" cy="138113"/>
              </a:xfrm>
              <a:custGeom>
                <a:avLst/>
                <a:gdLst>
                  <a:gd name="T0" fmla="*/ 166 w 214"/>
                  <a:gd name="T1" fmla="*/ 96 h 96"/>
                  <a:gd name="T2" fmla="*/ 156 w 214"/>
                  <a:gd name="T3" fmla="*/ 96 h 96"/>
                  <a:gd name="T4" fmla="*/ 156 w 214"/>
                  <a:gd name="T5" fmla="*/ 80 h 96"/>
                  <a:gd name="T6" fmla="*/ 166 w 214"/>
                  <a:gd name="T7" fmla="*/ 80 h 96"/>
                  <a:gd name="T8" fmla="*/ 171 w 214"/>
                  <a:gd name="T9" fmla="*/ 80 h 96"/>
                  <a:gd name="T10" fmla="*/ 173 w 214"/>
                  <a:gd name="T11" fmla="*/ 95 h 96"/>
                  <a:gd name="T12" fmla="*/ 166 w 214"/>
                  <a:gd name="T13" fmla="*/ 96 h 96"/>
                  <a:gd name="T14" fmla="*/ 191 w 214"/>
                  <a:gd name="T15" fmla="*/ 89 h 96"/>
                  <a:gd name="T16" fmla="*/ 183 w 214"/>
                  <a:gd name="T17" fmla="*/ 75 h 96"/>
                  <a:gd name="T18" fmla="*/ 192 w 214"/>
                  <a:gd name="T19" fmla="*/ 67 h 96"/>
                  <a:gd name="T20" fmla="*/ 205 w 214"/>
                  <a:gd name="T21" fmla="*/ 76 h 96"/>
                  <a:gd name="T22" fmla="*/ 191 w 214"/>
                  <a:gd name="T23" fmla="*/ 89 h 96"/>
                  <a:gd name="T24" fmla="*/ 213 w 214"/>
                  <a:gd name="T25" fmla="*/ 59 h 96"/>
                  <a:gd name="T26" fmla="*/ 198 w 214"/>
                  <a:gd name="T27" fmla="*/ 55 h 96"/>
                  <a:gd name="T28" fmla="*/ 198 w 214"/>
                  <a:gd name="T29" fmla="*/ 48 h 96"/>
                  <a:gd name="T30" fmla="*/ 198 w 214"/>
                  <a:gd name="T31" fmla="*/ 43 h 96"/>
                  <a:gd name="T32" fmla="*/ 214 w 214"/>
                  <a:gd name="T33" fmla="*/ 40 h 96"/>
                  <a:gd name="T34" fmla="*/ 214 w 214"/>
                  <a:gd name="T35" fmla="*/ 48 h 96"/>
                  <a:gd name="T36" fmla="*/ 213 w 214"/>
                  <a:gd name="T37" fmla="*/ 59 h 96"/>
                  <a:gd name="T38" fmla="*/ 193 w 214"/>
                  <a:gd name="T39" fmla="*/ 31 h 96"/>
                  <a:gd name="T40" fmla="*/ 185 w 214"/>
                  <a:gd name="T41" fmla="*/ 22 h 96"/>
                  <a:gd name="T42" fmla="*/ 194 w 214"/>
                  <a:gd name="T43" fmla="*/ 9 h 96"/>
                  <a:gd name="T44" fmla="*/ 207 w 214"/>
                  <a:gd name="T45" fmla="*/ 22 h 96"/>
                  <a:gd name="T46" fmla="*/ 193 w 214"/>
                  <a:gd name="T47" fmla="*/ 31 h 96"/>
                  <a:gd name="T48" fmla="*/ 173 w 214"/>
                  <a:gd name="T49" fmla="*/ 17 h 96"/>
                  <a:gd name="T50" fmla="*/ 166 w 214"/>
                  <a:gd name="T51" fmla="*/ 16 h 96"/>
                  <a:gd name="T52" fmla="*/ 159 w 214"/>
                  <a:gd name="T53" fmla="*/ 16 h 96"/>
                  <a:gd name="T54" fmla="*/ 159 w 214"/>
                  <a:gd name="T55" fmla="*/ 0 h 96"/>
                  <a:gd name="T56" fmla="*/ 166 w 214"/>
                  <a:gd name="T57" fmla="*/ 0 h 96"/>
                  <a:gd name="T58" fmla="*/ 177 w 214"/>
                  <a:gd name="T59" fmla="*/ 1 h 96"/>
                  <a:gd name="T60" fmla="*/ 173 w 214"/>
                  <a:gd name="T61" fmla="*/ 17 h 96"/>
                  <a:gd name="T62" fmla="*/ 143 w 214"/>
                  <a:gd name="T63" fmla="*/ 16 h 96"/>
                  <a:gd name="T64" fmla="*/ 127 w 214"/>
                  <a:gd name="T65" fmla="*/ 16 h 96"/>
                  <a:gd name="T66" fmla="*/ 127 w 214"/>
                  <a:gd name="T67" fmla="*/ 0 h 96"/>
                  <a:gd name="T68" fmla="*/ 143 w 214"/>
                  <a:gd name="T69" fmla="*/ 0 h 96"/>
                  <a:gd name="T70" fmla="*/ 143 w 214"/>
                  <a:gd name="T71" fmla="*/ 16 h 96"/>
                  <a:gd name="T72" fmla="*/ 111 w 214"/>
                  <a:gd name="T73" fmla="*/ 16 h 96"/>
                  <a:gd name="T74" fmla="*/ 96 w 214"/>
                  <a:gd name="T75" fmla="*/ 16 h 96"/>
                  <a:gd name="T76" fmla="*/ 96 w 214"/>
                  <a:gd name="T77" fmla="*/ 0 h 96"/>
                  <a:gd name="T78" fmla="*/ 111 w 214"/>
                  <a:gd name="T79" fmla="*/ 0 h 96"/>
                  <a:gd name="T80" fmla="*/ 111 w 214"/>
                  <a:gd name="T81" fmla="*/ 16 h 96"/>
                  <a:gd name="T82" fmla="*/ 80 w 214"/>
                  <a:gd name="T83" fmla="*/ 16 h 96"/>
                  <a:gd name="T84" fmla="*/ 64 w 214"/>
                  <a:gd name="T85" fmla="*/ 16 h 96"/>
                  <a:gd name="T86" fmla="*/ 64 w 214"/>
                  <a:gd name="T87" fmla="*/ 0 h 96"/>
                  <a:gd name="T88" fmla="*/ 80 w 214"/>
                  <a:gd name="T89" fmla="*/ 0 h 96"/>
                  <a:gd name="T90" fmla="*/ 80 w 214"/>
                  <a:gd name="T91" fmla="*/ 16 h 96"/>
                  <a:gd name="T92" fmla="*/ 48 w 214"/>
                  <a:gd name="T93" fmla="*/ 16 h 96"/>
                  <a:gd name="T94" fmla="*/ 32 w 214"/>
                  <a:gd name="T95" fmla="*/ 16 h 96"/>
                  <a:gd name="T96" fmla="*/ 32 w 214"/>
                  <a:gd name="T97" fmla="*/ 0 h 96"/>
                  <a:gd name="T98" fmla="*/ 48 w 214"/>
                  <a:gd name="T99" fmla="*/ 0 h 96"/>
                  <a:gd name="T100" fmla="*/ 48 w 214"/>
                  <a:gd name="T101" fmla="*/ 16 h 96"/>
                  <a:gd name="T102" fmla="*/ 16 w 214"/>
                  <a:gd name="T103" fmla="*/ 16 h 96"/>
                  <a:gd name="T104" fmla="*/ 0 w 214"/>
                  <a:gd name="T105" fmla="*/ 16 h 96"/>
                  <a:gd name="T106" fmla="*/ 0 w 214"/>
                  <a:gd name="T107" fmla="*/ 0 h 96"/>
                  <a:gd name="T108" fmla="*/ 16 w 214"/>
                  <a:gd name="T109" fmla="*/ 0 h 96"/>
                  <a:gd name="T110" fmla="*/ 16 w 214"/>
                  <a:gd name="T111" fmla="*/ 1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4" h="96">
                    <a:moveTo>
                      <a:pt x="166" y="96"/>
                    </a:move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80"/>
                      <a:pt x="156" y="80"/>
                      <a:pt x="156" y="80"/>
                    </a:cubicBezTo>
                    <a:cubicBezTo>
                      <a:pt x="166" y="80"/>
                      <a:pt x="166" y="80"/>
                      <a:pt x="166" y="80"/>
                    </a:cubicBezTo>
                    <a:cubicBezTo>
                      <a:pt x="168" y="80"/>
                      <a:pt x="170" y="80"/>
                      <a:pt x="171" y="80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1" y="96"/>
                      <a:pt x="169" y="96"/>
                      <a:pt x="166" y="96"/>
                    </a:cubicBezTo>
                    <a:close/>
                    <a:moveTo>
                      <a:pt x="191" y="89"/>
                    </a:moveTo>
                    <a:cubicBezTo>
                      <a:pt x="183" y="75"/>
                      <a:pt x="183" y="75"/>
                      <a:pt x="183" y="75"/>
                    </a:cubicBezTo>
                    <a:cubicBezTo>
                      <a:pt x="187" y="73"/>
                      <a:pt x="190" y="70"/>
                      <a:pt x="192" y="67"/>
                    </a:cubicBezTo>
                    <a:cubicBezTo>
                      <a:pt x="205" y="76"/>
                      <a:pt x="205" y="76"/>
                      <a:pt x="205" y="76"/>
                    </a:cubicBezTo>
                    <a:cubicBezTo>
                      <a:pt x="201" y="81"/>
                      <a:pt x="197" y="86"/>
                      <a:pt x="191" y="89"/>
                    </a:cubicBezTo>
                    <a:close/>
                    <a:moveTo>
                      <a:pt x="213" y="59"/>
                    </a:moveTo>
                    <a:cubicBezTo>
                      <a:pt x="198" y="55"/>
                      <a:pt x="198" y="55"/>
                      <a:pt x="198" y="55"/>
                    </a:cubicBezTo>
                    <a:cubicBezTo>
                      <a:pt x="198" y="53"/>
                      <a:pt x="198" y="50"/>
                      <a:pt x="198" y="48"/>
                    </a:cubicBezTo>
                    <a:cubicBezTo>
                      <a:pt x="198" y="46"/>
                      <a:pt x="198" y="44"/>
                      <a:pt x="198" y="43"/>
                    </a:cubicBezTo>
                    <a:cubicBezTo>
                      <a:pt x="214" y="40"/>
                      <a:pt x="214" y="40"/>
                      <a:pt x="214" y="40"/>
                    </a:cubicBezTo>
                    <a:cubicBezTo>
                      <a:pt x="214" y="43"/>
                      <a:pt x="214" y="45"/>
                      <a:pt x="214" y="48"/>
                    </a:cubicBezTo>
                    <a:cubicBezTo>
                      <a:pt x="214" y="52"/>
                      <a:pt x="214" y="55"/>
                      <a:pt x="213" y="59"/>
                    </a:cubicBezTo>
                    <a:close/>
                    <a:moveTo>
                      <a:pt x="193" y="31"/>
                    </a:moveTo>
                    <a:cubicBezTo>
                      <a:pt x="191" y="27"/>
                      <a:pt x="188" y="24"/>
                      <a:pt x="185" y="22"/>
                    </a:cubicBezTo>
                    <a:cubicBezTo>
                      <a:pt x="194" y="9"/>
                      <a:pt x="194" y="9"/>
                      <a:pt x="194" y="9"/>
                    </a:cubicBezTo>
                    <a:cubicBezTo>
                      <a:pt x="199" y="12"/>
                      <a:pt x="204" y="17"/>
                      <a:pt x="207" y="22"/>
                    </a:cubicBezTo>
                    <a:lnTo>
                      <a:pt x="193" y="31"/>
                    </a:lnTo>
                    <a:close/>
                    <a:moveTo>
                      <a:pt x="173" y="17"/>
                    </a:moveTo>
                    <a:cubicBezTo>
                      <a:pt x="171" y="16"/>
                      <a:pt x="169" y="16"/>
                      <a:pt x="166" y="16"/>
                    </a:cubicBezTo>
                    <a:cubicBezTo>
                      <a:pt x="159" y="16"/>
                      <a:pt x="159" y="16"/>
                      <a:pt x="159" y="16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70" y="0"/>
                      <a:pt x="173" y="0"/>
                      <a:pt x="177" y="1"/>
                    </a:cubicBezTo>
                    <a:lnTo>
                      <a:pt x="173" y="17"/>
                    </a:lnTo>
                    <a:close/>
                    <a:moveTo>
                      <a:pt x="143" y="16"/>
                    </a:moveTo>
                    <a:cubicBezTo>
                      <a:pt x="127" y="16"/>
                      <a:pt x="127" y="16"/>
                      <a:pt x="127" y="1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43" y="0"/>
                      <a:pt x="143" y="0"/>
                      <a:pt x="143" y="0"/>
                    </a:cubicBezTo>
                    <a:lnTo>
                      <a:pt x="143" y="16"/>
                    </a:lnTo>
                    <a:close/>
                    <a:moveTo>
                      <a:pt x="111" y="16"/>
                    </a:moveTo>
                    <a:cubicBezTo>
                      <a:pt x="96" y="16"/>
                      <a:pt x="96" y="16"/>
                      <a:pt x="96" y="1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11" y="0"/>
                      <a:pt x="111" y="0"/>
                      <a:pt x="111" y="0"/>
                    </a:cubicBezTo>
                    <a:lnTo>
                      <a:pt x="111" y="16"/>
                    </a:lnTo>
                    <a:close/>
                    <a:moveTo>
                      <a:pt x="80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0" y="0"/>
                      <a:pt x="80" y="0"/>
                      <a:pt x="80" y="0"/>
                    </a:cubicBezTo>
                    <a:lnTo>
                      <a:pt x="80" y="16"/>
                    </a:lnTo>
                    <a:close/>
                    <a:moveTo>
                      <a:pt x="48" y="16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48" y="16"/>
                    </a:lnTo>
                    <a:close/>
                    <a:moveTo>
                      <a:pt x="16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2" name="Rectangle 122"/>
              <p:cNvSpPr>
                <a:spLocks noChangeArrowheads="1"/>
              </p:cNvSpPr>
              <p:nvPr/>
            </p:nvSpPr>
            <p:spPr bwMode="auto">
              <a:xfrm>
                <a:off x="1432794" y="974229"/>
                <a:ext cx="11113" cy="23813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3" name="Oval 123"/>
              <p:cNvSpPr>
                <a:spLocks noChangeArrowheads="1"/>
              </p:cNvSpPr>
              <p:nvPr/>
            </p:nvSpPr>
            <p:spPr bwMode="auto">
              <a:xfrm>
                <a:off x="1024807" y="723404"/>
                <a:ext cx="128588" cy="127000"/>
              </a:xfrm>
              <a:prstGeom prst="ellipse">
                <a:avLst/>
              </a:prstGeom>
              <a:solidFill>
                <a:srgbClr val="899DB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4" name="Oval 124"/>
              <p:cNvSpPr>
                <a:spLocks noChangeArrowheads="1"/>
              </p:cNvSpPr>
              <p:nvPr/>
            </p:nvSpPr>
            <p:spPr bwMode="auto">
              <a:xfrm>
                <a:off x="1067669" y="753566"/>
                <a:ext cx="41275" cy="412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5" name="Freeform 125"/>
              <p:cNvSpPr>
                <a:spLocks/>
              </p:cNvSpPr>
              <p:nvPr/>
            </p:nvSpPr>
            <p:spPr bwMode="auto">
              <a:xfrm>
                <a:off x="1051794" y="802779"/>
                <a:ext cx="73025" cy="36513"/>
              </a:xfrm>
              <a:custGeom>
                <a:avLst/>
                <a:gdLst>
                  <a:gd name="T0" fmla="*/ 37 w 51"/>
                  <a:gd name="T1" fmla="*/ 0 h 25"/>
                  <a:gd name="T2" fmla="*/ 15 w 51"/>
                  <a:gd name="T3" fmla="*/ 0 h 25"/>
                  <a:gd name="T4" fmla="*/ 0 w 51"/>
                  <a:gd name="T5" fmla="*/ 14 h 25"/>
                  <a:gd name="T6" fmla="*/ 0 w 51"/>
                  <a:gd name="T7" fmla="*/ 15 h 25"/>
                  <a:gd name="T8" fmla="*/ 26 w 51"/>
                  <a:gd name="T9" fmla="*/ 25 h 25"/>
                  <a:gd name="T10" fmla="*/ 51 w 51"/>
                  <a:gd name="T11" fmla="*/ 15 h 25"/>
                  <a:gd name="T12" fmla="*/ 51 w 51"/>
                  <a:gd name="T13" fmla="*/ 14 h 25"/>
                  <a:gd name="T14" fmla="*/ 37 w 51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25">
                    <a:moveTo>
                      <a:pt x="37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7" y="22"/>
                      <a:pt x="16" y="25"/>
                      <a:pt x="26" y="25"/>
                    </a:cubicBezTo>
                    <a:cubicBezTo>
                      <a:pt x="36" y="25"/>
                      <a:pt x="45" y="22"/>
                      <a:pt x="51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6"/>
                      <a:pt x="45" y="0"/>
                      <a:pt x="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6" name="Oval 126"/>
              <p:cNvSpPr>
                <a:spLocks noChangeArrowheads="1"/>
              </p:cNvSpPr>
              <p:nvPr/>
            </p:nvSpPr>
            <p:spPr bwMode="auto">
              <a:xfrm>
                <a:off x="1418507" y="801191"/>
                <a:ext cx="128588" cy="128588"/>
              </a:xfrm>
              <a:prstGeom prst="ellipse">
                <a:avLst/>
              </a:prstGeom>
              <a:solidFill>
                <a:srgbClr val="899DB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7" name="Oval 127"/>
              <p:cNvSpPr>
                <a:spLocks noChangeArrowheads="1"/>
              </p:cNvSpPr>
              <p:nvPr/>
            </p:nvSpPr>
            <p:spPr bwMode="auto">
              <a:xfrm>
                <a:off x="1462957" y="831354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8" name="Freeform 128"/>
              <p:cNvSpPr>
                <a:spLocks/>
              </p:cNvSpPr>
              <p:nvPr/>
            </p:nvSpPr>
            <p:spPr bwMode="auto">
              <a:xfrm>
                <a:off x="1447082" y="882154"/>
                <a:ext cx="73025" cy="36513"/>
              </a:xfrm>
              <a:custGeom>
                <a:avLst/>
                <a:gdLst>
                  <a:gd name="T0" fmla="*/ 37 w 51"/>
                  <a:gd name="T1" fmla="*/ 0 h 25"/>
                  <a:gd name="T2" fmla="*/ 15 w 51"/>
                  <a:gd name="T3" fmla="*/ 0 h 25"/>
                  <a:gd name="T4" fmla="*/ 0 w 51"/>
                  <a:gd name="T5" fmla="*/ 14 h 25"/>
                  <a:gd name="T6" fmla="*/ 0 w 51"/>
                  <a:gd name="T7" fmla="*/ 15 h 25"/>
                  <a:gd name="T8" fmla="*/ 26 w 51"/>
                  <a:gd name="T9" fmla="*/ 25 h 25"/>
                  <a:gd name="T10" fmla="*/ 51 w 51"/>
                  <a:gd name="T11" fmla="*/ 15 h 25"/>
                  <a:gd name="T12" fmla="*/ 51 w 51"/>
                  <a:gd name="T13" fmla="*/ 14 h 25"/>
                  <a:gd name="T14" fmla="*/ 37 w 51"/>
                  <a:gd name="T1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25">
                    <a:moveTo>
                      <a:pt x="37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7" y="22"/>
                      <a:pt x="16" y="25"/>
                      <a:pt x="26" y="25"/>
                    </a:cubicBezTo>
                    <a:cubicBezTo>
                      <a:pt x="36" y="25"/>
                      <a:pt x="45" y="22"/>
                      <a:pt x="51" y="15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6"/>
                      <a:pt x="45" y="0"/>
                      <a:pt x="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9" name="Freeform 129"/>
              <p:cNvSpPr>
                <a:spLocks noEditPoints="1"/>
              </p:cNvSpPr>
              <p:nvPr/>
            </p:nvSpPr>
            <p:spPr bwMode="auto">
              <a:xfrm>
                <a:off x="1189907" y="590054"/>
                <a:ext cx="238125" cy="236538"/>
              </a:xfrm>
              <a:custGeom>
                <a:avLst/>
                <a:gdLst>
                  <a:gd name="T0" fmla="*/ 83 w 165"/>
                  <a:gd name="T1" fmla="*/ 164 h 164"/>
                  <a:gd name="T2" fmla="*/ 0 w 165"/>
                  <a:gd name="T3" fmla="*/ 82 h 164"/>
                  <a:gd name="T4" fmla="*/ 83 w 165"/>
                  <a:gd name="T5" fmla="*/ 0 h 164"/>
                  <a:gd name="T6" fmla="*/ 165 w 165"/>
                  <a:gd name="T7" fmla="*/ 82 h 164"/>
                  <a:gd name="T8" fmla="*/ 83 w 165"/>
                  <a:gd name="T9" fmla="*/ 164 h 164"/>
                  <a:gd name="T10" fmla="*/ 83 w 165"/>
                  <a:gd name="T11" fmla="*/ 16 h 164"/>
                  <a:gd name="T12" fmla="*/ 16 w 165"/>
                  <a:gd name="T13" fmla="*/ 82 h 164"/>
                  <a:gd name="T14" fmla="*/ 83 w 165"/>
                  <a:gd name="T15" fmla="*/ 148 h 164"/>
                  <a:gd name="T16" fmla="*/ 149 w 165"/>
                  <a:gd name="T17" fmla="*/ 82 h 164"/>
                  <a:gd name="T18" fmla="*/ 83 w 165"/>
                  <a:gd name="T19" fmla="*/ 1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64">
                    <a:moveTo>
                      <a:pt x="83" y="164"/>
                    </a:moveTo>
                    <a:cubicBezTo>
                      <a:pt x="37" y="164"/>
                      <a:pt x="0" y="128"/>
                      <a:pt x="0" y="82"/>
                    </a:cubicBezTo>
                    <a:cubicBezTo>
                      <a:pt x="0" y="37"/>
                      <a:pt x="37" y="0"/>
                      <a:pt x="83" y="0"/>
                    </a:cubicBezTo>
                    <a:cubicBezTo>
                      <a:pt x="128" y="0"/>
                      <a:pt x="165" y="37"/>
                      <a:pt x="165" y="82"/>
                    </a:cubicBezTo>
                    <a:cubicBezTo>
                      <a:pt x="165" y="128"/>
                      <a:pt x="128" y="164"/>
                      <a:pt x="83" y="164"/>
                    </a:cubicBezTo>
                    <a:close/>
                    <a:moveTo>
                      <a:pt x="83" y="16"/>
                    </a:moveTo>
                    <a:cubicBezTo>
                      <a:pt x="46" y="16"/>
                      <a:pt x="16" y="46"/>
                      <a:pt x="16" y="82"/>
                    </a:cubicBezTo>
                    <a:cubicBezTo>
                      <a:pt x="16" y="119"/>
                      <a:pt x="46" y="148"/>
                      <a:pt x="83" y="148"/>
                    </a:cubicBezTo>
                    <a:cubicBezTo>
                      <a:pt x="119" y="148"/>
                      <a:pt x="149" y="119"/>
                      <a:pt x="149" y="82"/>
                    </a:cubicBezTo>
                    <a:cubicBezTo>
                      <a:pt x="149" y="46"/>
                      <a:pt x="119" y="16"/>
                      <a:pt x="83" y="1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0" name="Freeform 130"/>
              <p:cNvSpPr>
                <a:spLocks/>
              </p:cNvSpPr>
              <p:nvPr/>
            </p:nvSpPr>
            <p:spPr bwMode="auto">
              <a:xfrm>
                <a:off x="1235944" y="636091"/>
                <a:ext cx="146050" cy="114300"/>
              </a:xfrm>
              <a:custGeom>
                <a:avLst/>
                <a:gdLst>
                  <a:gd name="T0" fmla="*/ 9 w 101"/>
                  <a:gd name="T1" fmla="*/ 79 h 79"/>
                  <a:gd name="T2" fmla="*/ 0 w 101"/>
                  <a:gd name="T3" fmla="*/ 50 h 79"/>
                  <a:gd name="T4" fmla="*/ 51 w 101"/>
                  <a:gd name="T5" fmla="*/ 0 h 79"/>
                  <a:gd name="T6" fmla="*/ 101 w 101"/>
                  <a:gd name="T7" fmla="*/ 50 h 79"/>
                  <a:gd name="T8" fmla="*/ 92 w 101"/>
                  <a:gd name="T9" fmla="*/ 79 h 79"/>
                  <a:gd name="T10" fmla="*/ 67 w 101"/>
                  <a:gd name="T11" fmla="*/ 62 h 79"/>
                  <a:gd name="T12" fmla="*/ 34 w 101"/>
                  <a:gd name="T13" fmla="*/ 62 h 79"/>
                  <a:gd name="T14" fmla="*/ 9 w 101"/>
                  <a:gd name="T1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79">
                    <a:moveTo>
                      <a:pt x="9" y="79"/>
                    </a:moveTo>
                    <a:cubicBezTo>
                      <a:pt x="4" y="70"/>
                      <a:pt x="0" y="61"/>
                      <a:pt x="0" y="50"/>
                    </a:cubicBezTo>
                    <a:cubicBezTo>
                      <a:pt x="0" y="22"/>
                      <a:pt x="23" y="0"/>
                      <a:pt x="51" y="0"/>
                    </a:cubicBezTo>
                    <a:cubicBezTo>
                      <a:pt x="78" y="0"/>
                      <a:pt x="101" y="22"/>
                      <a:pt x="101" y="50"/>
                    </a:cubicBezTo>
                    <a:cubicBezTo>
                      <a:pt x="101" y="61"/>
                      <a:pt x="98" y="70"/>
                      <a:pt x="92" y="79"/>
                    </a:cubicBezTo>
                    <a:cubicBezTo>
                      <a:pt x="88" y="69"/>
                      <a:pt x="78" y="62"/>
                      <a:pt x="67" y="62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23" y="62"/>
                      <a:pt x="13" y="69"/>
                      <a:pt x="9" y="7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Oval 131"/>
              <p:cNvSpPr>
                <a:spLocks noChangeArrowheads="1"/>
              </p:cNvSpPr>
              <p:nvPr/>
            </p:nvSpPr>
            <p:spPr bwMode="auto">
              <a:xfrm>
                <a:off x="1278807" y="666254"/>
                <a:ext cx="61913" cy="635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132"/>
              <p:cNvSpPr>
                <a:spLocks noEditPoints="1"/>
              </p:cNvSpPr>
              <p:nvPr/>
            </p:nvSpPr>
            <p:spPr bwMode="auto">
              <a:xfrm>
                <a:off x="1266107" y="655141"/>
                <a:ext cx="85725" cy="85725"/>
              </a:xfrm>
              <a:custGeom>
                <a:avLst/>
                <a:gdLst>
                  <a:gd name="T0" fmla="*/ 30 w 59"/>
                  <a:gd name="T1" fmla="*/ 60 h 60"/>
                  <a:gd name="T2" fmla="*/ 0 w 59"/>
                  <a:gd name="T3" fmla="*/ 30 h 60"/>
                  <a:gd name="T4" fmla="*/ 30 w 59"/>
                  <a:gd name="T5" fmla="*/ 0 h 60"/>
                  <a:gd name="T6" fmla="*/ 59 w 59"/>
                  <a:gd name="T7" fmla="*/ 30 h 60"/>
                  <a:gd name="T8" fmla="*/ 30 w 59"/>
                  <a:gd name="T9" fmla="*/ 60 h 60"/>
                  <a:gd name="T10" fmla="*/ 30 w 59"/>
                  <a:gd name="T11" fmla="*/ 16 h 60"/>
                  <a:gd name="T12" fmla="*/ 16 w 59"/>
                  <a:gd name="T13" fmla="*/ 30 h 60"/>
                  <a:gd name="T14" fmla="*/ 30 w 59"/>
                  <a:gd name="T15" fmla="*/ 44 h 60"/>
                  <a:gd name="T16" fmla="*/ 43 w 59"/>
                  <a:gd name="T17" fmla="*/ 30 h 60"/>
                  <a:gd name="T18" fmla="*/ 30 w 59"/>
                  <a:gd name="T1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60">
                    <a:moveTo>
                      <a:pt x="30" y="60"/>
                    </a:moveTo>
                    <a:cubicBezTo>
                      <a:pt x="13" y="60"/>
                      <a:pt x="0" y="46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6" y="0"/>
                      <a:pt x="59" y="14"/>
                      <a:pt x="59" y="30"/>
                    </a:cubicBezTo>
                    <a:cubicBezTo>
                      <a:pt x="59" y="46"/>
                      <a:pt x="46" y="60"/>
                      <a:pt x="30" y="60"/>
                    </a:cubicBezTo>
                    <a:close/>
                    <a:moveTo>
                      <a:pt x="30" y="16"/>
                    </a:moveTo>
                    <a:cubicBezTo>
                      <a:pt x="22" y="16"/>
                      <a:pt x="16" y="22"/>
                      <a:pt x="16" y="30"/>
                    </a:cubicBezTo>
                    <a:cubicBezTo>
                      <a:pt x="16" y="37"/>
                      <a:pt x="22" y="44"/>
                      <a:pt x="30" y="44"/>
                    </a:cubicBezTo>
                    <a:cubicBezTo>
                      <a:pt x="37" y="44"/>
                      <a:pt x="43" y="37"/>
                      <a:pt x="43" y="30"/>
                    </a:cubicBezTo>
                    <a:cubicBezTo>
                      <a:pt x="43" y="22"/>
                      <a:pt x="37" y="16"/>
                      <a:pt x="30" y="1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Freeform 133"/>
              <p:cNvSpPr>
                <a:spLocks/>
              </p:cNvSpPr>
              <p:nvPr/>
            </p:nvSpPr>
            <p:spPr bwMode="auto">
              <a:xfrm>
                <a:off x="1243882" y="721816"/>
                <a:ext cx="130175" cy="77788"/>
              </a:xfrm>
              <a:custGeom>
                <a:avLst/>
                <a:gdLst>
                  <a:gd name="T0" fmla="*/ 91 w 91"/>
                  <a:gd name="T1" fmla="*/ 55 h 55"/>
                  <a:gd name="T2" fmla="*/ 75 w 91"/>
                  <a:gd name="T3" fmla="*/ 55 h 55"/>
                  <a:gd name="T4" fmla="*/ 75 w 91"/>
                  <a:gd name="T5" fmla="*/ 30 h 55"/>
                  <a:gd name="T6" fmla="*/ 62 w 91"/>
                  <a:gd name="T7" fmla="*/ 16 h 55"/>
                  <a:gd name="T8" fmla="*/ 29 w 91"/>
                  <a:gd name="T9" fmla="*/ 16 h 55"/>
                  <a:gd name="T10" fmla="*/ 16 w 91"/>
                  <a:gd name="T11" fmla="*/ 30 h 55"/>
                  <a:gd name="T12" fmla="*/ 16 w 91"/>
                  <a:gd name="T13" fmla="*/ 55 h 55"/>
                  <a:gd name="T14" fmla="*/ 0 w 91"/>
                  <a:gd name="T15" fmla="*/ 55 h 55"/>
                  <a:gd name="T16" fmla="*/ 0 w 91"/>
                  <a:gd name="T17" fmla="*/ 30 h 55"/>
                  <a:gd name="T18" fmla="*/ 29 w 91"/>
                  <a:gd name="T19" fmla="*/ 0 h 55"/>
                  <a:gd name="T20" fmla="*/ 62 w 91"/>
                  <a:gd name="T21" fmla="*/ 0 h 55"/>
                  <a:gd name="T22" fmla="*/ 91 w 91"/>
                  <a:gd name="T23" fmla="*/ 30 h 55"/>
                  <a:gd name="T24" fmla="*/ 91 w 91"/>
                  <a:gd name="T2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55">
                    <a:moveTo>
                      <a:pt x="91" y="55"/>
                    </a:move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75" y="22"/>
                      <a:pt x="69" y="16"/>
                      <a:pt x="62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2" y="16"/>
                      <a:pt x="16" y="22"/>
                      <a:pt x="16" y="30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8" y="0"/>
                      <a:pt x="91" y="13"/>
                      <a:pt x="91" y="30"/>
                    </a:cubicBezTo>
                    <a:lnTo>
                      <a:pt x="91" y="55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192" name="그림 19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24" y="4788743"/>
            <a:ext cx="3075811" cy="2620499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62324" y="6741019"/>
            <a:ext cx="1064979" cy="395413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6929000"/>
            <a:ext cx="1343868" cy="2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그림 19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24" y="4788743"/>
            <a:ext cx="3075811" cy="26204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62324" y="6741019"/>
            <a:ext cx="1064979" cy="3954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6929000"/>
            <a:ext cx="1343868" cy="2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24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그림 9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33" y="3924647"/>
            <a:ext cx="4202261" cy="257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62324" y="6741019"/>
            <a:ext cx="1064979" cy="3954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6929000"/>
            <a:ext cx="1343868" cy="2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17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엔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그림 9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0715" y="6601103"/>
            <a:ext cx="1313148" cy="487555"/>
          </a:xfrm>
          <a:prstGeom prst="rect">
            <a:avLst/>
          </a:prstGeom>
        </p:spPr>
      </p:pic>
      <p:grpSp>
        <p:nvGrpSpPr>
          <p:cNvPr id="98" name="그룹 97"/>
          <p:cNvGrpSpPr/>
          <p:nvPr userDrawn="1"/>
        </p:nvGrpSpPr>
        <p:grpSpPr>
          <a:xfrm>
            <a:off x="9523164" y="4572719"/>
            <a:ext cx="538163" cy="508000"/>
            <a:chOff x="1818308" y="612279"/>
            <a:chExt cx="538163" cy="508000"/>
          </a:xfrm>
        </p:grpSpPr>
        <p:sp>
          <p:nvSpPr>
            <p:cNvPr id="99" name="AutoShape 43"/>
            <p:cNvSpPr>
              <a:spLocks noChangeAspect="1" noChangeArrowheads="1" noTextEdit="1"/>
            </p:cNvSpPr>
            <p:nvPr/>
          </p:nvSpPr>
          <p:spPr bwMode="auto">
            <a:xfrm>
              <a:off x="1818308" y="613866"/>
              <a:ext cx="53657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Oval 45"/>
            <p:cNvSpPr>
              <a:spLocks noChangeArrowheads="1"/>
            </p:cNvSpPr>
            <p:nvPr/>
          </p:nvSpPr>
          <p:spPr bwMode="auto">
            <a:xfrm>
              <a:off x="2015158" y="812304"/>
              <a:ext cx="142875" cy="142875"/>
            </a:xfrm>
            <a:prstGeom prst="ellipse">
              <a:avLst/>
            </a:prstGeom>
            <a:solidFill>
              <a:srgbClr val="899D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1818308" y="612279"/>
              <a:ext cx="538163" cy="496888"/>
            </a:xfrm>
            <a:custGeom>
              <a:avLst/>
              <a:gdLst>
                <a:gd name="T0" fmla="*/ 269 w 397"/>
                <a:gd name="T1" fmla="*/ 329 h 366"/>
                <a:gd name="T2" fmla="*/ 311 w 397"/>
                <a:gd name="T3" fmla="*/ 344 h 366"/>
                <a:gd name="T4" fmla="*/ 308 w 397"/>
                <a:gd name="T5" fmla="*/ 281 h 366"/>
                <a:gd name="T6" fmla="*/ 332 w 397"/>
                <a:gd name="T7" fmla="*/ 231 h 366"/>
                <a:gd name="T8" fmla="*/ 381 w 397"/>
                <a:gd name="T9" fmla="*/ 222 h 366"/>
                <a:gd name="T10" fmla="*/ 334 w 397"/>
                <a:gd name="T11" fmla="*/ 179 h 366"/>
                <a:gd name="T12" fmla="*/ 315 w 397"/>
                <a:gd name="T13" fmla="*/ 127 h 366"/>
                <a:gd name="T14" fmla="*/ 343 w 397"/>
                <a:gd name="T15" fmla="*/ 86 h 366"/>
                <a:gd name="T16" fmla="*/ 280 w 397"/>
                <a:gd name="T17" fmla="*/ 89 h 366"/>
                <a:gd name="T18" fmla="*/ 230 w 397"/>
                <a:gd name="T19" fmla="*/ 65 h 366"/>
                <a:gd name="T20" fmla="*/ 221 w 397"/>
                <a:gd name="T21" fmla="*/ 16 h 366"/>
                <a:gd name="T22" fmla="*/ 178 w 397"/>
                <a:gd name="T23" fmla="*/ 63 h 366"/>
                <a:gd name="T24" fmla="*/ 126 w 397"/>
                <a:gd name="T25" fmla="*/ 82 h 366"/>
                <a:gd name="T26" fmla="*/ 85 w 397"/>
                <a:gd name="T27" fmla="*/ 54 h 366"/>
                <a:gd name="T28" fmla="*/ 88 w 397"/>
                <a:gd name="T29" fmla="*/ 117 h 366"/>
                <a:gd name="T30" fmla="*/ 64 w 397"/>
                <a:gd name="T31" fmla="*/ 167 h 366"/>
                <a:gd name="T32" fmla="*/ 16 w 397"/>
                <a:gd name="T33" fmla="*/ 176 h 366"/>
                <a:gd name="T34" fmla="*/ 62 w 397"/>
                <a:gd name="T35" fmla="*/ 219 h 366"/>
                <a:gd name="T36" fmla="*/ 81 w 397"/>
                <a:gd name="T37" fmla="*/ 271 h 366"/>
                <a:gd name="T38" fmla="*/ 53 w 397"/>
                <a:gd name="T39" fmla="*/ 312 h 366"/>
                <a:gd name="T40" fmla="*/ 111 w 397"/>
                <a:gd name="T41" fmla="*/ 313 h 366"/>
                <a:gd name="T42" fmla="*/ 79 w 397"/>
                <a:gd name="T43" fmla="*/ 361 h 366"/>
                <a:gd name="T44" fmla="*/ 64 w 397"/>
                <a:gd name="T45" fmla="*/ 274 h 366"/>
                <a:gd name="T46" fmla="*/ 0 w 397"/>
                <a:gd name="T47" fmla="*/ 230 h 366"/>
                <a:gd name="T48" fmla="*/ 50 w 397"/>
                <a:gd name="T49" fmla="*/ 157 h 366"/>
                <a:gd name="T50" fmla="*/ 36 w 397"/>
                <a:gd name="T51" fmla="*/ 80 h 366"/>
                <a:gd name="T52" fmla="*/ 123 w 397"/>
                <a:gd name="T53" fmla="*/ 65 h 366"/>
                <a:gd name="T54" fmla="*/ 167 w 397"/>
                <a:gd name="T55" fmla="*/ 0 h 366"/>
                <a:gd name="T56" fmla="*/ 240 w 397"/>
                <a:gd name="T57" fmla="*/ 51 h 366"/>
                <a:gd name="T58" fmla="*/ 317 w 397"/>
                <a:gd name="T59" fmla="*/ 37 h 366"/>
                <a:gd name="T60" fmla="*/ 332 w 397"/>
                <a:gd name="T61" fmla="*/ 124 h 366"/>
                <a:gd name="T62" fmla="*/ 397 w 397"/>
                <a:gd name="T63" fmla="*/ 168 h 366"/>
                <a:gd name="T64" fmla="*/ 346 w 397"/>
                <a:gd name="T65" fmla="*/ 241 h 366"/>
                <a:gd name="T66" fmla="*/ 360 w 397"/>
                <a:gd name="T67" fmla="*/ 318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7" h="366">
                  <a:moveTo>
                    <a:pt x="312" y="366"/>
                  </a:moveTo>
                  <a:cubicBezTo>
                    <a:pt x="269" y="329"/>
                    <a:pt x="269" y="329"/>
                    <a:pt x="269" y="329"/>
                  </a:cubicBezTo>
                  <a:cubicBezTo>
                    <a:pt x="279" y="317"/>
                    <a:pt x="279" y="317"/>
                    <a:pt x="279" y="317"/>
                  </a:cubicBezTo>
                  <a:cubicBezTo>
                    <a:pt x="311" y="344"/>
                    <a:pt x="311" y="344"/>
                    <a:pt x="311" y="344"/>
                  </a:cubicBezTo>
                  <a:cubicBezTo>
                    <a:pt x="338" y="317"/>
                    <a:pt x="338" y="317"/>
                    <a:pt x="338" y="317"/>
                  </a:cubicBezTo>
                  <a:cubicBezTo>
                    <a:pt x="308" y="281"/>
                    <a:pt x="308" y="281"/>
                    <a:pt x="308" y="281"/>
                  </a:cubicBezTo>
                  <a:cubicBezTo>
                    <a:pt x="312" y="276"/>
                    <a:pt x="312" y="276"/>
                    <a:pt x="312" y="276"/>
                  </a:cubicBezTo>
                  <a:cubicBezTo>
                    <a:pt x="321" y="263"/>
                    <a:pt x="328" y="247"/>
                    <a:pt x="332" y="231"/>
                  </a:cubicBezTo>
                  <a:cubicBezTo>
                    <a:pt x="333" y="226"/>
                    <a:pt x="333" y="226"/>
                    <a:pt x="333" y="226"/>
                  </a:cubicBezTo>
                  <a:cubicBezTo>
                    <a:pt x="381" y="222"/>
                    <a:pt x="381" y="222"/>
                    <a:pt x="381" y="222"/>
                  </a:cubicBezTo>
                  <a:cubicBezTo>
                    <a:pt x="381" y="183"/>
                    <a:pt x="381" y="183"/>
                    <a:pt x="381" y="183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33" y="173"/>
                    <a:pt x="333" y="173"/>
                    <a:pt x="333" y="173"/>
                  </a:cubicBezTo>
                  <a:cubicBezTo>
                    <a:pt x="330" y="157"/>
                    <a:pt x="324" y="141"/>
                    <a:pt x="315" y="127"/>
                  </a:cubicBezTo>
                  <a:cubicBezTo>
                    <a:pt x="312" y="122"/>
                    <a:pt x="312" y="122"/>
                    <a:pt x="312" y="122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16" y="59"/>
                    <a:pt x="316" y="59"/>
                    <a:pt x="316" y="59"/>
                  </a:cubicBezTo>
                  <a:cubicBezTo>
                    <a:pt x="280" y="89"/>
                    <a:pt x="280" y="89"/>
                    <a:pt x="280" y="89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62" y="76"/>
                    <a:pt x="246" y="69"/>
                    <a:pt x="230" y="65"/>
                  </a:cubicBezTo>
                  <a:cubicBezTo>
                    <a:pt x="225" y="64"/>
                    <a:pt x="225" y="64"/>
                    <a:pt x="225" y="64"/>
                  </a:cubicBezTo>
                  <a:cubicBezTo>
                    <a:pt x="221" y="16"/>
                    <a:pt x="221" y="16"/>
                    <a:pt x="221" y="16"/>
                  </a:cubicBezTo>
                  <a:cubicBezTo>
                    <a:pt x="182" y="16"/>
                    <a:pt x="182" y="16"/>
                    <a:pt x="182" y="16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2" y="64"/>
                    <a:pt x="172" y="64"/>
                    <a:pt x="172" y="64"/>
                  </a:cubicBezTo>
                  <a:cubicBezTo>
                    <a:pt x="156" y="67"/>
                    <a:pt x="140" y="73"/>
                    <a:pt x="126" y="82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88" y="117"/>
                    <a:pt x="88" y="117"/>
                    <a:pt x="88" y="117"/>
                  </a:cubicBezTo>
                  <a:cubicBezTo>
                    <a:pt x="84" y="122"/>
                    <a:pt x="84" y="122"/>
                    <a:pt x="84" y="122"/>
                  </a:cubicBezTo>
                  <a:cubicBezTo>
                    <a:pt x="75" y="135"/>
                    <a:pt x="68" y="151"/>
                    <a:pt x="64" y="167"/>
                  </a:cubicBezTo>
                  <a:cubicBezTo>
                    <a:pt x="63" y="172"/>
                    <a:pt x="63" y="172"/>
                    <a:pt x="63" y="172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6" y="215"/>
                    <a:pt x="16" y="215"/>
                    <a:pt x="16" y="215"/>
                  </a:cubicBezTo>
                  <a:cubicBezTo>
                    <a:pt x="62" y="219"/>
                    <a:pt x="62" y="219"/>
                    <a:pt x="62" y="219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6" y="241"/>
                    <a:pt x="72" y="257"/>
                    <a:pt x="81" y="271"/>
                  </a:cubicBezTo>
                  <a:cubicBezTo>
                    <a:pt x="84" y="276"/>
                    <a:pt x="84" y="276"/>
                    <a:pt x="84" y="276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0" y="339"/>
                    <a:pt x="80" y="339"/>
                    <a:pt x="80" y="339"/>
                  </a:cubicBezTo>
                  <a:cubicBezTo>
                    <a:pt x="111" y="313"/>
                    <a:pt x="111" y="313"/>
                    <a:pt x="111" y="313"/>
                  </a:cubicBezTo>
                  <a:cubicBezTo>
                    <a:pt x="121" y="326"/>
                    <a:pt x="121" y="326"/>
                    <a:pt x="121" y="326"/>
                  </a:cubicBezTo>
                  <a:cubicBezTo>
                    <a:pt x="79" y="361"/>
                    <a:pt x="79" y="361"/>
                    <a:pt x="79" y="361"/>
                  </a:cubicBezTo>
                  <a:cubicBezTo>
                    <a:pt x="31" y="313"/>
                    <a:pt x="31" y="313"/>
                    <a:pt x="31" y="313"/>
                  </a:cubicBezTo>
                  <a:cubicBezTo>
                    <a:pt x="64" y="274"/>
                    <a:pt x="64" y="274"/>
                    <a:pt x="64" y="274"/>
                  </a:cubicBezTo>
                  <a:cubicBezTo>
                    <a:pt x="57" y="261"/>
                    <a:pt x="52" y="248"/>
                    <a:pt x="48" y="234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4" y="143"/>
                    <a:pt x="60" y="130"/>
                    <a:pt x="68" y="118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36" y="58"/>
                    <a:pt x="149" y="53"/>
                    <a:pt x="163" y="4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40" y="51"/>
                    <a:pt x="240" y="51"/>
                    <a:pt x="240" y="51"/>
                  </a:cubicBezTo>
                  <a:cubicBezTo>
                    <a:pt x="254" y="55"/>
                    <a:pt x="267" y="61"/>
                    <a:pt x="279" y="69"/>
                  </a:cubicBezTo>
                  <a:cubicBezTo>
                    <a:pt x="317" y="37"/>
                    <a:pt x="317" y="37"/>
                    <a:pt x="317" y="37"/>
                  </a:cubicBezTo>
                  <a:cubicBezTo>
                    <a:pt x="365" y="85"/>
                    <a:pt x="365" y="85"/>
                    <a:pt x="365" y="85"/>
                  </a:cubicBezTo>
                  <a:cubicBezTo>
                    <a:pt x="332" y="124"/>
                    <a:pt x="332" y="124"/>
                    <a:pt x="332" y="124"/>
                  </a:cubicBezTo>
                  <a:cubicBezTo>
                    <a:pt x="339" y="136"/>
                    <a:pt x="344" y="150"/>
                    <a:pt x="348" y="164"/>
                  </a:cubicBezTo>
                  <a:cubicBezTo>
                    <a:pt x="397" y="168"/>
                    <a:pt x="397" y="168"/>
                    <a:pt x="397" y="168"/>
                  </a:cubicBezTo>
                  <a:cubicBezTo>
                    <a:pt x="397" y="236"/>
                    <a:pt x="397" y="236"/>
                    <a:pt x="397" y="236"/>
                  </a:cubicBezTo>
                  <a:cubicBezTo>
                    <a:pt x="346" y="241"/>
                    <a:pt x="346" y="241"/>
                    <a:pt x="346" y="241"/>
                  </a:cubicBezTo>
                  <a:cubicBezTo>
                    <a:pt x="342" y="255"/>
                    <a:pt x="336" y="268"/>
                    <a:pt x="328" y="280"/>
                  </a:cubicBezTo>
                  <a:cubicBezTo>
                    <a:pt x="360" y="318"/>
                    <a:pt x="360" y="318"/>
                    <a:pt x="360" y="318"/>
                  </a:cubicBezTo>
                  <a:lnTo>
                    <a:pt x="312" y="36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1929433" y="871041"/>
              <a:ext cx="22225" cy="12700"/>
            </a:xfrm>
            <a:custGeom>
              <a:avLst/>
              <a:gdLst>
                <a:gd name="T0" fmla="*/ 16 w 17"/>
                <a:gd name="T1" fmla="*/ 9 h 9"/>
                <a:gd name="T2" fmla="*/ 0 w 17"/>
                <a:gd name="T3" fmla="*/ 9 h 9"/>
                <a:gd name="T4" fmla="*/ 1 w 17"/>
                <a:gd name="T5" fmla="*/ 0 h 9"/>
                <a:gd name="T6" fmla="*/ 17 w 17"/>
                <a:gd name="T7" fmla="*/ 2 h 9"/>
                <a:gd name="T8" fmla="*/ 16 w 17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6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0" y="3"/>
                    <a:pt x="1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4"/>
                    <a:pt x="16" y="7"/>
                    <a:pt x="16" y="9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48"/>
            <p:cNvSpPr>
              <a:spLocks noEditPoints="1"/>
            </p:cNvSpPr>
            <p:nvPr/>
          </p:nvSpPr>
          <p:spPr bwMode="auto">
            <a:xfrm>
              <a:off x="1934196" y="728166"/>
              <a:ext cx="304800" cy="127000"/>
            </a:xfrm>
            <a:custGeom>
              <a:avLst/>
              <a:gdLst>
                <a:gd name="T0" fmla="*/ 16 w 226"/>
                <a:gd name="T1" fmla="*/ 94 h 94"/>
                <a:gd name="T2" fmla="*/ 0 w 226"/>
                <a:gd name="T3" fmla="*/ 90 h 94"/>
                <a:gd name="T4" fmla="*/ 5 w 226"/>
                <a:gd name="T5" fmla="*/ 74 h 94"/>
                <a:gd name="T6" fmla="*/ 20 w 226"/>
                <a:gd name="T7" fmla="*/ 80 h 94"/>
                <a:gd name="T8" fmla="*/ 16 w 226"/>
                <a:gd name="T9" fmla="*/ 94 h 94"/>
                <a:gd name="T10" fmla="*/ 210 w 226"/>
                <a:gd name="T11" fmla="*/ 93 h 94"/>
                <a:gd name="T12" fmla="*/ 206 w 226"/>
                <a:gd name="T13" fmla="*/ 80 h 94"/>
                <a:gd name="T14" fmla="*/ 221 w 226"/>
                <a:gd name="T15" fmla="*/ 74 h 94"/>
                <a:gd name="T16" fmla="*/ 226 w 226"/>
                <a:gd name="T17" fmla="*/ 90 h 94"/>
                <a:gd name="T18" fmla="*/ 210 w 226"/>
                <a:gd name="T19" fmla="*/ 93 h 94"/>
                <a:gd name="T20" fmla="*/ 26 w 226"/>
                <a:gd name="T21" fmla="*/ 67 h 94"/>
                <a:gd name="T22" fmla="*/ 12 w 226"/>
                <a:gd name="T23" fmla="*/ 59 h 94"/>
                <a:gd name="T24" fmla="*/ 21 w 226"/>
                <a:gd name="T25" fmla="*/ 46 h 94"/>
                <a:gd name="T26" fmla="*/ 33 w 226"/>
                <a:gd name="T27" fmla="*/ 55 h 94"/>
                <a:gd name="T28" fmla="*/ 26 w 226"/>
                <a:gd name="T29" fmla="*/ 67 h 94"/>
                <a:gd name="T30" fmla="*/ 200 w 226"/>
                <a:gd name="T31" fmla="*/ 67 h 94"/>
                <a:gd name="T32" fmla="*/ 193 w 226"/>
                <a:gd name="T33" fmla="*/ 55 h 94"/>
                <a:gd name="T34" fmla="*/ 205 w 226"/>
                <a:gd name="T35" fmla="*/ 45 h 94"/>
                <a:gd name="T36" fmla="*/ 214 w 226"/>
                <a:gd name="T37" fmla="*/ 59 h 94"/>
                <a:gd name="T38" fmla="*/ 200 w 226"/>
                <a:gd name="T39" fmla="*/ 67 h 94"/>
                <a:gd name="T40" fmla="*/ 43 w 226"/>
                <a:gd name="T41" fmla="*/ 44 h 94"/>
                <a:gd name="T42" fmla="*/ 31 w 226"/>
                <a:gd name="T43" fmla="*/ 33 h 94"/>
                <a:gd name="T44" fmla="*/ 44 w 226"/>
                <a:gd name="T45" fmla="*/ 22 h 94"/>
                <a:gd name="T46" fmla="*/ 53 w 226"/>
                <a:gd name="T47" fmla="*/ 35 h 94"/>
                <a:gd name="T48" fmla="*/ 43 w 226"/>
                <a:gd name="T49" fmla="*/ 44 h 94"/>
                <a:gd name="T50" fmla="*/ 183 w 226"/>
                <a:gd name="T51" fmla="*/ 44 h 94"/>
                <a:gd name="T52" fmla="*/ 173 w 226"/>
                <a:gd name="T53" fmla="*/ 35 h 94"/>
                <a:gd name="T54" fmla="*/ 182 w 226"/>
                <a:gd name="T55" fmla="*/ 22 h 94"/>
                <a:gd name="T56" fmla="*/ 195 w 226"/>
                <a:gd name="T57" fmla="*/ 33 h 94"/>
                <a:gd name="T58" fmla="*/ 183 w 226"/>
                <a:gd name="T59" fmla="*/ 44 h 94"/>
                <a:gd name="T60" fmla="*/ 65 w 226"/>
                <a:gd name="T61" fmla="*/ 27 h 94"/>
                <a:gd name="T62" fmla="*/ 58 w 226"/>
                <a:gd name="T63" fmla="*/ 13 h 94"/>
                <a:gd name="T64" fmla="*/ 73 w 226"/>
                <a:gd name="T65" fmla="*/ 7 h 94"/>
                <a:gd name="T66" fmla="*/ 78 w 226"/>
                <a:gd name="T67" fmla="*/ 22 h 94"/>
                <a:gd name="T68" fmla="*/ 65 w 226"/>
                <a:gd name="T69" fmla="*/ 27 h 94"/>
                <a:gd name="T70" fmla="*/ 161 w 226"/>
                <a:gd name="T71" fmla="*/ 27 h 94"/>
                <a:gd name="T72" fmla="*/ 148 w 226"/>
                <a:gd name="T73" fmla="*/ 22 h 94"/>
                <a:gd name="T74" fmla="*/ 153 w 226"/>
                <a:gd name="T75" fmla="*/ 7 h 94"/>
                <a:gd name="T76" fmla="*/ 168 w 226"/>
                <a:gd name="T77" fmla="*/ 13 h 94"/>
                <a:gd name="T78" fmla="*/ 161 w 226"/>
                <a:gd name="T79" fmla="*/ 27 h 94"/>
                <a:gd name="T80" fmla="*/ 92 w 226"/>
                <a:gd name="T81" fmla="*/ 18 h 94"/>
                <a:gd name="T82" fmla="*/ 88 w 226"/>
                <a:gd name="T83" fmla="*/ 2 h 94"/>
                <a:gd name="T84" fmla="*/ 105 w 226"/>
                <a:gd name="T85" fmla="*/ 0 h 94"/>
                <a:gd name="T86" fmla="*/ 106 w 226"/>
                <a:gd name="T87" fmla="*/ 16 h 94"/>
                <a:gd name="T88" fmla="*/ 92 w 226"/>
                <a:gd name="T89" fmla="*/ 18 h 94"/>
                <a:gd name="T90" fmla="*/ 134 w 226"/>
                <a:gd name="T91" fmla="*/ 18 h 94"/>
                <a:gd name="T92" fmla="*/ 120 w 226"/>
                <a:gd name="T93" fmla="*/ 16 h 94"/>
                <a:gd name="T94" fmla="*/ 121 w 226"/>
                <a:gd name="T95" fmla="*/ 0 h 94"/>
                <a:gd name="T96" fmla="*/ 137 w 226"/>
                <a:gd name="T97" fmla="*/ 2 h 94"/>
                <a:gd name="T98" fmla="*/ 134 w 226"/>
                <a:gd name="T9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4">
                  <a:moveTo>
                    <a:pt x="16" y="94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1" y="85"/>
                    <a:pt x="3" y="79"/>
                    <a:pt x="5" y="74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8" y="84"/>
                    <a:pt x="17" y="89"/>
                    <a:pt x="16" y="94"/>
                  </a:cubicBezTo>
                  <a:close/>
                  <a:moveTo>
                    <a:pt x="210" y="93"/>
                  </a:moveTo>
                  <a:cubicBezTo>
                    <a:pt x="209" y="89"/>
                    <a:pt x="208" y="84"/>
                    <a:pt x="206" y="80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3" y="79"/>
                    <a:pt x="225" y="85"/>
                    <a:pt x="226" y="90"/>
                  </a:cubicBezTo>
                  <a:lnTo>
                    <a:pt x="210" y="93"/>
                  </a:lnTo>
                  <a:close/>
                  <a:moveTo>
                    <a:pt x="26" y="67"/>
                  </a:moveTo>
                  <a:cubicBezTo>
                    <a:pt x="12" y="59"/>
                    <a:pt x="12" y="59"/>
                    <a:pt x="12" y="59"/>
                  </a:cubicBezTo>
                  <a:cubicBezTo>
                    <a:pt x="14" y="55"/>
                    <a:pt x="17" y="50"/>
                    <a:pt x="21" y="4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1" y="59"/>
                    <a:pt x="28" y="63"/>
                    <a:pt x="26" y="67"/>
                  </a:cubicBezTo>
                  <a:close/>
                  <a:moveTo>
                    <a:pt x="200" y="67"/>
                  </a:moveTo>
                  <a:cubicBezTo>
                    <a:pt x="198" y="63"/>
                    <a:pt x="195" y="59"/>
                    <a:pt x="193" y="5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9" y="50"/>
                    <a:pt x="212" y="54"/>
                    <a:pt x="214" y="59"/>
                  </a:cubicBezTo>
                  <a:lnTo>
                    <a:pt x="200" y="67"/>
                  </a:lnTo>
                  <a:close/>
                  <a:moveTo>
                    <a:pt x="43" y="44"/>
                  </a:moveTo>
                  <a:cubicBezTo>
                    <a:pt x="31" y="33"/>
                    <a:pt x="31" y="33"/>
                    <a:pt x="31" y="33"/>
                  </a:cubicBezTo>
                  <a:cubicBezTo>
                    <a:pt x="35" y="29"/>
                    <a:pt x="39" y="26"/>
                    <a:pt x="44" y="22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0" y="38"/>
                    <a:pt x="46" y="41"/>
                    <a:pt x="43" y="44"/>
                  </a:cubicBezTo>
                  <a:close/>
                  <a:moveTo>
                    <a:pt x="183" y="44"/>
                  </a:moveTo>
                  <a:cubicBezTo>
                    <a:pt x="180" y="41"/>
                    <a:pt x="176" y="38"/>
                    <a:pt x="173" y="35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7" y="26"/>
                    <a:pt x="191" y="29"/>
                    <a:pt x="195" y="33"/>
                  </a:cubicBezTo>
                  <a:lnTo>
                    <a:pt x="183" y="44"/>
                  </a:lnTo>
                  <a:close/>
                  <a:moveTo>
                    <a:pt x="65" y="27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62" y="11"/>
                    <a:pt x="68" y="9"/>
                    <a:pt x="73" y="7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4" y="23"/>
                    <a:pt x="70" y="25"/>
                    <a:pt x="65" y="27"/>
                  </a:cubicBezTo>
                  <a:close/>
                  <a:moveTo>
                    <a:pt x="161" y="27"/>
                  </a:moveTo>
                  <a:cubicBezTo>
                    <a:pt x="156" y="25"/>
                    <a:pt x="152" y="23"/>
                    <a:pt x="148" y="22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8" y="8"/>
                    <a:pt x="163" y="11"/>
                    <a:pt x="168" y="13"/>
                  </a:cubicBezTo>
                  <a:lnTo>
                    <a:pt x="161" y="27"/>
                  </a:lnTo>
                  <a:close/>
                  <a:moveTo>
                    <a:pt x="92" y="18"/>
                  </a:moveTo>
                  <a:cubicBezTo>
                    <a:pt x="88" y="2"/>
                    <a:pt x="88" y="2"/>
                    <a:pt x="88" y="2"/>
                  </a:cubicBezTo>
                  <a:cubicBezTo>
                    <a:pt x="94" y="1"/>
                    <a:pt x="99" y="0"/>
                    <a:pt x="105" y="0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1" y="16"/>
                    <a:pt x="96" y="17"/>
                    <a:pt x="92" y="18"/>
                  </a:cubicBezTo>
                  <a:close/>
                  <a:moveTo>
                    <a:pt x="134" y="18"/>
                  </a:moveTo>
                  <a:cubicBezTo>
                    <a:pt x="129" y="17"/>
                    <a:pt x="125" y="16"/>
                    <a:pt x="120" y="16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7" y="0"/>
                    <a:pt x="132" y="1"/>
                    <a:pt x="137" y="2"/>
                  </a:cubicBezTo>
                  <a:lnTo>
                    <a:pt x="134" y="1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2219946" y="871041"/>
              <a:ext cx="23813" cy="12700"/>
            </a:xfrm>
            <a:custGeom>
              <a:avLst/>
              <a:gdLst>
                <a:gd name="T0" fmla="*/ 17 w 17"/>
                <a:gd name="T1" fmla="*/ 9 h 9"/>
                <a:gd name="T2" fmla="*/ 1 w 17"/>
                <a:gd name="T3" fmla="*/ 9 h 9"/>
                <a:gd name="T4" fmla="*/ 0 w 17"/>
                <a:gd name="T5" fmla="*/ 2 h 9"/>
                <a:gd name="T6" fmla="*/ 16 w 17"/>
                <a:gd name="T7" fmla="*/ 0 h 9"/>
                <a:gd name="T8" fmla="*/ 17 w 17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7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6"/>
                    <a:pt x="1" y="4"/>
                    <a:pt x="0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3"/>
                    <a:pt x="17" y="6"/>
                    <a:pt x="17" y="9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50"/>
            <p:cNvSpPr>
              <a:spLocks noEditPoints="1"/>
            </p:cNvSpPr>
            <p:nvPr/>
          </p:nvSpPr>
          <p:spPr bwMode="auto">
            <a:xfrm>
              <a:off x="1967533" y="761504"/>
              <a:ext cx="238125" cy="274638"/>
            </a:xfrm>
            <a:custGeom>
              <a:avLst/>
              <a:gdLst>
                <a:gd name="T0" fmla="*/ 88 w 176"/>
                <a:gd name="T1" fmla="*/ 16 h 202"/>
                <a:gd name="T2" fmla="*/ 160 w 176"/>
                <a:gd name="T3" fmla="*/ 88 h 202"/>
                <a:gd name="T4" fmla="*/ 128 w 176"/>
                <a:gd name="T5" fmla="*/ 165 h 202"/>
                <a:gd name="T6" fmla="*/ 128 w 176"/>
                <a:gd name="T7" fmla="*/ 166 h 202"/>
                <a:gd name="T8" fmla="*/ 128 w 176"/>
                <a:gd name="T9" fmla="*/ 166 h 202"/>
                <a:gd name="T10" fmla="*/ 119 w 176"/>
                <a:gd name="T11" fmla="*/ 186 h 202"/>
                <a:gd name="T12" fmla="*/ 57 w 176"/>
                <a:gd name="T13" fmla="*/ 186 h 202"/>
                <a:gd name="T14" fmla="*/ 48 w 176"/>
                <a:gd name="T15" fmla="*/ 166 h 202"/>
                <a:gd name="T16" fmla="*/ 48 w 176"/>
                <a:gd name="T17" fmla="*/ 166 h 202"/>
                <a:gd name="T18" fmla="*/ 48 w 176"/>
                <a:gd name="T19" fmla="*/ 165 h 202"/>
                <a:gd name="T20" fmla="*/ 16 w 176"/>
                <a:gd name="T21" fmla="*/ 89 h 202"/>
                <a:gd name="T22" fmla="*/ 88 w 176"/>
                <a:gd name="T23" fmla="*/ 16 h 202"/>
                <a:gd name="T24" fmla="*/ 88 w 176"/>
                <a:gd name="T25" fmla="*/ 0 h 202"/>
                <a:gd name="T26" fmla="*/ 0 w 176"/>
                <a:gd name="T27" fmla="*/ 89 h 202"/>
                <a:gd name="T28" fmla="*/ 35 w 176"/>
                <a:gd name="T29" fmla="*/ 175 h 202"/>
                <a:gd name="T30" fmla="*/ 43 w 176"/>
                <a:gd name="T31" fmla="*/ 202 h 202"/>
                <a:gd name="T32" fmla="*/ 133 w 176"/>
                <a:gd name="T33" fmla="*/ 202 h 202"/>
                <a:gd name="T34" fmla="*/ 141 w 176"/>
                <a:gd name="T35" fmla="*/ 175 h 202"/>
                <a:gd name="T36" fmla="*/ 176 w 176"/>
                <a:gd name="T37" fmla="*/ 89 h 202"/>
                <a:gd name="T38" fmla="*/ 88 w 176"/>
                <a:gd name="T3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202">
                  <a:moveTo>
                    <a:pt x="88" y="16"/>
                  </a:moveTo>
                  <a:cubicBezTo>
                    <a:pt x="128" y="16"/>
                    <a:pt x="160" y="49"/>
                    <a:pt x="160" y="88"/>
                  </a:cubicBezTo>
                  <a:cubicBezTo>
                    <a:pt x="160" y="89"/>
                    <a:pt x="159" y="126"/>
                    <a:pt x="128" y="165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24" y="171"/>
                    <a:pt x="121" y="178"/>
                    <a:pt x="119" y="186"/>
                  </a:cubicBezTo>
                  <a:cubicBezTo>
                    <a:pt x="57" y="186"/>
                    <a:pt x="57" y="186"/>
                    <a:pt x="57" y="186"/>
                  </a:cubicBezTo>
                  <a:cubicBezTo>
                    <a:pt x="55" y="178"/>
                    <a:pt x="52" y="171"/>
                    <a:pt x="48" y="166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17" y="126"/>
                    <a:pt x="16" y="89"/>
                    <a:pt x="16" y="89"/>
                  </a:cubicBezTo>
                  <a:cubicBezTo>
                    <a:pt x="16" y="49"/>
                    <a:pt x="48" y="16"/>
                    <a:pt x="88" y="16"/>
                  </a:cubicBezTo>
                  <a:close/>
                  <a:moveTo>
                    <a:pt x="88" y="0"/>
                  </a:moveTo>
                  <a:cubicBezTo>
                    <a:pt x="39" y="0"/>
                    <a:pt x="0" y="40"/>
                    <a:pt x="0" y="89"/>
                  </a:cubicBezTo>
                  <a:cubicBezTo>
                    <a:pt x="0" y="91"/>
                    <a:pt x="2" y="132"/>
                    <a:pt x="35" y="175"/>
                  </a:cubicBezTo>
                  <a:cubicBezTo>
                    <a:pt x="40" y="182"/>
                    <a:pt x="42" y="193"/>
                    <a:pt x="43" y="202"/>
                  </a:cubicBezTo>
                  <a:cubicBezTo>
                    <a:pt x="133" y="202"/>
                    <a:pt x="133" y="202"/>
                    <a:pt x="133" y="202"/>
                  </a:cubicBezTo>
                  <a:cubicBezTo>
                    <a:pt x="134" y="193"/>
                    <a:pt x="136" y="182"/>
                    <a:pt x="141" y="175"/>
                  </a:cubicBezTo>
                  <a:cubicBezTo>
                    <a:pt x="174" y="132"/>
                    <a:pt x="176" y="91"/>
                    <a:pt x="176" y="89"/>
                  </a:cubicBezTo>
                  <a:cubicBezTo>
                    <a:pt x="176" y="40"/>
                    <a:pt x="137" y="0"/>
                    <a:pt x="88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Freeform 51"/>
            <p:cNvSpPr>
              <a:spLocks/>
            </p:cNvSpPr>
            <p:nvPr/>
          </p:nvSpPr>
          <p:spPr bwMode="auto">
            <a:xfrm>
              <a:off x="2043733" y="902791"/>
              <a:ext cx="34925" cy="134938"/>
            </a:xfrm>
            <a:custGeom>
              <a:avLst/>
              <a:gdLst>
                <a:gd name="T0" fmla="*/ 8 w 22"/>
                <a:gd name="T1" fmla="*/ 85 h 85"/>
                <a:gd name="T2" fmla="*/ 0 w 22"/>
                <a:gd name="T3" fmla="*/ 1 h 85"/>
                <a:gd name="T4" fmla="*/ 13 w 22"/>
                <a:gd name="T5" fmla="*/ 0 h 85"/>
                <a:gd name="T6" fmla="*/ 22 w 22"/>
                <a:gd name="T7" fmla="*/ 83 h 85"/>
                <a:gd name="T8" fmla="*/ 8 w 22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85">
                  <a:moveTo>
                    <a:pt x="8" y="85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22" y="83"/>
                  </a:lnTo>
                  <a:lnTo>
                    <a:pt x="8" y="8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Freeform 52"/>
            <p:cNvSpPr>
              <a:spLocks/>
            </p:cNvSpPr>
            <p:nvPr/>
          </p:nvSpPr>
          <p:spPr bwMode="auto">
            <a:xfrm>
              <a:off x="2094533" y="902791"/>
              <a:ext cx="34925" cy="134938"/>
            </a:xfrm>
            <a:custGeom>
              <a:avLst/>
              <a:gdLst>
                <a:gd name="T0" fmla="*/ 14 w 22"/>
                <a:gd name="T1" fmla="*/ 85 h 85"/>
                <a:gd name="T2" fmla="*/ 0 w 22"/>
                <a:gd name="T3" fmla="*/ 83 h 85"/>
                <a:gd name="T4" fmla="*/ 9 w 22"/>
                <a:gd name="T5" fmla="*/ 0 h 85"/>
                <a:gd name="T6" fmla="*/ 22 w 22"/>
                <a:gd name="T7" fmla="*/ 1 h 85"/>
                <a:gd name="T8" fmla="*/ 14 w 22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85">
                  <a:moveTo>
                    <a:pt x="14" y="85"/>
                  </a:moveTo>
                  <a:lnTo>
                    <a:pt x="0" y="83"/>
                  </a:lnTo>
                  <a:lnTo>
                    <a:pt x="9" y="0"/>
                  </a:lnTo>
                  <a:lnTo>
                    <a:pt x="22" y="1"/>
                  </a:lnTo>
                  <a:lnTo>
                    <a:pt x="14" y="8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53"/>
            <p:cNvSpPr>
              <a:spLocks noChangeArrowheads="1"/>
            </p:cNvSpPr>
            <p:nvPr/>
          </p:nvSpPr>
          <p:spPr bwMode="auto">
            <a:xfrm>
              <a:off x="2008808" y="1026616"/>
              <a:ext cx="155575" cy="2222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54"/>
            <p:cNvSpPr>
              <a:spLocks noChangeArrowheads="1"/>
            </p:cNvSpPr>
            <p:nvPr/>
          </p:nvSpPr>
          <p:spPr bwMode="auto">
            <a:xfrm>
              <a:off x="2008808" y="1063129"/>
              <a:ext cx="155575" cy="2222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55"/>
            <p:cNvSpPr>
              <a:spLocks noChangeArrowheads="1"/>
            </p:cNvSpPr>
            <p:nvPr/>
          </p:nvSpPr>
          <p:spPr bwMode="auto">
            <a:xfrm>
              <a:off x="2035796" y="1098054"/>
              <a:ext cx="101600" cy="2222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56"/>
            <p:cNvSpPr>
              <a:spLocks noChangeArrowheads="1"/>
            </p:cNvSpPr>
            <p:nvPr/>
          </p:nvSpPr>
          <p:spPr bwMode="auto">
            <a:xfrm>
              <a:off x="2021508" y="1039316"/>
              <a:ext cx="22225" cy="381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3" name="그룹 112"/>
          <p:cNvGrpSpPr/>
          <p:nvPr userDrawn="1"/>
        </p:nvGrpSpPr>
        <p:grpSpPr>
          <a:xfrm>
            <a:off x="9533482" y="5217483"/>
            <a:ext cx="517526" cy="512762"/>
            <a:chOff x="2624510" y="609898"/>
            <a:chExt cx="517526" cy="512762"/>
          </a:xfrm>
        </p:grpSpPr>
        <p:sp>
          <p:nvSpPr>
            <p:cNvPr id="114" name="AutoShape 58"/>
            <p:cNvSpPr>
              <a:spLocks noChangeAspect="1" noChangeArrowheads="1" noTextEdit="1"/>
            </p:cNvSpPr>
            <p:nvPr/>
          </p:nvSpPr>
          <p:spPr bwMode="auto">
            <a:xfrm>
              <a:off x="2624510" y="611485"/>
              <a:ext cx="517525" cy="51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60"/>
            <p:cNvSpPr>
              <a:spLocks/>
            </p:cNvSpPr>
            <p:nvPr/>
          </p:nvSpPr>
          <p:spPr bwMode="auto">
            <a:xfrm>
              <a:off x="2635623" y="621010"/>
              <a:ext cx="366713" cy="369888"/>
            </a:xfrm>
            <a:custGeom>
              <a:avLst/>
              <a:gdLst>
                <a:gd name="T0" fmla="*/ 240 w 281"/>
                <a:gd name="T1" fmla="*/ 41 h 282"/>
                <a:gd name="T2" fmla="*/ 140 w 281"/>
                <a:gd name="T3" fmla="*/ 0 h 282"/>
                <a:gd name="T4" fmla="*/ 41 w 281"/>
                <a:gd name="T5" fmla="*/ 42 h 282"/>
                <a:gd name="T6" fmla="*/ 0 w 281"/>
                <a:gd name="T7" fmla="*/ 141 h 282"/>
                <a:gd name="T8" fmla="*/ 141 w 281"/>
                <a:gd name="T9" fmla="*/ 281 h 282"/>
                <a:gd name="T10" fmla="*/ 240 w 281"/>
                <a:gd name="T11" fmla="*/ 240 h 282"/>
                <a:gd name="T12" fmla="*/ 281 w 281"/>
                <a:gd name="T13" fmla="*/ 141 h 282"/>
                <a:gd name="T14" fmla="*/ 240 w 281"/>
                <a:gd name="T15" fmla="*/ 4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82">
                  <a:moveTo>
                    <a:pt x="240" y="41"/>
                  </a:moveTo>
                  <a:cubicBezTo>
                    <a:pt x="213" y="15"/>
                    <a:pt x="178" y="0"/>
                    <a:pt x="140" y="0"/>
                  </a:cubicBezTo>
                  <a:cubicBezTo>
                    <a:pt x="103" y="0"/>
                    <a:pt x="67" y="15"/>
                    <a:pt x="41" y="42"/>
                  </a:cubicBezTo>
                  <a:cubicBezTo>
                    <a:pt x="14" y="68"/>
                    <a:pt x="0" y="103"/>
                    <a:pt x="0" y="141"/>
                  </a:cubicBezTo>
                  <a:cubicBezTo>
                    <a:pt x="0" y="218"/>
                    <a:pt x="63" y="282"/>
                    <a:pt x="141" y="281"/>
                  </a:cubicBezTo>
                  <a:cubicBezTo>
                    <a:pt x="178" y="281"/>
                    <a:pt x="214" y="267"/>
                    <a:pt x="240" y="240"/>
                  </a:cubicBezTo>
                  <a:cubicBezTo>
                    <a:pt x="267" y="213"/>
                    <a:pt x="281" y="178"/>
                    <a:pt x="281" y="141"/>
                  </a:cubicBezTo>
                  <a:cubicBezTo>
                    <a:pt x="281" y="103"/>
                    <a:pt x="267" y="68"/>
                    <a:pt x="240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61"/>
            <p:cNvSpPr>
              <a:spLocks/>
            </p:cNvSpPr>
            <p:nvPr/>
          </p:nvSpPr>
          <p:spPr bwMode="auto">
            <a:xfrm>
              <a:off x="2624510" y="609898"/>
              <a:ext cx="388938" cy="388938"/>
            </a:xfrm>
            <a:custGeom>
              <a:avLst/>
              <a:gdLst>
                <a:gd name="T0" fmla="*/ 148 w 297"/>
                <a:gd name="T1" fmla="*/ 297 h 297"/>
                <a:gd name="T2" fmla="*/ 0 w 297"/>
                <a:gd name="T3" fmla="*/ 149 h 297"/>
                <a:gd name="T4" fmla="*/ 43 w 297"/>
                <a:gd name="T5" fmla="*/ 44 h 297"/>
                <a:gd name="T6" fmla="*/ 148 w 297"/>
                <a:gd name="T7" fmla="*/ 0 h 297"/>
                <a:gd name="T8" fmla="*/ 254 w 297"/>
                <a:gd name="T9" fmla="*/ 44 h 297"/>
                <a:gd name="T10" fmla="*/ 297 w 297"/>
                <a:gd name="T11" fmla="*/ 149 h 297"/>
                <a:gd name="T12" fmla="*/ 254 w 297"/>
                <a:gd name="T13" fmla="*/ 254 h 297"/>
                <a:gd name="T14" fmla="*/ 149 w 297"/>
                <a:gd name="T15" fmla="*/ 297 h 297"/>
                <a:gd name="T16" fmla="*/ 149 w 297"/>
                <a:gd name="T17" fmla="*/ 297 h 297"/>
                <a:gd name="T18" fmla="*/ 148 w 297"/>
                <a:gd name="T19" fmla="*/ 289 h 297"/>
                <a:gd name="T20" fmla="*/ 148 w 297"/>
                <a:gd name="T21" fmla="*/ 281 h 297"/>
                <a:gd name="T22" fmla="*/ 243 w 297"/>
                <a:gd name="T23" fmla="*/ 242 h 297"/>
                <a:gd name="T24" fmla="*/ 281 w 297"/>
                <a:gd name="T25" fmla="*/ 149 h 297"/>
                <a:gd name="T26" fmla="*/ 242 w 297"/>
                <a:gd name="T27" fmla="*/ 55 h 297"/>
                <a:gd name="T28" fmla="*/ 149 w 297"/>
                <a:gd name="T29" fmla="*/ 16 h 297"/>
                <a:gd name="T30" fmla="*/ 54 w 297"/>
                <a:gd name="T31" fmla="*/ 55 h 297"/>
                <a:gd name="T32" fmla="*/ 16 w 297"/>
                <a:gd name="T33" fmla="*/ 149 h 297"/>
                <a:gd name="T34" fmla="*/ 148 w 297"/>
                <a:gd name="T35" fmla="*/ 281 h 297"/>
                <a:gd name="T36" fmla="*/ 148 w 297"/>
                <a:gd name="T37" fmla="*/ 29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7" h="297">
                  <a:moveTo>
                    <a:pt x="148" y="297"/>
                  </a:moveTo>
                  <a:cubicBezTo>
                    <a:pt x="66" y="297"/>
                    <a:pt x="0" y="231"/>
                    <a:pt x="0" y="149"/>
                  </a:cubicBezTo>
                  <a:cubicBezTo>
                    <a:pt x="0" y="109"/>
                    <a:pt x="15" y="72"/>
                    <a:pt x="43" y="44"/>
                  </a:cubicBezTo>
                  <a:cubicBezTo>
                    <a:pt x="71" y="16"/>
                    <a:pt x="109" y="0"/>
                    <a:pt x="148" y="0"/>
                  </a:cubicBezTo>
                  <a:cubicBezTo>
                    <a:pt x="188" y="0"/>
                    <a:pt x="225" y="16"/>
                    <a:pt x="254" y="44"/>
                  </a:cubicBezTo>
                  <a:cubicBezTo>
                    <a:pt x="282" y="72"/>
                    <a:pt x="297" y="109"/>
                    <a:pt x="297" y="149"/>
                  </a:cubicBezTo>
                  <a:cubicBezTo>
                    <a:pt x="297" y="188"/>
                    <a:pt x="282" y="226"/>
                    <a:pt x="254" y="254"/>
                  </a:cubicBezTo>
                  <a:cubicBezTo>
                    <a:pt x="226" y="282"/>
                    <a:pt x="188" y="297"/>
                    <a:pt x="149" y="297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48" y="289"/>
                    <a:pt x="148" y="289"/>
                    <a:pt x="148" y="289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184" y="281"/>
                    <a:pt x="217" y="268"/>
                    <a:pt x="243" y="242"/>
                  </a:cubicBezTo>
                  <a:cubicBezTo>
                    <a:pt x="267" y="217"/>
                    <a:pt x="281" y="184"/>
                    <a:pt x="281" y="149"/>
                  </a:cubicBezTo>
                  <a:cubicBezTo>
                    <a:pt x="281" y="113"/>
                    <a:pt x="267" y="80"/>
                    <a:pt x="242" y="55"/>
                  </a:cubicBezTo>
                  <a:cubicBezTo>
                    <a:pt x="217" y="30"/>
                    <a:pt x="184" y="16"/>
                    <a:pt x="149" y="16"/>
                  </a:cubicBezTo>
                  <a:cubicBezTo>
                    <a:pt x="113" y="16"/>
                    <a:pt x="80" y="30"/>
                    <a:pt x="54" y="55"/>
                  </a:cubicBezTo>
                  <a:cubicBezTo>
                    <a:pt x="30" y="80"/>
                    <a:pt x="16" y="114"/>
                    <a:pt x="16" y="149"/>
                  </a:cubicBezTo>
                  <a:cubicBezTo>
                    <a:pt x="16" y="222"/>
                    <a:pt x="75" y="281"/>
                    <a:pt x="148" y="281"/>
                  </a:cubicBezTo>
                  <a:lnTo>
                    <a:pt x="148" y="297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62"/>
            <p:cNvSpPr>
              <a:spLocks/>
            </p:cNvSpPr>
            <p:nvPr/>
          </p:nvSpPr>
          <p:spPr bwMode="auto">
            <a:xfrm>
              <a:off x="2672135" y="659110"/>
              <a:ext cx="292100" cy="292100"/>
            </a:xfrm>
            <a:custGeom>
              <a:avLst/>
              <a:gdLst>
                <a:gd name="T0" fmla="*/ 190 w 223"/>
                <a:gd name="T1" fmla="*/ 190 h 223"/>
                <a:gd name="T2" fmla="*/ 112 w 223"/>
                <a:gd name="T3" fmla="*/ 223 h 223"/>
                <a:gd name="T4" fmla="*/ 0 w 223"/>
                <a:gd name="T5" fmla="*/ 112 h 223"/>
                <a:gd name="T6" fmla="*/ 33 w 223"/>
                <a:gd name="T7" fmla="*/ 33 h 223"/>
                <a:gd name="T8" fmla="*/ 111 w 223"/>
                <a:gd name="T9" fmla="*/ 0 h 223"/>
                <a:gd name="T10" fmla="*/ 190 w 223"/>
                <a:gd name="T11" fmla="*/ 33 h 223"/>
                <a:gd name="T12" fmla="*/ 223 w 223"/>
                <a:gd name="T13" fmla="*/ 112 h 223"/>
                <a:gd name="T14" fmla="*/ 190 w 223"/>
                <a:gd name="T15" fmla="*/ 19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223">
                  <a:moveTo>
                    <a:pt x="190" y="190"/>
                  </a:moveTo>
                  <a:cubicBezTo>
                    <a:pt x="169" y="212"/>
                    <a:pt x="141" y="223"/>
                    <a:pt x="112" y="223"/>
                  </a:cubicBezTo>
                  <a:cubicBezTo>
                    <a:pt x="50" y="223"/>
                    <a:pt x="0" y="173"/>
                    <a:pt x="0" y="112"/>
                  </a:cubicBezTo>
                  <a:cubicBezTo>
                    <a:pt x="0" y="82"/>
                    <a:pt x="12" y="54"/>
                    <a:pt x="33" y="33"/>
                  </a:cubicBezTo>
                  <a:cubicBezTo>
                    <a:pt x="54" y="12"/>
                    <a:pt x="82" y="0"/>
                    <a:pt x="111" y="0"/>
                  </a:cubicBezTo>
                  <a:cubicBezTo>
                    <a:pt x="141" y="0"/>
                    <a:pt x="169" y="12"/>
                    <a:pt x="190" y="33"/>
                  </a:cubicBezTo>
                  <a:cubicBezTo>
                    <a:pt x="211" y="54"/>
                    <a:pt x="223" y="82"/>
                    <a:pt x="223" y="112"/>
                  </a:cubicBezTo>
                  <a:cubicBezTo>
                    <a:pt x="223" y="141"/>
                    <a:pt x="211" y="169"/>
                    <a:pt x="190" y="190"/>
                  </a:cubicBezTo>
                  <a:close/>
                </a:path>
              </a:pathLst>
            </a:custGeom>
            <a:solidFill>
              <a:srgbClr val="899D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63"/>
            <p:cNvSpPr>
              <a:spLocks/>
            </p:cNvSpPr>
            <p:nvPr/>
          </p:nvSpPr>
          <p:spPr bwMode="auto">
            <a:xfrm>
              <a:off x="2954710" y="933748"/>
              <a:ext cx="171450" cy="173038"/>
            </a:xfrm>
            <a:custGeom>
              <a:avLst/>
              <a:gdLst>
                <a:gd name="T0" fmla="*/ 108 w 108"/>
                <a:gd name="T1" fmla="*/ 70 h 109"/>
                <a:gd name="T2" fmla="*/ 69 w 108"/>
                <a:gd name="T3" fmla="*/ 109 h 109"/>
                <a:gd name="T4" fmla="*/ 0 w 108"/>
                <a:gd name="T5" fmla="*/ 40 h 109"/>
                <a:gd name="T6" fmla="*/ 40 w 108"/>
                <a:gd name="T7" fmla="*/ 0 h 109"/>
                <a:gd name="T8" fmla="*/ 108 w 108"/>
                <a:gd name="T9" fmla="*/ 7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9">
                  <a:moveTo>
                    <a:pt x="108" y="70"/>
                  </a:moveTo>
                  <a:lnTo>
                    <a:pt x="69" y="109"/>
                  </a:lnTo>
                  <a:lnTo>
                    <a:pt x="0" y="40"/>
                  </a:lnTo>
                  <a:lnTo>
                    <a:pt x="40" y="0"/>
                  </a:lnTo>
                  <a:lnTo>
                    <a:pt x="108" y="70"/>
                  </a:lnTo>
                  <a:close/>
                </a:path>
              </a:pathLst>
            </a:custGeom>
            <a:solidFill>
              <a:srgbClr val="B7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64"/>
            <p:cNvSpPr>
              <a:spLocks/>
            </p:cNvSpPr>
            <p:nvPr/>
          </p:nvSpPr>
          <p:spPr bwMode="auto">
            <a:xfrm>
              <a:off x="3038848" y="995660"/>
              <a:ext cx="47625" cy="49213"/>
            </a:xfrm>
            <a:custGeom>
              <a:avLst/>
              <a:gdLst>
                <a:gd name="T0" fmla="*/ 30 w 30"/>
                <a:gd name="T1" fmla="*/ 31 h 31"/>
                <a:gd name="T2" fmla="*/ 0 w 30"/>
                <a:gd name="T3" fmla="*/ 0 h 31"/>
                <a:gd name="T4" fmla="*/ 30 w 30"/>
                <a:gd name="T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1">
                  <a:moveTo>
                    <a:pt x="30" y="31"/>
                  </a:moveTo>
                  <a:lnTo>
                    <a:pt x="0" y="0"/>
                  </a:lnTo>
                  <a:lnTo>
                    <a:pt x="3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65"/>
            <p:cNvSpPr>
              <a:spLocks/>
            </p:cNvSpPr>
            <p:nvPr/>
          </p:nvSpPr>
          <p:spPr bwMode="auto">
            <a:xfrm>
              <a:off x="3030910" y="989310"/>
              <a:ext cx="63500" cy="61913"/>
            </a:xfrm>
            <a:custGeom>
              <a:avLst/>
              <a:gdLst>
                <a:gd name="T0" fmla="*/ 31 w 40"/>
                <a:gd name="T1" fmla="*/ 39 h 39"/>
                <a:gd name="T2" fmla="*/ 0 w 40"/>
                <a:gd name="T3" fmla="*/ 9 h 39"/>
                <a:gd name="T4" fmla="*/ 10 w 40"/>
                <a:gd name="T5" fmla="*/ 0 h 39"/>
                <a:gd name="T6" fmla="*/ 40 w 40"/>
                <a:gd name="T7" fmla="*/ 30 h 39"/>
                <a:gd name="T8" fmla="*/ 31 w 4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1" y="39"/>
                  </a:moveTo>
                  <a:lnTo>
                    <a:pt x="0" y="9"/>
                  </a:lnTo>
                  <a:lnTo>
                    <a:pt x="10" y="0"/>
                  </a:lnTo>
                  <a:lnTo>
                    <a:pt x="40" y="30"/>
                  </a:lnTo>
                  <a:lnTo>
                    <a:pt x="31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66"/>
            <p:cNvSpPr>
              <a:spLocks/>
            </p:cNvSpPr>
            <p:nvPr/>
          </p:nvSpPr>
          <p:spPr bwMode="auto">
            <a:xfrm>
              <a:off x="2962648" y="941685"/>
              <a:ext cx="73025" cy="73025"/>
            </a:xfrm>
            <a:custGeom>
              <a:avLst/>
              <a:gdLst>
                <a:gd name="T0" fmla="*/ 46 w 46"/>
                <a:gd name="T1" fmla="*/ 15 h 46"/>
                <a:gd name="T2" fmla="*/ 15 w 46"/>
                <a:gd name="T3" fmla="*/ 46 h 46"/>
                <a:gd name="T4" fmla="*/ 0 w 46"/>
                <a:gd name="T5" fmla="*/ 31 h 46"/>
                <a:gd name="T6" fmla="*/ 30 w 46"/>
                <a:gd name="T7" fmla="*/ 0 h 46"/>
                <a:gd name="T8" fmla="*/ 46 w 46"/>
                <a:gd name="T9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6" y="15"/>
                  </a:moveTo>
                  <a:lnTo>
                    <a:pt x="15" y="46"/>
                  </a:lnTo>
                  <a:lnTo>
                    <a:pt x="0" y="31"/>
                  </a:lnTo>
                  <a:lnTo>
                    <a:pt x="30" y="0"/>
                  </a:lnTo>
                  <a:lnTo>
                    <a:pt x="4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Freeform 67"/>
            <p:cNvSpPr>
              <a:spLocks noEditPoints="1"/>
            </p:cNvSpPr>
            <p:nvPr/>
          </p:nvSpPr>
          <p:spPr bwMode="auto">
            <a:xfrm>
              <a:off x="2946773" y="927398"/>
              <a:ext cx="103188" cy="101600"/>
            </a:xfrm>
            <a:custGeom>
              <a:avLst/>
              <a:gdLst>
                <a:gd name="T0" fmla="*/ 25 w 65"/>
                <a:gd name="T1" fmla="*/ 64 h 64"/>
                <a:gd name="T2" fmla="*/ 0 w 65"/>
                <a:gd name="T3" fmla="*/ 40 h 64"/>
                <a:gd name="T4" fmla="*/ 40 w 65"/>
                <a:gd name="T5" fmla="*/ 0 h 64"/>
                <a:gd name="T6" fmla="*/ 65 w 65"/>
                <a:gd name="T7" fmla="*/ 24 h 64"/>
                <a:gd name="T8" fmla="*/ 25 w 65"/>
                <a:gd name="T9" fmla="*/ 64 h 64"/>
                <a:gd name="T10" fmla="*/ 19 w 65"/>
                <a:gd name="T11" fmla="*/ 40 h 64"/>
                <a:gd name="T12" fmla="*/ 25 w 65"/>
                <a:gd name="T13" fmla="*/ 45 h 64"/>
                <a:gd name="T14" fmla="*/ 46 w 65"/>
                <a:gd name="T15" fmla="*/ 24 h 64"/>
                <a:gd name="T16" fmla="*/ 40 w 65"/>
                <a:gd name="T17" fmla="*/ 18 h 64"/>
                <a:gd name="T18" fmla="*/ 19 w 65"/>
                <a:gd name="T19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4">
                  <a:moveTo>
                    <a:pt x="25" y="64"/>
                  </a:moveTo>
                  <a:lnTo>
                    <a:pt x="0" y="40"/>
                  </a:lnTo>
                  <a:lnTo>
                    <a:pt x="40" y="0"/>
                  </a:lnTo>
                  <a:lnTo>
                    <a:pt x="65" y="24"/>
                  </a:lnTo>
                  <a:lnTo>
                    <a:pt x="25" y="64"/>
                  </a:lnTo>
                  <a:close/>
                  <a:moveTo>
                    <a:pt x="19" y="40"/>
                  </a:moveTo>
                  <a:lnTo>
                    <a:pt x="25" y="45"/>
                  </a:lnTo>
                  <a:lnTo>
                    <a:pt x="46" y="24"/>
                  </a:lnTo>
                  <a:lnTo>
                    <a:pt x="40" y="18"/>
                  </a:lnTo>
                  <a:lnTo>
                    <a:pt x="19" y="4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Freeform 68"/>
            <p:cNvSpPr>
              <a:spLocks/>
            </p:cNvSpPr>
            <p:nvPr/>
          </p:nvSpPr>
          <p:spPr bwMode="auto">
            <a:xfrm>
              <a:off x="3072185" y="1051223"/>
              <a:ext cx="58738" cy="60325"/>
            </a:xfrm>
            <a:custGeom>
              <a:avLst/>
              <a:gdLst>
                <a:gd name="T0" fmla="*/ 46 w 46"/>
                <a:gd name="T1" fmla="*/ 9 h 46"/>
                <a:gd name="T2" fmla="*/ 9 w 46"/>
                <a:gd name="T3" fmla="*/ 46 h 46"/>
                <a:gd name="T4" fmla="*/ 0 w 46"/>
                <a:gd name="T5" fmla="*/ 37 h 46"/>
                <a:gd name="T6" fmla="*/ 37 w 46"/>
                <a:gd name="T7" fmla="*/ 0 h 46"/>
                <a:gd name="T8" fmla="*/ 46 w 46"/>
                <a:gd name="T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46" y="9"/>
                  </a:moveTo>
                  <a:cubicBezTo>
                    <a:pt x="46" y="29"/>
                    <a:pt x="29" y="46"/>
                    <a:pt x="9" y="46"/>
                  </a:cubicBezTo>
                  <a:cubicBezTo>
                    <a:pt x="6" y="43"/>
                    <a:pt x="3" y="40"/>
                    <a:pt x="0" y="37"/>
                  </a:cubicBezTo>
                  <a:cubicBezTo>
                    <a:pt x="12" y="25"/>
                    <a:pt x="25" y="13"/>
                    <a:pt x="37" y="0"/>
                  </a:cubicBezTo>
                  <a:cubicBezTo>
                    <a:pt x="40" y="3"/>
                    <a:pt x="43" y="6"/>
                    <a:pt x="46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69"/>
            <p:cNvSpPr>
              <a:spLocks noEditPoints="1"/>
            </p:cNvSpPr>
            <p:nvPr/>
          </p:nvSpPr>
          <p:spPr bwMode="auto">
            <a:xfrm>
              <a:off x="3057898" y="1036935"/>
              <a:ext cx="84138" cy="84138"/>
            </a:xfrm>
            <a:custGeom>
              <a:avLst/>
              <a:gdLst>
                <a:gd name="T0" fmla="*/ 16 w 65"/>
                <a:gd name="T1" fmla="*/ 65 h 65"/>
                <a:gd name="T2" fmla="*/ 0 w 65"/>
                <a:gd name="T3" fmla="*/ 48 h 65"/>
                <a:gd name="T4" fmla="*/ 48 w 65"/>
                <a:gd name="T5" fmla="*/ 0 h 65"/>
                <a:gd name="T6" fmla="*/ 65 w 65"/>
                <a:gd name="T7" fmla="*/ 17 h 65"/>
                <a:gd name="T8" fmla="*/ 65 w 65"/>
                <a:gd name="T9" fmla="*/ 20 h 65"/>
                <a:gd name="T10" fmla="*/ 20 w 65"/>
                <a:gd name="T11" fmla="*/ 65 h 65"/>
                <a:gd name="T12" fmla="*/ 16 w 65"/>
                <a:gd name="T13" fmla="*/ 65 h 65"/>
                <a:gd name="T14" fmla="*/ 22 w 65"/>
                <a:gd name="T15" fmla="*/ 48 h 65"/>
                <a:gd name="T16" fmla="*/ 23 w 65"/>
                <a:gd name="T17" fmla="*/ 49 h 65"/>
                <a:gd name="T18" fmla="*/ 49 w 65"/>
                <a:gd name="T19" fmla="*/ 23 h 65"/>
                <a:gd name="T20" fmla="*/ 48 w 65"/>
                <a:gd name="T21" fmla="*/ 23 h 65"/>
                <a:gd name="T22" fmla="*/ 22 w 65"/>
                <a:gd name="T23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16" y="65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45"/>
                    <a:pt x="45" y="65"/>
                    <a:pt x="20" y="65"/>
                  </a:cubicBezTo>
                  <a:lnTo>
                    <a:pt x="16" y="65"/>
                  </a:lnTo>
                  <a:close/>
                  <a:moveTo>
                    <a:pt x="22" y="48"/>
                  </a:moveTo>
                  <a:cubicBezTo>
                    <a:pt x="23" y="49"/>
                    <a:pt x="23" y="49"/>
                    <a:pt x="23" y="49"/>
                  </a:cubicBezTo>
                  <a:cubicBezTo>
                    <a:pt x="36" y="47"/>
                    <a:pt x="47" y="37"/>
                    <a:pt x="49" y="23"/>
                  </a:cubicBezTo>
                  <a:cubicBezTo>
                    <a:pt x="48" y="23"/>
                    <a:pt x="48" y="23"/>
                    <a:pt x="48" y="23"/>
                  </a:cubicBezTo>
                  <a:lnTo>
                    <a:pt x="22" y="48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70"/>
            <p:cNvSpPr>
              <a:spLocks/>
            </p:cNvSpPr>
            <p:nvPr/>
          </p:nvSpPr>
          <p:spPr bwMode="auto">
            <a:xfrm>
              <a:off x="2946773" y="952798"/>
              <a:ext cx="36513" cy="33338"/>
            </a:xfrm>
            <a:custGeom>
              <a:avLst/>
              <a:gdLst>
                <a:gd name="T0" fmla="*/ 14 w 23"/>
                <a:gd name="T1" fmla="*/ 21 h 21"/>
                <a:gd name="T2" fmla="*/ 0 w 23"/>
                <a:gd name="T3" fmla="*/ 9 h 21"/>
                <a:gd name="T4" fmla="*/ 10 w 23"/>
                <a:gd name="T5" fmla="*/ 0 h 21"/>
                <a:gd name="T6" fmla="*/ 23 w 23"/>
                <a:gd name="T7" fmla="*/ 12 h 21"/>
                <a:gd name="T8" fmla="*/ 14 w 2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lnTo>
                    <a:pt x="0" y="9"/>
                  </a:lnTo>
                  <a:lnTo>
                    <a:pt x="10" y="0"/>
                  </a:lnTo>
                  <a:lnTo>
                    <a:pt x="23" y="12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71"/>
            <p:cNvSpPr>
              <a:spLocks/>
            </p:cNvSpPr>
            <p:nvPr/>
          </p:nvSpPr>
          <p:spPr bwMode="auto">
            <a:xfrm>
              <a:off x="2959473" y="914698"/>
              <a:ext cx="41275" cy="39688"/>
            </a:xfrm>
            <a:custGeom>
              <a:avLst/>
              <a:gdLst>
                <a:gd name="T0" fmla="*/ 16 w 26"/>
                <a:gd name="T1" fmla="*/ 25 h 25"/>
                <a:gd name="T2" fmla="*/ 0 w 26"/>
                <a:gd name="T3" fmla="*/ 9 h 25"/>
                <a:gd name="T4" fmla="*/ 10 w 26"/>
                <a:gd name="T5" fmla="*/ 0 h 25"/>
                <a:gd name="T6" fmla="*/ 26 w 26"/>
                <a:gd name="T7" fmla="*/ 16 h 25"/>
                <a:gd name="T8" fmla="*/ 16 w 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5">
                  <a:moveTo>
                    <a:pt x="16" y="25"/>
                  </a:moveTo>
                  <a:lnTo>
                    <a:pt x="0" y="9"/>
                  </a:lnTo>
                  <a:lnTo>
                    <a:pt x="10" y="0"/>
                  </a:lnTo>
                  <a:lnTo>
                    <a:pt x="26" y="16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72"/>
            <p:cNvSpPr>
              <a:spLocks noEditPoints="1"/>
            </p:cNvSpPr>
            <p:nvPr/>
          </p:nvSpPr>
          <p:spPr bwMode="auto">
            <a:xfrm>
              <a:off x="2648323" y="635298"/>
              <a:ext cx="341313" cy="341313"/>
            </a:xfrm>
            <a:custGeom>
              <a:avLst/>
              <a:gdLst>
                <a:gd name="T0" fmla="*/ 131 w 261"/>
                <a:gd name="T1" fmla="*/ 261 h 261"/>
                <a:gd name="T2" fmla="*/ 0 w 261"/>
                <a:gd name="T3" fmla="*/ 130 h 261"/>
                <a:gd name="T4" fmla="*/ 131 w 261"/>
                <a:gd name="T5" fmla="*/ 0 h 261"/>
                <a:gd name="T6" fmla="*/ 261 w 261"/>
                <a:gd name="T7" fmla="*/ 130 h 261"/>
                <a:gd name="T8" fmla="*/ 131 w 261"/>
                <a:gd name="T9" fmla="*/ 261 h 261"/>
                <a:gd name="T10" fmla="*/ 131 w 261"/>
                <a:gd name="T11" fmla="*/ 16 h 261"/>
                <a:gd name="T12" fmla="*/ 16 w 261"/>
                <a:gd name="T13" fmla="*/ 130 h 261"/>
                <a:gd name="T14" fmla="*/ 131 w 261"/>
                <a:gd name="T15" fmla="*/ 245 h 261"/>
                <a:gd name="T16" fmla="*/ 245 w 261"/>
                <a:gd name="T17" fmla="*/ 130 h 261"/>
                <a:gd name="T18" fmla="*/ 131 w 261"/>
                <a:gd name="T19" fmla="*/ 1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61">
                  <a:moveTo>
                    <a:pt x="131" y="261"/>
                  </a:moveTo>
                  <a:cubicBezTo>
                    <a:pt x="59" y="261"/>
                    <a:pt x="0" y="202"/>
                    <a:pt x="0" y="130"/>
                  </a:cubicBezTo>
                  <a:cubicBezTo>
                    <a:pt x="0" y="58"/>
                    <a:pt x="59" y="0"/>
                    <a:pt x="131" y="0"/>
                  </a:cubicBezTo>
                  <a:cubicBezTo>
                    <a:pt x="203" y="0"/>
                    <a:pt x="261" y="58"/>
                    <a:pt x="261" y="130"/>
                  </a:cubicBezTo>
                  <a:cubicBezTo>
                    <a:pt x="261" y="202"/>
                    <a:pt x="203" y="261"/>
                    <a:pt x="131" y="261"/>
                  </a:cubicBezTo>
                  <a:close/>
                  <a:moveTo>
                    <a:pt x="131" y="16"/>
                  </a:moveTo>
                  <a:cubicBezTo>
                    <a:pt x="68" y="16"/>
                    <a:pt x="16" y="67"/>
                    <a:pt x="16" y="130"/>
                  </a:cubicBezTo>
                  <a:cubicBezTo>
                    <a:pt x="16" y="193"/>
                    <a:pt x="68" y="245"/>
                    <a:pt x="131" y="245"/>
                  </a:cubicBezTo>
                  <a:cubicBezTo>
                    <a:pt x="194" y="245"/>
                    <a:pt x="245" y="193"/>
                    <a:pt x="245" y="130"/>
                  </a:cubicBezTo>
                  <a:cubicBezTo>
                    <a:pt x="245" y="67"/>
                    <a:pt x="194" y="16"/>
                    <a:pt x="1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73"/>
            <p:cNvSpPr>
              <a:spLocks noEditPoints="1"/>
            </p:cNvSpPr>
            <p:nvPr/>
          </p:nvSpPr>
          <p:spPr bwMode="auto">
            <a:xfrm>
              <a:off x="2716585" y="635298"/>
              <a:ext cx="204788" cy="341313"/>
            </a:xfrm>
            <a:custGeom>
              <a:avLst/>
              <a:gdLst>
                <a:gd name="T0" fmla="*/ 79 w 157"/>
                <a:gd name="T1" fmla="*/ 261 h 261"/>
                <a:gd name="T2" fmla="*/ 0 w 157"/>
                <a:gd name="T3" fmla="*/ 130 h 261"/>
                <a:gd name="T4" fmla="*/ 79 w 157"/>
                <a:gd name="T5" fmla="*/ 0 h 261"/>
                <a:gd name="T6" fmla="*/ 157 w 157"/>
                <a:gd name="T7" fmla="*/ 130 h 261"/>
                <a:gd name="T8" fmla="*/ 79 w 157"/>
                <a:gd name="T9" fmla="*/ 261 h 261"/>
                <a:gd name="T10" fmla="*/ 79 w 157"/>
                <a:gd name="T11" fmla="*/ 16 h 261"/>
                <a:gd name="T12" fmla="*/ 16 w 157"/>
                <a:gd name="T13" fmla="*/ 130 h 261"/>
                <a:gd name="T14" fmla="*/ 79 w 157"/>
                <a:gd name="T15" fmla="*/ 245 h 261"/>
                <a:gd name="T16" fmla="*/ 141 w 157"/>
                <a:gd name="T17" fmla="*/ 130 h 261"/>
                <a:gd name="T18" fmla="*/ 79 w 157"/>
                <a:gd name="T19" fmla="*/ 1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261">
                  <a:moveTo>
                    <a:pt x="79" y="261"/>
                  </a:moveTo>
                  <a:cubicBezTo>
                    <a:pt x="35" y="261"/>
                    <a:pt x="0" y="203"/>
                    <a:pt x="0" y="130"/>
                  </a:cubicBezTo>
                  <a:cubicBezTo>
                    <a:pt x="0" y="57"/>
                    <a:pt x="35" y="0"/>
                    <a:pt x="79" y="0"/>
                  </a:cubicBezTo>
                  <a:cubicBezTo>
                    <a:pt x="123" y="0"/>
                    <a:pt x="157" y="57"/>
                    <a:pt x="157" y="130"/>
                  </a:cubicBezTo>
                  <a:cubicBezTo>
                    <a:pt x="157" y="203"/>
                    <a:pt x="123" y="261"/>
                    <a:pt x="79" y="261"/>
                  </a:cubicBezTo>
                  <a:close/>
                  <a:moveTo>
                    <a:pt x="79" y="16"/>
                  </a:moveTo>
                  <a:cubicBezTo>
                    <a:pt x="45" y="16"/>
                    <a:pt x="16" y="68"/>
                    <a:pt x="16" y="130"/>
                  </a:cubicBezTo>
                  <a:cubicBezTo>
                    <a:pt x="16" y="192"/>
                    <a:pt x="45" y="245"/>
                    <a:pt x="79" y="245"/>
                  </a:cubicBezTo>
                  <a:cubicBezTo>
                    <a:pt x="113" y="245"/>
                    <a:pt x="141" y="192"/>
                    <a:pt x="141" y="130"/>
                  </a:cubicBezTo>
                  <a:cubicBezTo>
                    <a:pt x="141" y="68"/>
                    <a:pt x="113" y="16"/>
                    <a:pt x="7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74"/>
            <p:cNvSpPr>
              <a:spLocks noEditPoints="1"/>
            </p:cNvSpPr>
            <p:nvPr/>
          </p:nvSpPr>
          <p:spPr bwMode="auto">
            <a:xfrm>
              <a:off x="2808660" y="635298"/>
              <a:ext cx="180975" cy="341313"/>
            </a:xfrm>
            <a:custGeom>
              <a:avLst/>
              <a:gdLst>
                <a:gd name="T0" fmla="*/ 8 w 138"/>
                <a:gd name="T1" fmla="*/ 261 h 261"/>
                <a:gd name="T2" fmla="*/ 0 w 138"/>
                <a:gd name="T3" fmla="*/ 261 h 261"/>
                <a:gd name="T4" fmla="*/ 0 w 138"/>
                <a:gd name="T5" fmla="*/ 0 h 261"/>
                <a:gd name="T6" fmla="*/ 8 w 138"/>
                <a:gd name="T7" fmla="*/ 0 h 261"/>
                <a:gd name="T8" fmla="*/ 138 w 138"/>
                <a:gd name="T9" fmla="*/ 130 h 261"/>
                <a:gd name="T10" fmla="*/ 8 w 138"/>
                <a:gd name="T11" fmla="*/ 261 h 261"/>
                <a:gd name="T12" fmla="*/ 16 w 138"/>
                <a:gd name="T13" fmla="*/ 16 h 261"/>
                <a:gd name="T14" fmla="*/ 16 w 138"/>
                <a:gd name="T15" fmla="*/ 244 h 261"/>
                <a:gd name="T16" fmla="*/ 122 w 138"/>
                <a:gd name="T17" fmla="*/ 130 h 261"/>
                <a:gd name="T18" fmla="*/ 16 w 138"/>
                <a:gd name="T19" fmla="*/ 1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261">
                  <a:moveTo>
                    <a:pt x="8" y="261"/>
                  </a:moveTo>
                  <a:cubicBezTo>
                    <a:pt x="0" y="261"/>
                    <a:pt x="0" y="261"/>
                    <a:pt x="0" y="2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0" y="0"/>
                    <a:pt x="138" y="58"/>
                    <a:pt x="138" y="130"/>
                  </a:cubicBezTo>
                  <a:cubicBezTo>
                    <a:pt x="138" y="202"/>
                    <a:pt x="80" y="261"/>
                    <a:pt x="8" y="261"/>
                  </a:cubicBezTo>
                  <a:close/>
                  <a:moveTo>
                    <a:pt x="16" y="16"/>
                  </a:moveTo>
                  <a:cubicBezTo>
                    <a:pt x="16" y="244"/>
                    <a:pt x="16" y="244"/>
                    <a:pt x="16" y="244"/>
                  </a:cubicBezTo>
                  <a:cubicBezTo>
                    <a:pt x="75" y="240"/>
                    <a:pt x="122" y="191"/>
                    <a:pt x="122" y="130"/>
                  </a:cubicBezTo>
                  <a:cubicBezTo>
                    <a:pt x="122" y="70"/>
                    <a:pt x="75" y="20"/>
                    <a:pt x="16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75"/>
            <p:cNvSpPr>
              <a:spLocks noEditPoints="1"/>
            </p:cNvSpPr>
            <p:nvPr/>
          </p:nvSpPr>
          <p:spPr bwMode="auto">
            <a:xfrm>
              <a:off x="2648323" y="738485"/>
              <a:ext cx="341313" cy="133350"/>
            </a:xfrm>
            <a:custGeom>
              <a:avLst/>
              <a:gdLst>
                <a:gd name="T0" fmla="*/ 251 w 261"/>
                <a:gd name="T1" fmla="*/ 102 h 102"/>
                <a:gd name="T2" fmla="*/ 11 w 261"/>
                <a:gd name="T3" fmla="*/ 102 h 102"/>
                <a:gd name="T4" fmla="*/ 9 w 261"/>
                <a:gd name="T5" fmla="*/ 97 h 102"/>
                <a:gd name="T6" fmla="*/ 0 w 261"/>
                <a:gd name="T7" fmla="*/ 51 h 102"/>
                <a:gd name="T8" fmla="*/ 9 w 261"/>
                <a:gd name="T9" fmla="*/ 5 h 102"/>
                <a:gd name="T10" fmla="*/ 11 w 261"/>
                <a:gd name="T11" fmla="*/ 0 h 102"/>
                <a:gd name="T12" fmla="*/ 251 w 261"/>
                <a:gd name="T13" fmla="*/ 0 h 102"/>
                <a:gd name="T14" fmla="*/ 253 w 261"/>
                <a:gd name="T15" fmla="*/ 5 h 102"/>
                <a:gd name="T16" fmla="*/ 261 w 261"/>
                <a:gd name="T17" fmla="*/ 51 h 102"/>
                <a:gd name="T18" fmla="*/ 253 w 261"/>
                <a:gd name="T19" fmla="*/ 97 h 102"/>
                <a:gd name="T20" fmla="*/ 251 w 261"/>
                <a:gd name="T21" fmla="*/ 102 h 102"/>
                <a:gd name="T22" fmla="*/ 22 w 261"/>
                <a:gd name="T23" fmla="*/ 86 h 102"/>
                <a:gd name="T24" fmla="*/ 239 w 261"/>
                <a:gd name="T25" fmla="*/ 86 h 102"/>
                <a:gd name="T26" fmla="*/ 245 w 261"/>
                <a:gd name="T27" fmla="*/ 51 h 102"/>
                <a:gd name="T28" fmla="*/ 239 w 261"/>
                <a:gd name="T29" fmla="*/ 16 h 102"/>
                <a:gd name="T30" fmla="*/ 22 w 261"/>
                <a:gd name="T31" fmla="*/ 16 h 102"/>
                <a:gd name="T32" fmla="*/ 16 w 261"/>
                <a:gd name="T33" fmla="*/ 51 h 102"/>
                <a:gd name="T34" fmla="*/ 22 w 261"/>
                <a:gd name="T35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1" h="102">
                  <a:moveTo>
                    <a:pt x="251" y="102"/>
                  </a:moveTo>
                  <a:cubicBezTo>
                    <a:pt x="11" y="102"/>
                    <a:pt x="11" y="102"/>
                    <a:pt x="11" y="102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3" y="82"/>
                    <a:pt x="0" y="67"/>
                    <a:pt x="0" y="51"/>
                  </a:cubicBezTo>
                  <a:cubicBezTo>
                    <a:pt x="0" y="36"/>
                    <a:pt x="3" y="20"/>
                    <a:pt x="9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3" y="5"/>
                    <a:pt x="253" y="5"/>
                    <a:pt x="253" y="5"/>
                  </a:cubicBezTo>
                  <a:cubicBezTo>
                    <a:pt x="258" y="20"/>
                    <a:pt x="261" y="36"/>
                    <a:pt x="261" y="51"/>
                  </a:cubicBezTo>
                  <a:cubicBezTo>
                    <a:pt x="261" y="67"/>
                    <a:pt x="258" y="82"/>
                    <a:pt x="253" y="97"/>
                  </a:cubicBezTo>
                  <a:lnTo>
                    <a:pt x="251" y="102"/>
                  </a:lnTo>
                  <a:close/>
                  <a:moveTo>
                    <a:pt x="22" y="86"/>
                  </a:moveTo>
                  <a:cubicBezTo>
                    <a:pt x="239" y="86"/>
                    <a:pt x="239" y="86"/>
                    <a:pt x="239" y="86"/>
                  </a:cubicBezTo>
                  <a:cubicBezTo>
                    <a:pt x="243" y="75"/>
                    <a:pt x="245" y="63"/>
                    <a:pt x="245" y="51"/>
                  </a:cubicBezTo>
                  <a:cubicBezTo>
                    <a:pt x="245" y="39"/>
                    <a:pt x="243" y="28"/>
                    <a:pt x="239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28"/>
                    <a:pt x="16" y="39"/>
                    <a:pt x="16" y="51"/>
                  </a:cubicBezTo>
                  <a:cubicBezTo>
                    <a:pt x="16" y="63"/>
                    <a:pt x="18" y="75"/>
                    <a:pt x="22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31" name="그룹 130"/>
          <p:cNvGrpSpPr/>
          <p:nvPr userDrawn="1"/>
        </p:nvGrpSpPr>
        <p:grpSpPr>
          <a:xfrm>
            <a:off x="9507289" y="3883506"/>
            <a:ext cx="569912" cy="552450"/>
            <a:chOff x="980357" y="590054"/>
            <a:chExt cx="569912" cy="552450"/>
          </a:xfrm>
        </p:grpSpPr>
        <p:sp>
          <p:nvSpPr>
            <p:cNvPr id="132" name="Freeform 79"/>
            <p:cNvSpPr>
              <a:spLocks/>
            </p:cNvSpPr>
            <p:nvPr/>
          </p:nvSpPr>
          <p:spPr bwMode="auto">
            <a:xfrm>
              <a:off x="991469" y="939304"/>
              <a:ext cx="441325" cy="192088"/>
            </a:xfrm>
            <a:custGeom>
              <a:avLst/>
              <a:gdLst>
                <a:gd name="T0" fmla="*/ 307 w 307"/>
                <a:gd name="T1" fmla="*/ 128 h 133"/>
                <a:gd name="T2" fmla="*/ 302 w 307"/>
                <a:gd name="T3" fmla="*/ 133 h 133"/>
                <a:gd name="T4" fmla="*/ 5 w 307"/>
                <a:gd name="T5" fmla="*/ 133 h 133"/>
                <a:gd name="T6" fmla="*/ 0 w 307"/>
                <a:gd name="T7" fmla="*/ 128 h 133"/>
                <a:gd name="T8" fmla="*/ 0 w 307"/>
                <a:gd name="T9" fmla="*/ 5 h 133"/>
                <a:gd name="T10" fmla="*/ 5 w 307"/>
                <a:gd name="T11" fmla="*/ 0 h 133"/>
                <a:gd name="T12" fmla="*/ 302 w 307"/>
                <a:gd name="T13" fmla="*/ 0 h 133"/>
                <a:gd name="T14" fmla="*/ 307 w 307"/>
                <a:gd name="T15" fmla="*/ 5 h 133"/>
                <a:gd name="T16" fmla="*/ 307 w 307"/>
                <a:gd name="T17" fmla="*/ 1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7" h="133">
                  <a:moveTo>
                    <a:pt x="307" y="128"/>
                  </a:moveTo>
                  <a:cubicBezTo>
                    <a:pt x="307" y="131"/>
                    <a:pt x="305" y="133"/>
                    <a:pt x="302" y="133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2" y="133"/>
                    <a:pt x="0" y="131"/>
                    <a:pt x="0" y="12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05" y="0"/>
                    <a:pt x="307" y="3"/>
                    <a:pt x="307" y="5"/>
                  </a:cubicBezTo>
                  <a:lnTo>
                    <a:pt x="307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80"/>
            <p:cNvSpPr>
              <a:spLocks noEditPoints="1"/>
            </p:cNvSpPr>
            <p:nvPr/>
          </p:nvSpPr>
          <p:spPr bwMode="auto">
            <a:xfrm>
              <a:off x="980357" y="928191"/>
              <a:ext cx="465138" cy="214313"/>
            </a:xfrm>
            <a:custGeom>
              <a:avLst/>
              <a:gdLst>
                <a:gd name="T0" fmla="*/ 310 w 323"/>
                <a:gd name="T1" fmla="*/ 149 h 149"/>
                <a:gd name="T2" fmla="*/ 13 w 323"/>
                <a:gd name="T3" fmla="*/ 149 h 149"/>
                <a:gd name="T4" fmla="*/ 0 w 323"/>
                <a:gd name="T5" fmla="*/ 136 h 149"/>
                <a:gd name="T6" fmla="*/ 0 w 323"/>
                <a:gd name="T7" fmla="*/ 13 h 149"/>
                <a:gd name="T8" fmla="*/ 13 w 323"/>
                <a:gd name="T9" fmla="*/ 0 h 149"/>
                <a:gd name="T10" fmla="*/ 310 w 323"/>
                <a:gd name="T11" fmla="*/ 0 h 149"/>
                <a:gd name="T12" fmla="*/ 323 w 323"/>
                <a:gd name="T13" fmla="*/ 13 h 149"/>
                <a:gd name="T14" fmla="*/ 323 w 323"/>
                <a:gd name="T15" fmla="*/ 136 h 149"/>
                <a:gd name="T16" fmla="*/ 310 w 323"/>
                <a:gd name="T17" fmla="*/ 149 h 149"/>
                <a:gd name="T18" fmla="*/ 16 w 323"/>
                <a:gd name="T19" fmla="*/ 133 h 149"/>
                <a:gd name="T20" fmla="*/ 307 w 323"/>
                <a:gd name="T21" fmla="*/ 133 h 149"/>
                <a:gd name="T22" fmla="*/ 307 w 323"/>
                <a:gd name="T23" fmla="*/ 16 h 149"/>
                <a:gd name="T24" fmla="*/ 16 w 323"/>
                <a:gd name="T25" fmla="*/ 16 h 149"/>
                <a:gd name="T26" fmla="*/ 16 w 323"/>
                <a:gd name="T27" fmla="*/ 13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49">
                  <a:moveTo>
                    <a:pt x="310" y="149"/>
                  </a:moveTo>
                  <a:cubicBezTo>
                    <a:pt x="13" y="149"/>
                    <a:pt x="13" y="149"/>
                    <a:pt x="13" y="149"/>
                  </a:cubicBezTo>
                  <a:cubicBezTo>
                    <a:pt x="6" y="149"/>
                    <a:pt x="0" y="143"/>
                    <a:pt x="0" y="13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7" y="0"/>
                    <a:pt x="323" y="6"/>
                    <a:pt x="323" y="13"/>
                  </a:cubicBezTo>
                  <a:cubicBezTo>
                    <a:pt x="323" y="136"/>
                    <a:pt x="323" y="136"/>
                    <a:pt x="323" y="136"/>
                  </a:cubicBezTo>
                  <a:cubicBezTo>
                    <a:pt x="323" y="143"/>
                    <a:pt x="317" y="149"/>
                    <a:pt x="310" y="149"/>
                  </a:cubicBezTo>
                  <a:close/>
                  <a:moveTo>
                    <a:pt x="16" y="133"/>
                  </a:moveTo>
                  <a:cubicBezTo>
                    <a:pt x="307" y="133"/>
                    <a:pt x="307" y="133"/>
                    <a:pt x="307" y="133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13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Freeform 81"/>
            <p:cNvSpPr>
              <a:spLocks/>
            </p:cNvSpPr>
            <p:nvPr/>
          </p:nvSpPr>
          <p:spPr bwMode="auto">
            <a:xfrm>
              <a:off x="1027982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Freeform 83"/>
            <p:cNvSpPr>
              <a:spLocks/>
            </p:cNvSpPr>
            <p:nvPr/>
          </p:nvSpPr>
          <p:spPr bwMode="auto">
            <a:xfrm>
              <a:off x="1083544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Freeform 85"/>
            <p:cNvSpPr>
              <a:spLocks/>
            </p:cNvSpPr>
            <p:nvPr/>
          </p:nvSpPr>
          <p:spPr bwMode="auto">
            <a:xfrm>
              <a:off x="1140694" y="988516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Freeform 87"/>
            <p:cNvSpPr>
              <a:spLocks/>
            </p:cNvSpPr>
            <p:nvPr/>
          </p:nvSpPr>
          <p:spPr bwMode="auto">
            <a:xfrm>
              <a:off x="1196257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Freeform 89"/>
            <p:cNvSpPr>
              <a:spLocks/>
            </p:cNvSpPr>
            <p:nvPr/>
          </p:nvSpPr>
          <p:spPr bwMode="auto">
            <a:xfrm>
              <a:off x="1251819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Freeform 91"/>
            <p:cNvSpPr>
              <a:spLocks/>
            </p:cNvSpPr>
            <p:nvPr/>
          </p:nvSpPr>
          <p:spPr bwMode="auto">
            <a:xfrm>
              <a:off x="1308969" y="988516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93"/>
            <p:cNvSpPr>
              <a:spLocks/>
            </p:cNvSpPr>
            <p:nvPr/>
          </p:nvSpPr>
          <p:spPr bwMode="auto">
            <a:xfrm>
              <a:off x="1364532" y="988516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95"/>
            <p:cNvSpPr>
              <a:spLocks/>
            </p:cNvSpPr>
            <p:nvPr/>
          </p:nvSpPr>
          <p:spPr bwMode="auto">
            <a:xfrm>
              <a:off x="1027982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Freeform 97"/>
            <p:cNvSpPr>
              <a:spLocks/>
            </p:cNvSpPr>
            <p:nvPr/>
          </p:nvSpPr>
          <p:spPr bwMode="auto">
            <a:xfrm>
              <a:off x="1083544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99"/>
            <p:cNvSpPr>
              <a:spLocks/>
            </p:cNvSpPr>
            <p:nvPr/>
          </p:nvSpPr>
          <p:spPr bwMode="auto">
            <a:xfrm>
              <a:off x="1140694" y="1036141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Freeform 101"/>
            <p:cNvSpPr>
              <a:spLocks/>
            </p:cNvSpPr>
            <p:nvPr/>
          </p:nvSpPr>
          <p:spPr bwMode="auto">
            <a:xfrm>
              <a:off x="1196257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Freeform 103"/>
            <p:cNvSpPr>
              <a:spLocks/>
            </p:cNvSpPr>
            <p:nvPr/>
          </p:nvSpPr>
          <p:spPr bwMode="auto">
            <a:xfrm>
              <a:off x="1251819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Freeform 105"/>
            <p:cNvSpPr>
              <a:spLocks/>
            </p:cNvSpPr>
            <p:nvPr/>
          </p:nvSpPr>
          <p:spPr bwMode="auto">
            <a:xfrm>
              <a:off x="1308969" y="1036141"/>
              <a:ext cx="31750" cy="0"/>
            </a:xfrm>
            <a:custGeom>
              <a:avLst/>
              <a:gdLst>
                <a:gd name="T0" fmla="*/ 0 w 20"/>
                <a:gd name="T1" fmla="*/ 20 w 20"/>
                <a:gd name="T2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Freeform 107"/>
            <p:cNvSpPr>
              <a:spLocks/>
            </p:cNvSpPr>
            <p:nvPr/>
          </p:nvSpPr>
          <p:spPr bwMode="auto">
            <a:xfrm>
              <a:off x="1364532" y="1036141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Freeform 109"/>
            <p:cNvSpPr>
              <a:spLocks/>
            </p:cNvSpPr>
            <p:nvPr/>
          </p:nvSpPr>
          <p:spPr bwMode="auto">
            <a:xfrm>
              <a:off x="1027982" y="1082179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Freeform 111"/>
            <p:cNvSpPr>
              <a:spLocks/>
            </p:cNvSpPr>
            <p:nvPr/>
          </p:nvSpPr>
          <p:spPr bwMode="auto">
            <a:xfrm>
              <a:off x="1083544" y="1082179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Freeform 113"/>
            <p:cNvSpPr>
              <a:spLocks/>
            </p:cNvSpPr>
            <p:nvPr/>
          </p:nvSpPr>
          <p:spPr bwMode="auto">
            <a:xfrm>
              <a:off x="1140694" y="1082179"/>
              <a:ext cx="201613" cy="0"/>
            </a:xfrm>
            <a:custGeom>
              <a:avLst/>
              <a:gdLst>
                <a:gd name="T0" fmla="*/ 0 w 127"/>
                <a:gd name="T1" fmla="*/ 127 w 127"/>
                <a:gd name="T2" fmla="*/ 0 w 12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7">
                  <a:moveTo>
                    <a:pt x="0" y="0"/>
                  </a:moveTo>
                  <a:lnTo>
                    <a:pt x="1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Freeform 115"/>
            <p:cNvSpPr>
              <a:spLocks/>
            </p:cNvSpPr>
            <p:nvPr/>
          </p:nvSpPr>
          <p:spPr bwMode="auto">
            <a:xfrm>
              <a:off x="1364532" y="1082179"/>
              <a:ext cx="33338" cy="0"/>
            </a:xfrm>
            <a:custGeom>
              <a:avLst/>
              <a:gdLst>
                <a:gd name="T0" fmla="*/ 0 w 21"/>
                <a:gd name="T1" fmla="*/ 21 w 21"/>
                <a:gd name="T2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1027982" y="977404"/>
              <a:ext cx="369888" cy="115887"/>
              <a:chOff x="642938" y="4541838"/>
              <a:chExt cx="369888" cy="115887"/>
            </a:xfrm>
            <a:solidFill>
              <a:srgbClr val="A6A6A6"/>
            </a:solidFill>
          </p:grpSpPr>
          <p:sp>
            <p:nvSpPr>
              <p:cNvPr id="170" name="Rectangle 82"/>
              <p:cNvSpPr>
                <a:spLocks noChangeArrowheads="1"/>
              </p:cNvSpPr>
              <p:nvPr/>
            </p:nvSpPr>
            <p:spPr bwMode="auto">
              <a:xfrm>
                <a:off x="642938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Rectangle 84"/>
              <p:cNvSpPr>
                <a:spLocks noChangeArrowheads="1"/>
              </p:cNvSpPr>
              <p:nvPr/>
            </p:nvSpPr>
            <p:spPr bwMode="auto">
              <a:xfrm>
                <a:off x="698500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Rectangle 86"/>
              <p:cNvSpPr>
                <a:spLocks noChangeArrowheads="1"/>
              </p:cNvSpPr>
              <p:nvPr/>
            </p:nvSpPr>
            <p:spPr bwMode="auto">
              <a:xfrm>
                <a:off x="755650" y="4541838"/>
                <a:ext cx="31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Rectangle 88"/>
              <p:cNvSpPr>
                <a:spLocks noChangeArrowheads="1"/>
              </p:cNvSpPr>
              <p:nvPr/>
            </p:nvSpPr>
            <p:spPr bwMode="auto">
              <a:xfrm>
                <a:off x="811213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Rectangle 90"/>
              <p:cNvSpPr>
                <a:spLocks noChangeArrowheads="1"/>
              </p:cNvSpPr>
              <p:nvPr/>
            </p:nvSpPr>
            <p:spPr bwMode="auto">
              <a:xfrm>
                <a:off x="866775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Rectangle 92"/>
              <p:cNvSpPr>
                <a:spLocks noChangeArrowheads="1"/>
              </p:cNvSpPr>
              <p:nvPr/>
            </p:nvSpPr>
            <p:spPr bwMode="auto">
              <a:xfrm>
                <a:off x="923925" y="4541838"/>
                <a:ext cx="31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Rectangle 94"/>
              <p:cNvSpPr>
                <a:spLocks noChangeArrowheads="1"/>
              </p:cNvSpPr>
              <p:nvPr/>
            </p:nvSpPr>
            <p:spPr bwMode="auto">
              <a:xfrm>
                <a:off x="979488" y="4541838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Rectangle 96"/>
              <p:cNvSpPr>
                <a:spLocks noChangeArrowheads="1"/>
              </p:cNvSpPr>
              <p:nvPr/>
            </p:nvSpPr>
            <p:spPr bwMode="auto">
              <a:xfrm>
                <a:off x="642938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Rectangle 98"/>
              <p:cNvSpPr>
                <a:spLocks noChangeArrowheads="1"/>
              </p:cNvSpPr>
              <p:nvPr/>
            </p:nvSpPr>
            <p:spPr bwMode="auto">
              <a:xfrm>
                <a:off x="698500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Rectangle 100"/>
              <p:cNvSpPr>
                <a:spLocks noChangeArrowheads="1"/>
              </p:cNvSpPr>
              <p:nvPr/>
            </p:nvSpPr>
            <p:spPr bwMode="auto">
              <a:xfrm>
                <a:off x="755650" y="4589463"/>
                <a:ext cx="31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Rectangle 102"/>
              <p:cNvSpPr>
                <a:spLocks noChangeArrowheads="1"/>
              </p:cNvSpPr>
              <p:nvPr/>
            </p:nvSpPr>
            <p:spPr bwMode="auto">
              <a:xfrm>
                <a:off x="811213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Rectangle 104"/>
              <p:cNvSpPr>
                <a:spLocks noChangeArrowheads="1"/>
              </p:cNvSpPr>
              <p:nvPr/>
            </p:nvSpPr>
            <p:spPr bwMode="auto">
              <a:xfrm>
                <a:off x="866775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Rectangle 106"/>
              <p:cNvSpPr>
                <a:spLocks noChangeArrowheads="1"/>
              </p:cNvSpPr>
              <p:nvPr/>
            </p:nvSpPr>
            <p:spPr bwMode="auto">
              <a:xfrm>
                <a:off x="923925" y="4589463"/>
                <a:ext cx="317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Rectangle 108"/>
              <p:cNvSpPr>
                <a:spLocks noChangeArrowheads="1"/>
              </p:cNvSpPr>
              <p:nvPr/>
            </p:nvSpPr>
            <p:spPr bwMode="auto">
              <a:xfrm>
                <a:off x="979488" y="4589463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Rectangle 110"/>
              <p:cNvSpPr>
                <a:spLocks noChangeArrowheads="1"/>
              </p:cNvSpPr>
              <p:nvPr/>
            </p:nvSpPr>
            <p:spPr bwMode="auto">
              <a:xfrm>
                <a:off x="642938" y="4635500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Rectangle 112"/>
              <p:cNvSpPr>
                <a:spLocks noChangeArrowheads="1"/>
              </p:cNvSpPr>
              <p:nvPr/>
            </p:nvSpPr>
            <p:spPr bwMode="auto">
              <a:xfrm>
                <a:off x="698500" y="4635500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Rectangle 114"/>
              <p:cNvSpPr>
                <a:spLocks noChangeArrowheads="1"/>
              </p:cNvSpPr>
              <p:nvPr/>
            </p:nvSpPr>
            <p:spPr bwMode="auto">
              <a:xfrm>
                <a:off x="755650" y="4635500"/>
                <a:ext cx="2016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7" name="Rectangle 116"/>
              <p:cNvSpPr>
                <a:spLocks noChangeArrowheads="1"/>
              </p:cNvSpPr>
              <p:nvPr/>
            </p:nvSpPr>
            <p:spPr bwMode="auto">
              <a:xfrm>
                <a:off x="979488" y="4635500"/>
                <a:ext cx="333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53" name="Rectangle 117"/>
            <p:cNvSpPr>
              <a:spLocks noChangeArrowheads="1"/>
            </p:cNvSpPr>
            <p:nvPr/>
          </p:nvSpPr>
          <p:spPr bwMode="auto">
            <a:xfrm>
              <a:off x="1193082" y="688479"/>
              <a:ext cx="11113" cy="22225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Freeform 118"/>
            <p:cNvSpPr>
              <a:spLocks noEditPoints="1"/>
            </p:cNvSpPr>
            <p:nvPr/>
          </p:nvSpPr>
          <p:spPr bwMode="auto">
            <a:xfrm>
              <a:off x="989882" y="688479"/>
              <a:ext cx="233363" cy="193675"/>
            </a:xfrm>
            <a:custGeom>
              <a:avLst/>
              <a:gdLst>
                <a:gd name="T0" fmla="*/ 162 w 162"/>
                <a:gd name="T1" fmla="*/ 135 h 135"/>
                <a:gd name="T2" fmla="*/ 146 w 162"/>
                <a:gd name="T3" fmla="*/ 135 h 135"/>
                <a:gd name="T4" fmla="*/ 146 w 162"/>
                <a:gd name="T5" fmla="*/ 119 h 135"/>
                <a:gd name="T6" fmla="*/ 162 w 162"/>
                <a:gd name="T7" fmla="*/ 119 h 135"/>
                <a:gd name="T8" fmla="*/ 162 w 162"/>
                <a:gd name="T9" fmla="*/ 135 h 135"/>
                <a:gd name="T10" fmla="*/ 130 w 162"/>
                <a:gd name="T11" fmla="*/ 135 h 135"/>
                <a:gd name="T12" fmla="*/ 114 w 162"/>
                <a:gd name="T13" fmla="*/ 135 h 135"/>
                <a:gd name="T14" fmla="*/ 114 w 162"/>
                <a:gd name="T15" fmla="*/ 119 h 135"/>
                <a:gd name="T16" fmla="*/ 130 w 162"/>
                <a:gd name="T17" fmla="*/ 119 h 135"/>
                <a:gd name="T18" fmla="*/ 130 w 162"/>
                <a:gd name="T19" fmla="*/ 135 h 135"/>
                <a:gd name="T20" fmla="*/ 98 w 162"/>
                <a:gd name="T21" fmla="*/ 135 h 135"/>
                <a:gd name="T22" fmla="*/ 81 w 162"/>
                <a:gd name="T23" fmla="*/ 135 h 135"/>
                <a:gd name="T24" fmla="*/ 81 w 162"/>
                <a:gd name="T25" fmla="*/ 119 h 135"/>
                <a:gd name="T26" fmla="*/ 98 w 162"/>
                <a:gd name="T27" fmla="*/ 119 h 135"/>
                <a:gd name="T28" fmla="*/ 98 w 162"/>
                <a:gd name="T29" fmla="*/ 135 h 135"/>
                <a:gd name="T30" fmla="*/ 65 w 162"/>
                <a:gd name="T31" fmla="*/ 135 h 135"/>
                <a:gd name="T32" fmla="*/ 47 w 162"/>
                <a:gd name="T33" fmla="*/ 132 h 135"/>
                <a:gd name="T34" fmla="*/ 52 w 162"/>
                <a:gd name="T35" fmla="*/ 117 h 135"/>
                <a:gd name="T36" fmla="*/ 65 w 162"/>
                <a:gd name="T37" fmla="*/ 119 h 135"/>
                <a:gd name="T38" fmla="*/ 65 w 162"/>
                <a:gd name="T39" fmla="*/ 135 h 135"/>
                <a:gd name="T40" fmla="*/ 30 w 162"/>
                <a:gd name="T41" fmla="*/ 124 h 135"/>
                <a:gd name="T42" fmla="*/ 16 w 162"/>
                <a:gd name="T43" fmla="*/ 112 h 135"/>
                <a:gd name="T44" fmla="*/ 28 w 162"/>
                <a:gd name="T45" fmla="*/ 102 h 135"/>
                <a:gd name="T46" fmla="*/ 39 w 162"/>
                <a:gd name="T47" fmla="*/ 111 h 135"/>
                <a:gd name="T48" fmla="*/ 30 w 162"/>
                <a:gd name="T49" fmla="*/ 124 h 135"/>
                <a:gd name="T50" fmla="*/ 6 w 162"/>
                <a:gd name="T51" fmla="*/ 97 h 135"/>
                <a:gd name="T52" fmla="*/ 1 w 162"/>
                <a:gd name="T53" fmla="*/ 79 h 135"/>
                <a:gd name="T54" fmla="*/ 16 w 162"/>
                <a:gd name="T55" fmla="*/ 77 h 135"/>
                <a:gd name="T56" fmla="*/ 21 w 162"/>
                <a:gd name="T57" fmla="*/ 90 h 135"/>
                <a:gd name="T58" fmla="*/ 6 w 162"/>
                <a:gd name="T59" fmla="*/ 97 h 135"/>
                <a:gd name="T60" fmla="*/ 16 w 162"/>
                <a:gd name="T61" fmla="*/ 63 h 135"/>
                <a:gd name="T62" fmla="*/ 0 w 162"/>
                <a:gd name="T63" fmla="*/ 61 h 135"/>
                <a:gd name="T64" fmla="*/ 4 w 162"/>
                <a:gd name="T65" fmla="*/ 43 h 135"/>
                <a:gd name="T66" fmla="*/ 19 w 162"/>
                <a:gd name="T67" fmla="*/ 49 h 135"/>
                <a:gd name="T68" fmla="*/ 16 w 162"/>
                <a:gd name="T69" fmla="*/ 63 h 135"/>
                <a:gd name="T70" fmla="*/ 26 w 162"/>
                <a:gd name="T71" fmla="*/ 37 h 135"/>
                <a:gd name="T72" fmla="*/ 13 w 162"/>
                <a:gd name="T73" fmla="*/ 27 h 135"/>
                <a:gd name="T74" fmla="*/ 26 w 162"/>
                <a:gd name="T75" fmla="*/ 14 h 135"/>
                <a:gd name="T76" fmla="*/ 35 w 162"/>
                <a:gd name="T77" fmla="*/ 27 h 135"/>
                <a:gd name="T78" fmla="*/ 26 w 162"/>
                <a:gd name="T79" fmla="*/ 37 h 135"/>
                <a:gd name="T80" fmla="*/ 47 w 162"/>
                <a:gd name="T81" fmla="*/ 20 h 135"/>
                <a:gd name="T82" fmla="*/ 41 w 162"/>
                <a:gd name="T83" fmla="*/ 5 h 135"/>
                <a:gd name="T84" fmla="*/ 59 w 162"/>
                <a:gd name="T85" fmla="*/ 1 h 135"/>
                <a:gd name="T86" fmla="*/ 61 w 162"/>
                <a:gd name="T87" fmla="*/ 16 h 135"/>
                <a:gd name="T88" fmla="*/ 47 w 162"/>
                <a:gd name="T89" fmla="*/ 20 h 135"/>
                <a:gd name="T90" fmla="*/ 125 w 162"/>
                <a:gd name="T91" fmla="*/ 16 h 135"/>
                <a:gd name="T92" fmla="*/ 109 w 162"/>
                <a:gd name="T93" fmla="*/ 16 h 135"/>
                <a:gd name="T94" fmla="*/ 109 w 162"/>
                <a:gd name="T95" fmla="*/ 0 h 135"/>
                <a:gd name="T96" fmla="*/ 125 w 162"/>
                <a:gd name="T97" fmla="*/ 0 h 135"/>
                <a:gd name="T98" fmla="*/ 125 w 162"/>
                <a:gd name="T99" fmla="*/ 16 h 135"/>
                <a:gd name="T100" fmla="*/ 92 w 162"/>
                <a:gd name="T101" fmla="*/ 16 h 135"/>
                <a:gd name="T102" fmla="*/ 76 w 162"/>
                <a:gd name="T103" fmla="*/ 16 h 135"/>
                <a:gd name="T104" fmla="*/ 76 w 162"/>
                <a:gd name="T105" fmla="*/ 0 h 135"/>
                <a:gd name="T106" fmla="*/ 92 w 162"/>
                <a:gd name="T107" fmla="*/ 0 h 135"/>
                <a:gd name="T108" fmla="*/ 92 w 162"/>
                <a:gd name="T109" fmla="*/ 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" h="135">
                  <a:moveTo>
                    <a:pt x="162" y="135"/>
                  </a:moveTo>
                  <a:cubicBezTo>
                    <a:pt x="146" y="135"/>
                    <a:pt x="146" y="135"/>
                    <a:pt x="146" y="135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62" y="119"/>
                    <a:pt x="162" y="119"/>
                    <a:pt x="162" y="119"/>
                  </a:cubicBezTo>
                  <a:lnTo>
                    <a:pt x="162" y="135"/>
                  </a:lnTo>
                  <a:close/>
                  <a:moveTo>
                    <a:pt x="130" y="135"/>
                  </a:moveTo>
                  <a:cubicBezTo>
                    <a:pt x="114" y="135"/>
                    <a:pt x="114" y="135"/>
                    <a:pt x="114" y="135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30" y="119"/>
                    <a:pt x="130" y="119"/>
                    <a:pt x="130" y="119"/>
                  </a:cubicBezTo>
                  <a:lnTo>
                    <a:pt x="130" y="135"/>
                  </a:lnTo>
                  <a:close/>
                  <a:moveTo>
                    <a:pt x="98" y="135"/>
                  </a:moveTo>
                  <a:cubicBezTo>
                    <a:pt x="81" y="135"/>
                    <a:pt x="81" y="135"/>
                    <a:pt x="81" y="135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98" y="119"/>
                    <a:pt x="98" y="119"/>
                    <a:pt x="98" y="119"/>
                  </a:cubicBezTo>
                  <a:lnTo>
                    <a:pt x="98" y="135"/>
                  </a:lnTo>
                  <a:close/>
                  <a:moveTo>
                    <a:pt x="65" y="135"/>
                  </a:moveTo>
                  <a:cubicBezTo>
                    <a:pt x="59" y="135"/>
                    <a:pt x="53" y="134"/>
                    <a:pt x="47" y="132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6" y="118"/>
                    <a:pt x="61" y="119"/>
                    <a:pt x="65" y="119"/>
                  </a:cubicBezTo>
                  <a:lnTo>
                    <a:pt x="65" y="135"/>
                  </a:lnTo>
                  <a:close/>
                  <a:moveTo>
                    <a:pt x="30" y="124"/>
                  </a:moveTo>
                  <a:cubicBezTo>
                    <a:pt x="25" y="121"/>
                    <a:pt x="20" y="117"/>
                    <a:pt x="16" y="11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31" y="105"/>
                    <a:pt x="35" y="108"/>
                    <a:pt x="39" y="111"/>
                  </a:cubicBezTo>
                  <a:lnTo>
                    <a:pt x="30" y="124"/>
                  </a:lnTo>
                  <a:close/>
                  <a:moveTo>
                    <a:pt x="6" y="97"/>
                  </a:moveTo>
                  <a:cubicBezTo>
                    <a:pt x="4" y="91"/>
                    <a:pt x="2" y="86"/>
                    <a:pt x="1" y="79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7" y="81"/>
                    <a:pt x="19" y="86"/>
                    <a:pt x="21" y="90"/>
                  </a:cubicBezTo>
                  <a:lnTo>
                    <a:pt x="6" y="97"/>
                  </a:lnTo>
                  <a:close/>
                  <a:moveTo>
                    <a:pt x="16" y="63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55"/>
                    <a:pt x="2" y="49"/>
                    <a:pt x="4" y="43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3"/>
                    <a:pt x="16" y="58"/>
                    <a:pt x="16" y="63"/>
                  </a:cubicBezTo>
                  <a:close/>
                  <a:moveTo>
                    <a:pt x="26" y="3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6" y="22"/>
                    <a:pt x="21" y="18"/>
                    <a:pt x="26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2" y="30"/>
                    <a:pt x="28" y="33"/>
                    <a:pt x="26" y="37"/>
                  </a:cubicBezTo>
                  <a:close/>
                  <a:moveTo>
                    <a:pt x="47" y="20"/>
                  </a:moveTo>
                  <a:cubicBezTo>
                    <a:pt x="41" y="5"/>
                    <a:pt x="41" y="5"/>
                    <a:pt x="41" y="5"/>
                  </a:cubicBezTo>
                  <a:cubicBezTo>
                    <a:pt x="47" y="3"/>
                    <a:pt x="53" y="1"/>
                    <a:pt x="59" y="1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56" y="17"/>
                    <a:pt x="52" y="18"/>
                    <a:pt x="47" y="20"/>
                  </a:cubicBezTo>
                  <a:close/>
                  <a:moveTo>
                    <a:pt x="125" y="16"/>
                  </a:moveTo>
                  <a:cubicBezTo>
                    <a:pt x="109" y="16"/>
                    <a:pt x="109" y="16"/>
                    <a:pt x="109" y="16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25" y="16"/>
                  </a:lnTo>
                  <a:close/>
                  <a:moveTo>
                    <a:pt x="92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1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19"/>
            <p:cNvSpPr>
              <a:spLocks noChangeArrowheads="1"/>
            </p:cNvSpPr>
            <p:nvPr/>
          </p:nvSpPr>
          <p:spPr bwMode="auto">
            <a:xfrm>
              <a:off x="1248644" y="859929"/>
              <a:ext cx="11113" cy="22225"/>
            </a:xfrm>
            <a:prstGeom prst="rect">
              <a:avLst/>
            </a:prstGeom>
            <a:solidFill>
              <a:srgbClr val="282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0"/>
            <p:cNvSpPr>
              <a:spLocks noChangeArrowheads="1"/>
            </p:cNvSpPr>
            <p:nvPr/>
          </p:nvSpPr>
          <p:spPr bwMode="auto">
            <a:xfrm>
              <a:off x="1207369" y="859929"/>
              <a:ext cx="11113" cy="2222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Freeform 121"/>
            <p:cNvSpPr>
              <a:spLocks noEditPoints="1"/>
            </p:cNvSpPr>
            <p:nvPr/>
          </p:nvSpPr>
          <p:spPr bwMode="auto">
            <a:xfrm>
              <a:off x="1242294" y="859929"/>
              <a:ext cx="307975" cy="138113"/>
            </a:xfrm>
            <a:custGeom>
              <a:avLst/>
              <a:gdLst>
                <a:gd name="T0" fmla="*/ 166 w 214"/>
                <a:gd name="T1" fmla="*/ 96 h 96"/>
                <a:gd name="T2" fmla="*/ 156 w 214"/>
                <a:gd name="T3" fmla="*/ 96 h 96"/>
                <a:gd name="T4" fmla="*/ 156 w 214"/>
                <a:gd name="T5" fmla="*/ 80 h 96"/>
                <a:gd name="T6" fmla="*/ 166 w 214"/>
                <a:gd name="T7" fmla="*/ 80 h 96"/>
                <a:gd name="T8" fmla="*/ 171 w 214"/>
                <a:gd name="T9" fmla="*/ 80 h 96"/>
                <a:gd name="T10" fmla="*/ 173 w 214"/>
                <a:gd name="T11" fmla="*/ 95 h 96"/>
                <a:gd name="T12" fmla="*/ 166 w 214"/>
                <a:gd name="T13" fmla="*/ 96 h 96"/>
                <a:gd name="T14" fmla="*/ 191 w 214"/>
                <a:gd name="T15" fmla="*/ 89 h 96"/>
                <a:gd name="T16" fmla="*/ 183 w 214"/>
                <a:gd name="T17" fmla="*/ 75 h 96"/>
                <a:gd name="T18" fmla="*/ 192 w 214"/>
                <a:gd name="T19" fmla="*/ 67 h 96"/>
                <a:gd name="T20" fmla="*/ 205 w 214"/>
                <a:gd name="T21" fmla="*/ 76 h 96"/>
                <a:gd name="T22" fmla="*/ 191 w 214"/>
                <a:gd name="T23" fmla="*/ 89 h 96"/>
                <a:gd name="T24" fmla="*/ 213 w 214"/>
                <a:gd name="T25" fmla="*/ 59 h 96"/>
                <a:gd name="T26" fmla="*/ 198 w 214"/>
                <a:gd name="T27" fmla="*/ 55 h 96"/>
                <a:gd name="T28" fmla="*/ 198 w 214"/>
                <a:gd name="T29" fmla="*/ 48 h 96"/>
                <a:gd name="T30" fmla="*/ 198 w 214"/>
                <a:gd name="T31" fmla="*/ 43 h 96"/>
                <a:gd name="T32" fmla="*/ 214 w 214"/>
                <a:gd name="T33" fmla="*/ 40 h 96"/>
                <a:gd name="T34" fmla="*/ 214 w 214"/>
                <a:gd name="T35" fmla="*/ 48 h 96"/>
                <a:gd name="T36" fmla="*/ 213 w 214"/>
                <a:gd name="T37" fmla="*/ 59 h 96"/>
                <a:gd name="T38" fmla="*/ 193 w 214"/>
                <a:gd name="T39" fmla="*/ 31 h 96"/>
                <a:gd name="T40" fmla="*/ 185 w 214"/>
                <a:gd name="T41" fmla="*/ 22 h 96"/>
                <a:gd name="T42" fmla="*/ 194 w 214"/>
                <a:gd name="T43" fmla="*/ 9 h 96"/>
                <a:gd name="T44" fmla="*/ 207 w 214"/>
                <a:gd name="T45" fmla="*/ 22 h 96"/>
                <a:gd name="T46" fmla="*/ 193 w 214"/>
                <a:gd name="T47" fmla="*/ 31 h 96"/>
                <a:gd name="T48" fmla="*/ 173 w 214"/>
                <a:gd name="T49" fmla="*/ 17 h 96"/>
                <a:gd name="T50" fmla="*/ 166 w 214"/>
                <a:gd name="T51" fmla="*/ 16 h 96"/>
                <a:gd name="T52" fmla="*/ 159 w 214"/>
                <a:gd name="T53" fmla="*/ 16 h 96"/>
                <a:gd name="T54" fmla="*/ 159 w 214"/>
                <a:gd name="T55" fmla="*/ 0 h 96"/>
                <a:gd name="T56" fmla="*/ 166 w 214"/>
                <a:gd name="T57" fmla="*/ 0 h 96"/>
                <a:gd name="T58" fmla="*/ 177 w 214"/>
                <a:gd name="T59" fmla="*/ 1 h 96"/>
                <a:gd name="T60" fmla="*/ 173 w 214"/>
                <a:gd name="T61" fmla="*/ 17 h 96"/>
                <a:gd name="T62" fmla="*/ 143 w 214"/>
                <a:gd name="T63" fmla="*/ 16 h 96"/>
                <a:gd name="T64" fmla="*/ 127 w 214"/>
                <a:gd name="T65" fmla="*/ 16 h 96"/>
                <a:gd name="T66" fmla="*/ 127 w 214"/>
                <a:gd name="T67" fmla="*/ 0 h 96"/>
                <a:gd name="T68" fmla="*/ 143 w 214"/>
                <a:gd name="T69" fmla="*/ 0 h 96"/>
                <a:gd name="T70" fmla="*/ 143 w 214"/>
                <a:gd name="T71" fmla="*/ 16 h 96"/>
                <a:gd name="T72" fmla="*/ 111 w 214"/>
                <a:gd name="T73" fmla="*/ 16 h 96"/>
                <a:gd name="T74" fmla="*/ 96 w 214"/>
                <a:gd name="T75" fmla="*/ 16 h 96"/>
                <a:gd name="T76" fmla="*/ 96 w 214"/>
                <a:gd name="T77" fmla="*/ 0 h 96"/>
                <a:gd name="T78" fmla="*/ 111 w 214"/>
                <a:gd name="T79" fmla="*/ 0 h 96"/>
                <a:gd name="T80" fmla="*/ 111 w 214"/>
                <a:gd name="T81" fmla="*/ 16 h 96"/>
                <a:gd name="T82" fmla="*/ 80 w 214"/>
                <a:gd name="T83" fmla="*/ 16 h 96"/>
                <a:gd name="T84" fmla="*/ 64 w 214"/>
                <a:gd name="T85" fmla="*/ 16 h 96"/>
                <a:gd name="T86" fmla="*/ 64 w 214"/>
                <a:gd name="T87" fmla="*/ 0 h 96"/>
                <a:gd name="T88" fmla="*/ 80 w 214"/>
                <a:gd name="T89" fmla="*/ 0 h 96"/>
                <a:gd name="T90" fmla="*/ 80 w 214"/>
                <a:gd name="T91" fmla="*/ 16 h 96"/>
                <a:gd name="T92" fmla="*/ 48 w 214"/>
                <a:gd name="T93" fmla="*/ 16 h 96"/>
                <a:gd name="T94" fmla="*/ 32 w 214"/>
                <a:gd name="T95" fmla="*/ 16 h 96"/>
                <a:gd name="T96" fmla="*/ 32 w 214"/>
                <a:gd name="T97" fmla="*/ 0 h 96"/>
                <a:gd name="T98" fmla="*/ 48 w 214"/>
                <a:gd name="T99" fmla="*/ 0 h 96"/>
                <a:gd name="T100" fmla="*/ 48 w 214"/>
                <a:gd name="T101" fmla="*/ 16 h 96"/>
                <a:gd name="T102" fmla="*/ 16 w 214"/>
                <a:gd name="T103" fmla="*/ 16 h 96"/>
                <a:gd name="T104" fmla="*/ 0 w 214"/>
                <a:gd name="T105" fmla="*/ 16 h 96"/>
                <a:gd name="T106" fmla="*/ 0 w 214"/>
                <a:gd name="T107" fmla="*/ 0 h 96"/>
                <a:gd name="T108" fmla="*/ 16 w 214"/>
                <a:gd name="T109" fmla="*/ 0 h 96"/>
                <a:gd name="T110" fmla="*/ 16 w 214"/>
                <a:gd name="T111" fmla="*/ 1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4" h="96">
                  <a:moveTo>
                    <a:pt x="166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8" y="80"/>
                    <a:pt x="170" y="80"/>
                    <a:pt x="171" y="80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1" y="96"/>
                    <a:pt x="169" y="96"/>
                    <a:pt x="166" y="96"/>
                  </a:cubicBezTo>
                  <a:close/>
                  <a:moveTo>
                    <a:pt x="191" y="89"/>
                  </a:moveTo>
                  <a:cubicBezTo>
                    <a:pt x="183" y="75"/>
                    <a:pt x="183" y="75"/>
                    <a:pt x="183" y="75"/>
                  </a:cubicBezTo>
                  <a:cubicBezTo>
                    <a:pt x="187" y="73"/>
                    <a:pt x="190" y="70"/>
                    <a:pt x="192" y="6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1" y="81"/>
                    <a:pt x="197" y="86"/>
                    <a:pt x="191" y="89"/>
                  </a:cubicBezTo>
                  <a:close/>
                  <a:moveTo>
                    <a:pt x="213" y="59"/>
                  </a:moveTo>
                  <a:cubicBezTo>
                    <a:pt x="198" y="55"/>
                    <a:pt x="198" y="55"/>
                    <a:pt x="198" y="55"/>
                  </a:cubicBezTo>
                  <a:cubicBezTo>
                    <a:pt x="198" y="53"/>
                    <a:pt x="198" y="50"/>
                    <a:pt x="198" y="48"/>
                  </a:cubicBezTo>
                  <a:cubicBezTo>
                    <a:pt x="198" y="46"/>
                    <a:pt x="198" y="44"/>
                    <a:pt x="198" y="43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14" y="43"/>
                    <a:pt x="214" y="45"/>
                    <a:pt x="214" y="48"/>
                  </a:cubicBezTo>
                  <a:cubicBezTo>
                    <a:pt x="214" y="52"/>
                    <a:pt x="214" y="55"/>
                    <a:pt x="213" y="59"/>
                  </a:cubicBezTo>
                  <a:close/>
                  <a:moveTo>
                    <a:pt x="193" y="31"/>
                  </a:moveTo>
                  <a:cubicBezTo>
                    <a:pt x="191" y="27"/>
                    <a:pt x="188" y="24"/>
                    <a:pt x="185" y="22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199" y="12"/>
                    <a:pt x="204" y="17"/>
                    <a:pt x="207" y="22"/>
                  </a:cubicBezTo>
                  <a:lnTo>
                    <a:pt x="193" y="31"/>
                  </a:lnTo>
                  <a:close/>
                  <a:moveTo>
                    <a:pt x="173" y="17"/>
                  </a:moveTo>
                  <a:cubicBezTo>
                    <a:pt x="171" y="16"/>
                    <a:pt x="169" y="16"/>
                    <a:pt x="166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0" y="0"/>
                    <a:pt x="173" y="0"/>
                    <a:pt x="177" y="1"/>
                  </a:cubicBezTo>
                  <a:lnTo>
                    <a:pt x="173" y="17"/>
                  </a:lnTo>
                  <a:close/>
                  <a:moveTo>
                    <a:pt x="143" y="16"/>
                  </a:moveTo>
                  <a:cubicBezTo>
                    <a:pt x="127" y="16"/>
                    <a:pt x="127" y="16"/>
                    <a:pt x="127" y="16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143" y="16"/>
                  </a:lnTo>
                  <a:close/>
                  <a:moveTo>
                    <a:pt x="111" y="16"/>
                  </a:moveTo>
                  <a:cubicBezTo>
                    <a:pt x="96" y="16"/>
                    <a:pt x="96" y="16"/>
                    <a:pt x="96" y="1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111" y="16"/>
                  </a:lnTo>
                  <a:close/>
                  <a:moveTo>
                    <a:pt x="8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16"/>
                  </a:lnTo>
                  <a:close/>
                  <a:moveTo>
                    <a:pt x="48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6"/>
                  </a:lnTo>
                  <a:close/>
                  <a:moveTo>
                    <a:pt x="16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2"/>
            <p:cNvSpPr>
              <a:spLocks noChangeArrowheads="1"/>
            </p:cNvSpPr>
            <p:nvPr/>
          </p:nvSpPr>
          <p:spPr bwMode="auto">
            <a:xfrm>
              <a:off x="1432794" y="974229"/>
              <a:ext cx="11113" cy="23813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Oval 123"/>
            <p:cNvSpPr>
              <a:spLocks noChangeArrowheads="1"/>
            </p:cNvSpPr>
            <p:nvPr/>
          </p:nvSpPr>
          <p:spPr bwMode="auto">
            <a:xfrm>
              <a:off x="1024807" y="723404"/>
              <a:ext cx="128588" cy="127000"/>
            </a:xfrm>
            <a:prstGeom prst="ellipse">
              <a:avLst/>
            </a:prstGeom>
            <a:solidFill>
              <a:srgbClr val="899D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0" name="Oval 124"/>
            <p:cNvSpPr>
              <a:spLocks noChangeArrowheads="1"/>
            </p:cNvSpPr>
            <p:nvPr/>
          </p:nvSpPr>
          <p:spPr bwMode="auto">
            <a:xfrm>
              <a:off x="1067669" y="753566"/>
              <a:ext cx="41275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1" name="Freeform 125"/>
            <p:cNvSpPr>
              <a:spLocks/>
            </p:cNvSpPr>
            <p:nvPr/>
          </p:nvSpPr>
          <p:spPr bwMode="auto">
            <a:xfrm>
              <a:off x="1051794" y="802779"/>
              <a:ext cx="73025" cy="36513"/>
            </a:xfrm>
            <a:custGeom>
              <a:avLst/>
              <a:gdLst>
                <a:gd name="T0" fmla="*/ 37 w 51"/>
                <a:gd name="T1" fmla="*/ 0 h 25"/>
                <a:gd name="T2" fmla="*/ 15 w 51"/>
                <a:gd name="T3" fmla="*/ 0 h 25"/>
                <a:gd name="T4" fmla="*/ 0 w 51"/>
                <a:gd name="T5" fmla="*/ 14 h 25"/>
                <a:gd name="T6" fmla="*/ 0 w 51"/>
                <a:gd name="T7" fmla="*/ 15 h 25"/>
                <a:gd name="T8" fmla="*/ 26 w 51"/>
                <a:gd name="T9" fmla="*/ 25 h 25"/>
                <a:gd name="T10" fmla="*/ 51 w 51"/>
                <a:gd name="T11" fmla="*/ 15 h 25"/>
                <a:gd name="T12" fmla="*/ 51 w 51"/>
                <a:gd name="T13" fmla="*/ 14 h 25"/>
                <a:gd name="T14" fmla="*/ 37 w 51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5">
                  <a:moveTo>
                    <a:pt x="3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22"/>
                    <a:pt x="16" y="25"/>
                    <a:pt x="26" y="25"/>
                  </a:cubicBezTo>
                  <a:cubicBezTo>
                    <a:pt x="36" y="25"/>
                    <a:pt x="45" y="22"/>
                    <a:pt x="51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6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2" name="Oval 126"/>
            <p:cNvSpPr>
              <a:spLocks noChangeArrowheads="1"/>
            </p:cNvSpPr>
            <p:nvPr/>
          </p:nvSpPr>
          <p:spPr bwMode="auto">
            <a:xfrm>
              <a:off x="1418507" y="801191"/>
              <a:ext cx="128588" cy="128588"/>
            </a:xfrm>
            <a:prstGeom prst="ellipse">
              <a:avLst/>
            </a:prstGeom>
            <a:solidFill>
              <a:srgbClr val="899D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3" name="Oval 127"/>
            <p:cNvSpPr>
              <a:spLocks noChangeArrowheads="1"/>
            </p:cNvSpPr>
            <p:nvPr/>
          </p:nvSpPr>
          <p:spPr bwMode="auto">
            <a:xfrm>
              <a:off x="1462957" y="831354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4" name="Freeform 128"/>
            <p:cNvSpPr>
              <a:spLocks/>
            </p:cNvSpPr>
            <p:nvPr/>
          </p:nvSpPr>
          <p:spPr bwMode="auto">
            <a:xfrm>
              <a:off x="1447082" y="882154"/>
              <a:ext cx="73025" cy="36513"/>
            </a:xfrm>
            <a:custGeom>
              <a:avLst/>
              <a:gdLst>
                <a:gd name="T0" fmla="*/ 37 w 51"/>
                <a:gd name="T1" fmla="*/ 0 h 25"/>
                <a:gd name="T2" fmla="*/ 15 w 51"/>
                <a:gd name="T3" fmla="*/ 0 h 25"/>
                <a:gd name="T4" fmla="*/ 0 w 51"/>
                <a:gd name="T5" fmla="*/ 14 h 25"/>
                <a:gd name="T6" fmla="*/ 0 w 51"/>
                <a:gd name="T7" fmla="*/ 15 h 25"/>
                <a:gd name="T8" fmla="*/ 26 w 51"/>
                <a:gd name="T9" fmla="*/ 25 h 25"/>
                <a:gd name="T10" fmla="*/ 51 w 51"/>
                <a:gd name="T11" fmla="*/ 15 h 25"/>
                <a:gd name="T12" fmla="*/ 51 w 51"/>
                <a:gd name="T13" fmla="*/ 14 h 25"/>
                <a:gd name="T14" fmla="*/ 37 w 51"/>
                <a:gd name="T1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5">
                  <a:moveTo>
                    <a:pt x="3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22"/>
                    <a:pt x="16" y="25"/>
                    <a:pt x="26" y="25"/>
                  </a:cubicBezTo>
                  <a:cubicBezTo>
                    <a:pt x="36" y="25"/>
                    <a:pt x="45" y="22"/>
                    <a:pt x="51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6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5" name="Freeform 129"/>
            <p:cNvSpPr>
              <a:spLocks noEditPoints="1"/>
            </p:cNvSpPr>
            <p:nvPr/>
          </p:nvSpPr>
          <p:spPr bwMode="auto">
            <a:xfrm>
              <a:off x="1189907" y="590054"/>
              <a:ext cx="238125" cy="236538"/>
            </a:xfrm>
            <a:custGeom>
              <a:avLst/>
              <a:gdLst>
                <a:gd name="T0" fmla="*/ 83 w 165"/>
                <a:gd name="T1" fmla="*/ 164 h 164"/>
                <a:gd name="T2" fmla="*/ 0 w 165"/>
                <a:gd name="T3" fmla="*/ 82 h 164"/>
                <a:gd name="T4" fmla="*/ 83 w 165"/>
                <a:gd name="T5" fmla="*/ 0 h 164"/>
                <a:gd name="T6" fmla="*/ 165 w 165"/>
                <a:gd name="T7" fmla="*/ 82 h 164"/>
                <a:gd name="T8" fmla="*/ 83 w 165"/>
                <a:gd name="T9" fmla="*/ 164 h 164"/>
                <a:gd name="T10" fmla="*/ 83 w 165"/>
                <a:gd name="T11" fmla="*/ 16 h 164"/>
                <a:gd name="T12" fmla="*/ 16 w 165"/>
                <a:gd name="T13" fmla="*/ 82 h 164"/>
                <a:gd name="T14" fmla="*/ 83 w 165"/>
                <a:gd name="T15" fmla="*/ 148 h 164"/>
                <a:gd name="T16" fmla="*/ 149 w 165"/>
                <a:gd name="T17" fmla="*/ 82 h 164"/>
                <a:gd name="T18" fmla="*/ 83 w 165"/>
                <a:gd name="T19" fmla="*/ 1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4">
                  <a:moveTo>
                    <a:pt x="83" y="164"/>
                  </a:moveTo>
                  <a:cubicBezTo>
                    <a:pt x="37" y="164"/>
                    <a:pt x="0" y="128"/>
                    <a:pt x="0" y="82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5" y="37"/>
                    <a:pt x="165" y="82"/>
                  </a:cubicBezTo>
                  <a:cubicBezTo>
                    <a:pt x="165" y="128"/>
                    <a:pt x="128" y="164"/>
                    <a:pt x="83" y="164"/>
                  </a:cubicBezTo>
                  <a:close/>
                  <a:moveTo>
                    <a:pt x="83" y="16"/>
                  </a:moveTo>
                  <a:cubicBezTo>
                    <a:pt x="46" y="16"/>
                    <a:pt x="16" y="46"/>
                    <a:pt x="16" y="82"/>
                  </a:cubicBezTo>
                  <a:cubicBezTo>
                    <a:pt x="16" y="119"/>
                    <a:pt x="46" y="148"/>
                    <a:pt x="83" y="148"/>
                  </a:cubicBezTo>
                  <a:cubicBezTo>
                    <a:pt x="119" y="148"/>
                    <a:pt x="149" y="119"/>
                    <a:pt x="149" y="82"/>
                  </a:cubicBezTo>
                  <a:cubicBezTo>
                    <a:pt x="149" y="46"/>
                    <a:pt x="119" y="16"/>
                    <a:pt x="83" y="16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6" name="Freeform 130"/>
            <p:cNvSpPr>
              <a:spLocks/>
            </p:cNvSpPr>
            <p:nvPr/>
          </p:nvSpPr>
          <p:spPr bwMode="auto">
            <a:xfrm>
              <a:off x="1235944" y="636091"/>
              <a:ext cx="146050" cy="114300"/>
            </a:xfrm>
            <a:custGeom>
              <a:avLst/>
              <a:gdLst>
                <a:gd name="T0" fmla="*/ 9 w 101"/>
                <a:gd name="T1" fmla="*/ 79 h 79"/>
                <a:gd name="T2" fmla="*/ 0 w 101"/>
                <a:gd name="T3" fmla="*/ 50 h 79"/>
                <a:gd name="T4" fmla="*/ 51 w 101"/>
                <a:gd name="T5" fmla="*/ 0 h 79"/>
                <a:gd name="T6" fmla="*/ 101 w 101"/>
                <a:gd name="T7" fmla="*/ 50 h 79"/>
                <a:gd name="T8" fmla="*/ 92 w 101"/>
                <a:gd name="T9" fmla="*/ 79 h 79"/>
                <a:gd name="T10" fmla="*/ 67 w 101"/>
                <a:gd name="T11" fmla="*/ 62 h 79"/>
                <a:gd name="T12" fmla="*/ 34 w 101"/>
                <a:gd name="T13" fmla="*/ 62 h 79"/>
                <a:gd name="T14" fmla="*/ 9 w 101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79">
                  <a:moveTo>
                    <a:pt x="9" y="79"/>
                  </a:moveTo>
                  <a:cubicBezTo>
                    <a:pt x="4" y="70"/>
                    <a:pt x="0" y="61"/>
                    <a:pt x="0" y="50"/>
                  </a:cubicBezTo>
                  <a:cubicBezTo>
                    <a:pt x="0" y="22"/>
                    <a:pt x="23" y="0"/>
                    <a:pt x="51" y="0"/>
                  </a:cubicBezTo>
                  <a:cubicBezTo>
                    <a:pt x="78" y="0"/>
                    <a:pt x="101" y="22"/>
                    <a:pt x="101" y="50"/>
                  </a:cubicBezTo>
                  <a:cubicBezTo>
                    <a:pt x="101" y="61"/>
                    <a:pt x="98" y="70"/>
                    <a:pt x="92" y="79"/>
                  </a:cubicBezTo>
                  <a:cubicBezTo>
                    <a:pt x="88" y="69"/>
                    <a:pt x="78" y="62"/>
                    <a:pt x="67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23" y="62"/>
                    <a:pt x="13" y="69"/>
                    <a:pt x="9" y="7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7" name="Oval 131"/>
            <p:cNvSpPr>
              <a:spLocks noChangeArrowheads="1"/>
            </p:cNvSpPr>
            <p:nvPr/>
          </p:nvSpPr>
          <p:spPr bwMode="auto">
            <a:xfrm>
              <a:off x="1278807" y="666254"/>
              <a:ext cx="61913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8" name="Freeform 132"/>
            <p:cNvSpPr>
              <a:spLocks noEditPoints="1"/>
            </p:cNvSpPr>
            <p:nvPr/>
          </p:nvSpPr>
          <p:spPr bwMode="auto">
            <a:xfrm>
              <a:off x="1266107" y="655141"/>
              <a:ext cx="85725" cy="85725"/>
            </a:xfrm>
            <a:custGeom>
              <a:avLst/>
              <a:gdLst>
                <a:gd name="T0" fmla="*/ 30 w 59"/>
                <a:gd name="T1" fmla="*/ 60 h 60"/>
                <a:gd name="T2" fmla="*/ 0 w 59"/>
                <a:gd name="T3" fmla="*/ 30 h 60"/>
                <a:gd name="T4" fmla="*/ 30 w 59"/>
                <a:gd name="T5" fmla="*/ 0 h 60"/>
                <a:gd name="T6" fmla="*/ 59 w 59"/>
                <a:gd name="T7" fmla="*/ 30 h 60"/>
                <a:gd name="T8" fmla="*/ 30 w 59"/>
                <a:gd name="T9" fmla="*/ 60 h 60"/>
                <a:gd name="T10" fmla="*/ 30 w 59"/>
                <a:gd name="T11" fmla="*/ 16 h 60"/>
                <a:gd name="T12" fmla="*/ 16 w 59"/>
                <a:gd name="T13" fmla="*/ 30 h 60"/>
                <a:gd name="T14" fmla="*/ 30 w 59"/>
                <a:gd name="T15" fmla="*/ 44 h 60"/>
                <a:gd name="T16" fmla="*/ 43 w 59"/>
                <a:gd name="T17" fmla="*/ 30 h 60"/>
                <a:gd name="T18" fmla="*/ 30 w 59"/>
                <a:gd name="T19" fmla="*/ 1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6" y="0"/>
                    <a:pt x="59" y="14"/>
                    <a:pt x="59" y="30"/>
                  </a:cubicBezTo>
                  <a:cubicBezTo>
                    <a:pt x="59" y="46"/>
                    <a:pt x="46" y="60"/>
                    <a:pt x="30" y="60"/>
                  </a:cubicBezTo>
                  <a:close/>
                  <a:moveTo>
                    <a:pt x="30" y="16"/>
                  </a:moveTo>
                  <a:cubicBezTo>
                    <a:pt x="22" y="16"/>
                    <a:pt x="16" y="22"/>
                    <a:pt x="16" y="30"/>
                  </a:cubicBezTo>
                  <a:cubicBezTo>
                    <a:pt x="16" y="37"/>
                    <a:pt x="22" y="44"/>
                    <a:pt x="30" y="44"/>
                  </a:cubicBezTo>
                  <a:cubicBezTo>
                    <a:pt x="37" y="44"/>
                    <a:pt x="43" y="37"/>
                    <a:pt x="43" y="30"/>
                  </a:cubicBezTo>
                  <a:cubicBezTo>
                    <a:pt x="43" y="22"/>
                    <a:pt x="37" y="16"/>
                    <a:pt x="30" y="16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9" name="Freeform 133"/>
            <p:cNvSpPr>
              <a:spLocks/>
            </p:cNvSpPr>
            <p:nvPr/>
          </p:nvSpPr>
          <p:spPr bwMode="auto">
            <a:xfrm>
              <a:off x="1243882" y="721816"/>
              <a:ext cx="130175" cy="77788"/>
            </a:xfrm>
            <a:custGeom>
              <a:avLst/>
              <a:gdLst>
                <a:gd name="T0" fmla="*/ 91 w 91"/>
                <a:gd name="T1" fmla="*/ 55 h 55"/>
                <a:gd name="T2" fmla="*/ 75 w 91"/>
                <a:gd name="T3" fmla="*/ 55 h 55"/>
                <a:gd name="T4" fmla="*/ 75 w 91"/>
                <a:gd name="T5" fmla="*/ 30 h 55"/>
                <a:gd name="T6" fmla="*/ 62 w 91"/>
                <a:gd name="T7" fmla="*/ 16 h 55"/>
                <a:gd name="T8" fmla="*/ 29 w 91"/>
                <a:gd name="T9" fmla="*/ 16 h 55"/>
                <a:gd name="T10" fmla="*/ 16 w 91"/>
                <a:gd name="T11" fmla="*/ 30 h 55"/>
                <a:gd name="T12" fmla="*/ 16 w 91"/>
                <a:gd name="T13" fmla="*/ 55 h 55"/>
                <a:gd name="T14" fmla="*/ 0 w 91"/>
                <a:gd name="T15" fmla="*/ 55 h 55"/>
                <a:gd name="T16" fmla="*/ 0 w 91"/>
                <a:gd name="T17" fmla="*/ 30 h 55"/>
                <a:gd name="T18" fmla="*/ 29 w 91"/>
                <a:gd name="T19" fmla="*/ 0 h 55"/>
                <a:gd name="T20" fmla="*/ 62 w 91"/>
                <a:gd name="T21" fmla="*/ 0 h 55"/>
                <a:gd name="T22" fmla="*/ 91 w 91"/>
                <a:gd name="T23" fmla="*/ 30 h 55"/>
                <a:gd name="T24" fmla="*/ 91 w 91"/>
                <a:gd name="T2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55">
                  <a:moveTo>
                    <a:pt x="91" y="55"/>
                  </a:moveTo>
                  <a:cubicBezTo>
                    <a:pt x="75" y="55"/>
                    <a:pt x="75" y="55"/>
                    <a:pt x="75" y="55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2"/>
                    <a:pt x="69" y="16"/>
                    <a:pt x="62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2" y="16"/>
                    <a:pt x="16" y="22"/>
                    <a:pt x="16" y="30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8" y="0"/>
                    <a:pt x="91" y="13"/>
                    <a:pt x="91" y="30"/>
                  </a:cubicBezTo>
                  <a:lnTo>
                    <a:pt x="91" y="55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88" name="그룹 187"/>
          <p:cNvGrpSpPr/>
          <p:nvPr userDrawn="1"/>
        </p:nvGrpSpPr>
        <p:grpSpPr>
          <a:xfrm flipH="1">
            <a:off x="1928416" y="3068456"/>
            <a:ext cx="8748000" cy="2052000"/>
            <a:chOff x="-304956" y="1980431"/>
            <a:chExt cx="8748000" cy="2052000"/>
          </a:xfrm>
        </p:grpSpPr>
        <p:cxnSp>
          <p:nvCxnSpPr>
            <p:cNvPr id="189" name="직선 연결선 188"/>
            <p:cNvCxnSpPr/>
            <p:nvPr userDrawn="1"/>
          </p:nvCxnSpPr>
          <p:spPr>
            <a:xfrm>
              <a:off x="-304956" y="1980431"/>
              <a:ext cx="8748000" cy="0"/>
            </a:xfrm>
            <a:prstGeom prst="line">
              <a:avLst/>
            </a:prstGeom>
            <a:ln w="13970">
              <a:gradFill flip="none" rotWithShape="1">
                <a:gsLst>
                  <a:gs pos="30000">
                    <a:srgbClr val="C1C9D5"/>
                  </a:gs>
                  <a:gs pos="0">
                    <a:schemeClr val="bg1">
                      <a:alpha val="67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/>
            <p:nvPr userDrawn="1"/>
          </p:nvCxnSpPr>
          <p:spPr>
            <a:xfrm>
              <a:off x="8443044" y="1980431"/>
              <a:ext cx="0" cy="2052000"/>
            </a:xfrm>
            <a:prstGeom prst="straightConnector1">
              <a:avLst/>
            </a:prstGeom>
            <a:ln w="13970">
              <a:solidFill>
                <a:srgbClr val="C1C9D5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7" name="그림 9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0" y="4019790"/>
            <a:ext cx="3744316" cy="319773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54" y="6841331"/>
            <a:ext cx="1536288" cy="26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79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743719-99BA-4658-B878-91948B38E8DD}"/>
              </a:ext>
            </a:extLst>
          </p:cNvPr>
          <p:cNvSpPr txBox="1"/>
          <p:nvPr userDrawn="1"/>
        </p:nvSpPr>
        <p:spPr>
          <a:xfrm>
            <a:off x="192980" y="7266447"/>
            <a:ext cx="275395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New </a:t>
            </a:r>
            <a:r>
              <a: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 </a:t>
            </a:r>
            <a:r>
              <a:rPr lang="ko-KR" altLang="en-US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영업지원시스템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구축을 위한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솔루션 구매 제안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8690618" y="7172575"/>
            <a:ext cx="1840658" cy="277238"/>
            <a:chOff x="8690618" y="7172575"/>
            <a:chExt cx="1840658" cy="277238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8690618" y="7172575"/>
              <a:ext cx="1840658" cy="277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 userDrawn="1"/>
          </p:nvGrpSpPr>
          <p:grpSpPr>
            <a:xfrm>
              <a:off x="8829602" y="7239000"/>
              <a:ext cx="1557658" cy="151551"/>
              <a:chOff x="8881126" y="7244013"/>
              <a:chExt cx="1506134" cy="146538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9883204" y="7261713"/>
                <a:ext cx="504056" cy="111698"/>
                <a:chOff x="1001713" y="3086100"/>
                <a:chExt cx="2263776" cy="501650"/>
              </a:xfrm>
            </p:grpSpPr>
            <p:sp>
              <p:nvSpPr>
                <p:cNvPr id="24" name="Freeform 8"/>
                <p:cNvSpPr>
                  <a:spLocks/>
                </p:cNvSpPr>
                <p:nvPr/>
              </p:nvSpPr>
              <p:spPr bwMode="auto">
                <a:xfrm>
                  <a:off x="1001713" y="3097213"/>
                  <a:ext cx="260350" cy="479425"/>
                </a:xfrm>
                <a:custGeom>
                  <a:avLst/>
                  <a:gdLst>
                    <a:gd name="T0" fmla="*/ 65 w 164"/>
                    <a:gd name="T1" fmla="*/ 40 h 302"/>
                    <a:gd name="T2" fmla="*/ 65 w 164"/>
                    <a:gd name="T3" fmla="*/ 302 h 302"/>
                    <a:gd name="T4" fmla="*/ 109 w 164"/>
                    <a:gd name="T5" fmla="*/ 302 h 302"/>
                    <a:gd name="T6" fmla="*/ 109 w 164"/>
                    <a:gd name="T7" fmla="*/ 40 h 302"/>
                    <a:gd name="T8" fmla="*/ 109 w 164"/>
                    <a:gd name="T9" fmla="*/ 37 h 302"/>
                    <a:gd name="T10" fmla="*/ 112 w 164"/>
                    <a:gd name="T11" fmla="*/ 37 h 302"/>
                    <a:gd name="T12" fmla="*/ 164 w 164"/>
                    <a:gd name="T13" fmla="*/ 37 h 302"/>
                    <a:gd name="T14" fmla="*/ 164 w 164"/>
                    <a:gd name="T15" fmla="*/ 0 h 302"/>
                    <a:gd name="T16" fmla="*/ 0 w 164"/>
                    <a:gd name="T17" fmla="*/ 0 h 302"/>
                    <a:gd name="T18" fmla="*/ 0 w 164"/>
                    <a:gd name="T19" fmla="*/ 37 h 302"/>
                    <a:gd name="T20" fmla="*/ 60 w 164"/>
                    <a:gd name="T21" fmla="*/ 37 h 302"/>
                    <a:gd name="T22" fmla="*/ 65 w 164"/>
                    <a:gd name="T23" fmla="*/ 37 h 302"/>
                    <a:gd name="T24" fmla="*/ 65 w 164"/>
                    <a:gd name="T25" fmla="*/ 4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4" h="302">
                      <a:moveTo>
                        <a:pt x="65" y="40"/>
                      </a:moveTo>
                      <a:lnTo>
                        <a:pt x="65" y="302"/>
                      </a:lnTo>
                      <a:lnTo>
                        <a:pt x="109" y="302"/>
                      </a:lnTo>
                      <a:lnTo>
                        <a:pt x="109" y="40"/>
                      </a:lnTo>
                      <a:lnTo>
                        <a:pt x="109" y="37"/>
                      </a:lnTo>
                      <a:lnTo>
                        <a:pt x="112" y="37"/>
                      </a:lnTo>
                      <a:lnTo>
                        <a:pt x="164" y="37"/>
                      </a:lnTo>
                      <a:lnTo>
                        <a:pt x="164" y="0"/>
                      </a:ln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60" y="37"/>
                      </a:lnTo>
                      <a:lnTo>
                        <a:pt x="65" y="37"/>
                      </a:lnTo>
                      <a:lnTo>
                        <a:pt x="65" y="40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Freeform 9"/>
                <p:cNvSpPr>
                  <a:spLocks/>
                </p:cNvSpPr>
                <p:nvPr/>
              </p:nvSpPr>
              <p:spPr bwMode="auto">
                <a:xfrm>
                  <a:off x="3006726" y="3097213"/>
                  <a:ext cx="258763" cy="479425"/>
                </a:xfrm>
                <a:custGeom>
                  <a:avLst/>
                  <a:gdLst>
                    <a:gd name="T0" fmla="*/ 64 w 163"/>
                    <a:gd name="T1" fmla="*/ 37 h 302"/>
                    <a:gd name="T2" fmla="*/ 64 w 163"/>
                    <a:gd name="T3" fmla="*/ 40 h 302"/>
                    <a:gd name="T4" fmla="*/ 64 w 163"/>
                    <a:gd name="T5" fmla="*/ 302 h 302"/>
                    <a:gd name="T6" fmla="*/ 108 w 163"/>
                    <a:gd name="T7" fmla="*/ 302 h 302"/>
                    <a:gd name="T8" fmla="*/ 108 w 163"/>
                    <a:gd name="T9" fmla="*/ 40 h 302"/>
                    <a:gd name="T10" fmla="*/ 108 w 163"/>
                    <a:gd name="T11" fmla="*/ 37 h 302"/>
                    <a:gd name="T12" fmla="*/ 113 w 163"/>
                    <a:gd name="T13" fmla="*/ 37 h 302"/>
                    <a:gd name="T14" fmla="*/ 163 w 163"/>
                    <a:gd name="T15" fmla="*/ 37 h 302"/>
                    <a:gd name="T16" fmla="*/ 163 w 163"/>
                    <a:gd name="T17" fmla="*/ 0 h 302"/>
                    <a:gd name="T18" fmla="*/ 0 w 163"/>
                    <a:gd name="T19" fmla="*/ 0 h 302"/>
                    <a:gd name="T20" fmla="*/ 0 w 163"/>
                    <a:gd name="T21" fmla="*/ 37 h 302"/>
                    <a:gd name="T22" fmla="*/ 59 w 163"/>
                    <a:gd name="T23" fmla="*/ 37 h 302"/>
                    <a:gd name="T24" fmla="*/ 64 w 163"/>
                    <a:gd name="T25" fmla="*/ 37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3" h="302">
                      <a:moveTo>
                        <a:pt x="64" y="37"/>
                      </a:moveTo>
                      <a:lnTo>
                        <a:pt x="64" y="40"/>
                      </a:lnTo>
                      <a:lnTo>
                        <a:pt x="64" y="302"/>
                      </a:lnTo>
                      <a:lnTo>
                        <a:pt x="108" y="302"/>
                      </a:lnTo>
                      <a:lnTo>
                        <a:pt x="108" y="40"/>
                      </a:lnTo>
                      <a:lnTo>
                        <a:pt x="108" y="37"/>
                      </a:lnTo>
                      <a:lnTo>
                        <a:pt x="113" y="37"/>
                      </a:lnTo>
                      <a:lnTo>
                        <a:pt x="163" y="37"/>
                      </a:lnTo>
                      <a:lnTo>
                        <a:pt x="163" y="0"/>
                      </a:ln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59" y="37"/>
                      </a:lnTo>
                      <a:lnTo>
                        <a:pt x="64" y="37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10"/>
                <p:cNvSpPr>
                  <a:spLocks noEditPoints="1"/>
                </p:cNvSpPr>
                <p:nvPr/>
              </p:nvSpPr>
              <p:spPr bwMode="auto">
                <a:xfrm>
                  <a:off x="1301751" y="3086100"/>
                  <a:ext cx="247650" cy="501650"/>
                </a:xfrm>
                <a:custGeom>
                  <a:avLst/>
                  <a:gdLst>
                    <a:gd name="T0" fmla="*/ 48 w 96"/>
                    <a:gd name="T1" fmla="*/ 0 h 193"/>
                    <a:gd name="T2" fmla="*/ 0 w 96"/>
                    <a:gd name="T3" fmla="*/ 45 h 193"/>
                    <a:gd name="T4" fmla="*/ 0 w 96"/>
                    <a:gd name="T5" fmla="*/ 148 h 193"/>
                    <a:gd name="T6" fmla="*/ 48 w 96"/>
                    <a:gd name="T7" fmla="*/ 193 h 193"/>
                    <a:gd name="T8" fmla="*/ 96 w 96"/>
                    <a:gd name="T9" fmla="*/ 148 h 193"/>
                    <a:gd name="T10" fmla="*/ 96 w 96"/>
                    <a:gd name="T11" fmla="*/ 45 h 193"/>
                    <a:gd name="T12" fmla="*/ 48 w 96"/>
                    <a:gd name="T13" fmla="*/ 0 h 193"/>
                    <a:gd name="T14" fmla="*/ 68 w 96"/>
                    <a:gd name="T15" fmla="*/ 147 h 193"/>
                    <a:gd name="T16" fmla="*/ 48 w 96"/>
                    <a:gd name="T17" fmla="*/ 169 h 193"/>
                    <a:gd name="T18" fmla="*/ 29 w 96"/>
                    <a:gd name="T19" fmla="*/ 147 h 193"/>
                    <a:gd name="T20" fmla="*/ 29 w 96"/>
                    <a:gd name="T21" fmla="*/ 44 h 193"/>
                    <a:gd name="T22" fmla="*/ 48 w 96"/>
                    <a:gd name="T23" fmla="*/ 22 h 193"/>
                    <a:gd name="T24" fmla="*/ 68 w 96"/>
                    <a:gd name="T25" fmla="*/ 44 h 193"/>
                    <a:gd name="T26" fmla="*/ 68 w 96"/>
                    <a:gd name="T27" fmla="*/ 14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6" h="193">
                      <a:moveTo>
                        <a:pt x="48" y="0"/>
                      </a:moveTo>
                      <a:cubicBezTo>
                        <a:pt x="18" y="0"/>
                        <a:pt x="0" y="17"/>
                        <a:pt x="0" y="45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76"/>
                        <a:pt x="18" y="193"/>
                        <a:pt x="48" y="193"/>
                      </a:cubicBezTo>
                      <a:cubicBezTo>
                        <a:pt x="78" y="193"/>
                        <a:pt x="96" y="176"/>
                        <a:pt x="96" y="148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6" y="17"/>
                        <a:pt x="78" y="0"/>
                        <a:pt x="48" y="0"/>
                      </a:cubicBezTo>
                      <a:close/>
                      <a:moveTo>
                        <a:pt x="68" y="147"/>
                      </a:moveTo>
                      <a:cubicBezTo>
                        <a:pt x="68" y="162"/>
                        <a:pt x="61" y="169"/>
                        <a:pt x="48" y="169"/>
                      </a:cubicBezTo>
                      <a:cubicBezTo>
                        <a:pt x="39" y="169"/>
                        <a:pt x="29" y="165"/>
                        <a:pt x="29" y="147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29" y="26"/>
                        <a:pt x="39" y="22"/>
                        <a:pt x="48" y="22"/>
                      </a:cubicBezTo>
                      <a:cubicBezTo>
                        <a:pt x="61" y="22"/>
                        <a:pt x="68" y="30"/>
                        <a:pt x="68" y="44"/>
                      </a:cubicBezTo>
                      <a:lnTo>
                        <a:pt x="68" y="147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1"/>
                <p:cNvSpPr>
                  <a:spLocks noEditPoints="1"/>
                </p:cNvSpPr>
                <p:nvPr/>
              </p:nvSpPr>
              <p:spPr bwMode="auto">
                <a:xfrm>
                  <a:off x="1609726" y="3097213"/>
                  <a:ext cx="244475" cy="479425"/>
                </a:xfrm>
                <a:custGeom>
                  <a:avLst/>
                  <a:gdLst>
                    <a:gd name="T0" fmla="*/ 75 w 95"/>
                    <a:gd name="T1" fmla="*/ 91 h 185"/>
                    <a:gd name="T2" fmla="*/ 69 w 95"/>
                    <a:gd name="T3" fmla="*/ 88 h 185"/>
                    <a:gd name="T4" fmla="*/ 74 w 95"/>
                    <a:gd name="T5" fmla="*/ 86 h 185"/>
                    <a:gd name="T6" fmla="*/ 92 w 95"/>
                    <a:gd name="T7" fmla="*/ 50 h 185"/>
                    <a:gd name="T8" fmla="*/ 92 w 95"/>
                    <a:gd name="T9" fmla="*/ 42 h 185"/>
                    <a:gd name="T10" fmla="*/ 48 w 95"/>
                    <a:gd name="T11" fmla="*/ 0 h 185"/>
                    <a:gd name="T12" fmla="*/ 0 w 95"/>
                    <a:gd name="T13" fmla="*/ 0 h 185"/>
                    <a:gd name="T14" fmla="*/ 0 w 95"/>
                    <a:gd name="T15" fmla="*/ 185 h 185"/>
                    <a:gd name="T16" fmla="*/ 49 w 95"/>
                    <a:gd name="T17" fmla="*/ 185 h 185"/>
                    <a:gd name="T18" fmla="*/ 95 w 95"/>
                    <a:gd name="T19" fmla="*/ 145 h 185"/>
                    <a:gd name="T20" fmla="*/ 95 w 95"/>
                    <a:gd name="T21" fmla="*/ 126 h 185"/>
                    <a:gd name="T22" fmla="*/ 75 w 95"/>
                    <a:gd name="T23" fmla="*/ 91 h 185"/>
                    <a:gd name="T24" fmla="*/ 28 w 95"/>
                    <a:gd name="T25" fmla="*/ 75 h 185"/>
                    <a:gd name="T26" fmla="*/ 28 w 95"/>
                    <a:gd name="T27" fmla="*/ 27 h 185"/>
                    <a:gd name="T28" fmla="*/ 28 w 95"/>
                    <a:gd name="T29" fmla="*/ 24 h 185"/>
                    <a:gd name="T30" fmla="*/ 31 w 95"/>
                    <a:gd name="T31" fmla="*/ 24 h 185"/>
                    <a:gd name="T32" fmla="*/ 46 w 95"/>
                    <a:gd name="T33" fmla="*/ 24 h 185"/>
                    <a:gd name="T34" fmla="*/ 64 w 95"/>
                    <a:gd name="T35" fmla="*/ 46 h 185"/>
                    <a:gd name="T36" fmla="*/ 64 w 95"/>
                    <a:gd name="T37" fmla="*/ 52 h 185"/>
                    <a:gd name="T38" fmla="*/ 43 w 95"/>
                    <a:gd name="T39" fmla="*/ 78 h 185"/>
                    <a:gd name="T40" fmla="*/ 31 w 95"/>
                    <a:gd name="T41" fmla="*/ 78 h 185"/>
                    <a:gd name="T42" fmla="*/ 28 w 95"/>
                    <a:gd name="T43" fmla="*/ 78 h 185"/>
                    <a:gd name="T44" fmla="*/ 28 w 95"/>
                    <a:gd name="T45" fmla="*/ 75 h 185"/>
                    <a:gd name="T46" fmla="*/ 67 w 95"/>
                    <a:gd name="T47" fmla="*/ 140 h 185"/>
                    <a:gd name="T48" fmla="*/ 46 w 95"/>
                    <a:gd name="T49" fmla="*/ 161 h 185"/>
                    <a:gd name="T50" fmla="*/ 31 w 95"/>
                    <a:gd name="T51" fmla="*/ 161 h 185"/>
                    <a:gd name="T52" fmla="*/ 28 w 95"/>
                    <a:gd name="T53" fmla="*/ 161 h 185"/>
                    <a:gd name="T54" fmla="*/ 28 w 95"/>
                    <a:gd name="T55" fmla="*/ 158 h 185"/>
                    <a:gd name="T56" fmla="*/ 28 w 95"/>
                    <a:gd name="T57" fmla="*/ 105 h 185"/>
                    <a:gd name="T58" fmla="*/ 28 w 95"/>
                    <a:gd name="T59" fmla="*/ 102 h 185"/>
                    <a:gd name="T60" fmla="*/ 31 w 95"/>
                    <a:gd name="T61" fmla="*/ 102 h 185"/>
                    <a:gd name="T62" fmla="*/ 45 w 95"/>
                    <a:gd name="T63" fmla="*/ 102 h 185"/>
                    <a:gd name="T64" fmla="*/ 67 w 95"/>
                    <a:gd name="T65" fmla="*/ 128 h 185"/>
                    <a:gd name="T66" fmla="*/ 67 w 95"/>
                    <a:gd name="T67" fmla="*/ 14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5" h="185">
                      <a:moveTo>
                        <a:pt x="75" y="91"/>
                      </a:moveTo>
                      <a:cubicBezTo>
                        <a:pt x="69" y="88"/>
                        <a:pt x="69" y="88"/>
                        <a:pt x="69" y="88"/>
                      </a:cubicBezTo>
                      <a:cubicBezTo>
                        <a:pt x="74" y="86"/>
                        <a:pt x="74" y="86"/>
                        <a:pt x="74" y="86"/>
                      </a:cubicBezTo>
                      <a:cubicBezTo>
                        <a:pt x="87" y="79"/>
                        <a:pt x="92" y="69"/>
                        <a:pt x="92" y="50"/>
                      </a:cubicBezTo>
                      <a:cubicBezTo>
                        <a:pt x="92" y="42"/>
                        <a:pt x="92" y="42"/>
                        <a:pt x="92" y="42"/>
                      </a:cubicBezTo>
                      <a:cubicBezTo>
                        <a:pt x="92" y="13"/>
                        <a:pt x="78" y="0"/>
                        <a:pt x="4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49" y="185"/>
                        <a:pt x="49" y="185"/>
                        <a:pt x="49" y="185"/>
                      </a:cubicBezTo>
                      <a:cubicBezTo>
                        <a:pt x="80" y="185"/>
                        <a:pt x="95" y="172"/>
                        <a:pt x="95" y="145"/>
                      </a:cubicBezTo>
                      <a:cubicBezTo>
                        <a:pt x="95" y="126"/>
                        <a:pt x="95" y="126"/>
                        <a:pt x="95" y="126"/>
                      </a:cubicBezTo>
                      <a:cubicBezTo>
                        <a:pt x="95" y="107"/>
                        <a:pt x="89" y="96"/>
                        <a:pt x="75" y="91"/>
                      </a:cubicBezTo>
                      <a:close/>
                      <a:moveTo>
                        <a:pt x="28" y="75"/>
                      </a:move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54" y="24"/>
                        <a:pt x="64" y="28"/>
                        <a:pt x="64" y="46"/>
                      </a:cubicBezTo>
                      <a:cubicBezTo>
                        <a:pt x="64" y="52"/>
                        <a:pt x="64" y="52"/>
                        <a:pt x="64" y="52"/>
                      </a:cubicBezTo>
                      <a:cubicBezTo>
                        <a:pt x="64" y="75"/>
                        <a:pt x="51" y="78"/>
                        <a:pt x="43" y="78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8" y="78"/>
                        <a:pt x="28" y="78"/>
                        <a:pt x="28" y="78"/>
                      </a:cubicBezTo>
                      <a:lnTo>
                        <a:pt x="28" y="75"/>
                      </a:lnTo>
                      <a:close/>
                      <a:moveTo>
                        <a:pt x="67" y="140"/>
                      </a:moveTo>
                      <a:cubicBezTo>
                        <a:pt x="67" y="154"/>
                        <a:pt x="60" y="161"/>
                        <a:pt x="46" y="161"/>
                      </a:cubicBezTo>
                      <a:cubicBezTo>
                        <a:pt x="31" y="161"/>
                        <a:pt x="31" y="161"/>
                        <a:pt x="31" y="161"/>
                      </a:cubicBezTo>
                      <a:cubicBezTo>
                        <a:pt x="28" y="161"/>
                        <a:pt x="28" y="161"/>
                        <a:pt x="28" y="161"/>
                      </a:cubicBezTo>
                      <a:cubicBezTo>
                        <a:pt x="28" y="158"/>
                        <a:pt x="28" y="158"/>
                        <a:pt x="28" y="158"/>
                      </a:cubicBezTo>
                      <a:cubicBezTo>
                        <a:pt x="28" y="105"/>
                        <a:pt x="28" y="105"/>
                        <a:pt x="28" y="105"/>
                      </a:cubicBez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31" y="102"/>
                        <a:pt x="31" y="102"/>
                        <a:pt x="31" y="102"/>
                      </a:cubicBezTo>
                      <a:cubicBezTo>
                        <a:pt x="45" y="102"/>
                        <a:pt x="45" y="102"/>
                        <a:pt x="45" y="102"/>
                      </a:cubicBezTo>
                      <a:cubicBezTo>
                        <a:pt x="60" y="102"/>
                        <a:pt x="67" y="110"/>
                        <a:pt x="67" y="128"/>
                      </a:cubicBezTo>
                      <a:lnTo>
                        <a:pt x="67" y="140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2"/>
                <p:cNvSpPr>
                  <a:spLocks/>
                </p:cNvSpPr>
                <p:nvPr/>
              </p:nvSpPr>
              <p:spPr bwMode="auto">
                <a:xfrm>
                  <a:off x="1911351" y="3097213"/>
                  <a:ext cx="212725" cy="479425"/>
                </a:xfrm>
                <a:custGeom>
                  <a:avLst/>
                  <a:gdLst>
                    <a:gd name="T0" fmla="*/ 29 w 82"/>
                    <a:gd name="T1" fmla="*/ 141 h 185"/>
                    <a:gd name="T2" fmla="*/ 29 w 82"/>
                    <a:gd name="T3" fmla="*/ 104 h 185"/>
                    <a:gd name="T4" fmla="*/ 29 w 82"/>
                    <a:gd name="T5" fmla="*/ 101 h 185"/>
                    <a:gd name="T6" fmla="*/ 31 w 82"/>
                    <a:gd name="T7" fmla="*/ 101 h 185"/>
                    <a:gd name="T8" fmla="*/ 75 w 82"/>
                    <a:gd name="T9" fmla="*/ 101 h 185"/>
                    <a:gd name="T10" fmla="*/ 75 w 82"/>
                    <a:gd name="T11" fmla="*/ 78 h 185"/>
                    <a:gd name="T12" fmla="*/ 31 w 82"/>
                    <a:gd name="T13" fmla="*/ 78 h 185"/>
                    <a:gd name="T14" fmla="*/ 29 w 82"/>
                    <a:gd name="T15" fmla="*/ 78 h 185"/>
                    <a:gd name="T16" fmla="*/ 29 w 82"/>
                    <a:gd name="T17" fmla="*/ 75 h 185"/>
                    <a:gd name="T18" fmla="*/ 29 w 82"/>
                    <a:gd name="T19" fmla="*/ 27 h 185"/>
                    <a:gd name="T20" fmla="*/ 29 w 82"/>
                    <a:gd name="T21" fmla="*/ 24 h 185"/>
                    <a:gd name="T22" fmla="*/ 31 w 82"/>
                    <a:gd name="T23" fmla="*/ 24 h 185"/>
                    <a:gd name="T24" fmla="*/ 81 w 82"/>
                    <a:gd name="T25" fmla="*/ 24 h 185"/>
                    <a:gd name="T26" fmla="*/ 81 w 82"/>
                    <a:gd name="T27" fmla="*/ 0 h 185"/>
                    <a:gd name="T28" fmla="*/ 0 w 82"/>
                    <a:gd name="T29" fmla="*/ 0 h 185"/>
                    <a:gd name="T30" fmla="*/ 0 w 82"/>
                    <a:gd name="T31" fmla="*/ 142 h 185"/>
                    <a:gd name="T32" fmla="*/ 41 w 82"/>
                    <a:gd name="T33" fmla="*/ 185 h 185"/>
                    <a:gd name="T34" fmla="*/ 82 w 82"/>
                    <a:gd name="T35" fmla="*/ 185 h 185"/>
                    <a:gd name="T36" fmla="*/ 82 w 82"/>
                    <a:gd name="T37" fmla="*/ 161 h 185"/>
                    <a:gd name="T38" fmla="*/ 48 w 82"/>
                    <a:gd name="T39" fmla="*/ 161 h 185"/>
                    <a:gd name="T40" fmla="*/ 29 w 82"/>
                    <a:gd name="T41" fmla="*/ 141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2" h="185">
                      <a:moveTo>
                        <a:pt x="29" y="141"/>
                      </a:move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9" y="101"/>
                        <a:pt x="29" y="101"/>
                        <a:pt x="29" y="101"/>
                      </a:cubicBezTo>
                      <a:cubicBezTo>
                        <a:pt x="31" y="101"/>
                        <a:pt x="31" y="101"/>
                        <a:pt x="31" y="101"/>
                      </a:cubicBezTo>
                      <a:cubicBezTo>
                        <a:pt x="75" y="101"/>
                        <a:pt x="75" y="101"/>
                        <a:pt x="75" y="101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9" y="78"/>
                        <a:pt x="29" y="78"/>
                        <a:pt x="29" y="78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173"/>
                        <a:pt x="11" y="185"/>
                        <a:pt x="41" y="185"/>
                      </a:cubicBezTo>
                      <a:cubicBezTo>
                        <a:pt x="82" y="185"/>
                        <a:pt x="82" y="185"/>
                        <a:pt x="82" y="185"/>
                      </a:cubicBezTo>
                      <a:cubicBezTo>
                        <a:pt x="82" y="161"/>
                        <a:pt x="82" y="161"/>
                        <a:pt x="82" y="161"/>
                      </a:cubicBezTo>
                      <a:cubicBezTo>
                        <a:pt x="48" y="161"/>
                        <a:pt x="48" y="161"/>
                        <a:pt x="48" y="161"/>
                      </a:cubicBezTo>
                      <a:cubicBezTo>
                        <a:pt x="34" y="161"/>
                        <a:pt x="29" y="156"/>
                        <a:pt x="29" y="141"/>
                      </a:cubicBez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3"/>
                <p:cNvSpPr>
                  <a:spLocks/>
                </p:cNvSpPr>
                <p:nvPr/>
              </p:nvSpPr>
              <p:spPr bwMode="auto">
                <a:xfrm>
                  <a:off x="2159001" y="3097213"/>
                  <a:ext cx="220663" cy="479425"/>
                </a:xfrm>
                <a:custGeom>
                  <a:avLst/>
                  <a:gdLst>
                    <a:gd name="T0" fmla="*/ 60 w 85"/>
                    <a:gd name="T1" fmla="*/ 87 h 185"/>
                    <a:gd name="T2" fmla="*/ 51 w 85"/>
                    <a:gd name="T3" fmla="*/ 81 h 185"/>
                    <a:gd name="T4" fmla="*/ 29 w 85"/>
                    <a:gd name="T5" fmla="*/ 46 h 185"/>
                    <a:gd name="T6" fmla="*/ 52 w 85"/>
                    <a:gd name="T7" fmla="*/ 24 h 185"/>
                    <a:gd name="T8" fmla="*/ 74 w 85"/>
                    <a:gd name="T9" fmla="*/ 24 h 185"/>
                    <a:gd name="T10" fmla="*/ 74 w 85"/>
                    <a:gd name="T11" fmla="*/ 0 h 185"/>
                    <a:gd name="T12" fmla="*/ 52 w 85"/>
                    <a:gd name="T13" fmla="*/ 0 h 185"/>
                    <a:gd name="T14" fmla="*/ 51 w 85"/>
                    <a:gd name="T15" fmla="*/ 0 h 185"/>
                    <a:gd name="T16" fmla="*/ 15 w 85"/>
                    <a:gd name="T17" fmla="*/ 11 h 185"/>
                    <a:gd name="T18" fmla="*/ 0 w 85"/>
                    <a:gd name="T19" fmla="*/ 45 h 185"/>
                    <a:gd name="T20" fmla="*/ 31 w 85"/>
                    <a:gd name="T21" fmla="*/ 102 h 185"/>
                    <a:gd name="T22" fmla="*/ 40 w 85"/>
                    <a:gd name="T23" fmla="*/ 107 h 185"/>
                    <a:gd name="T24" fmla="*/ 56 w 85"/>
                    <a:gd name="T25" fmla="*/ 138 h 185"/>
                    <a:gd name="T26" fmla="*/ 31 w 85"/>
                    <a:gd name="T27" fmla="*/ 161 h 185"/>
                    <a:gd name="T28" fmla="*/ 9 w 85"/>
                    <a:gd name="T29" fmla="*/ 161 h 185"/>
                    <a:gd name="T30" fmla="*/ 9 w 85"/>
                    <a:gd name="T31" fmla="*/ 185 h 185"/>
                    <a:gd name="T32" fmla="*/ 33 w 85"/>
                    <a:gd name="T33" fmla="*/ 185 h 185"/>
                    <a:gd name="T34" fmla="*/ 85 w 85"/>
                    <a:gd name="T35" fmla="*/ 136 h 185"/>
                    <a:gd name="T36" fmla="*/ 60 w 85"/>
                    <a:gd name="T37" fmla="*/ 87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5" h="185">
                      <a:moveTo>
                        <a:pt x="60" y="87"/>
                      </a:moveTo>
                      <a:cubicBezTo>
                        <a:pt x="51" y="81"/>
                        <a:pt x="51" y="81"/>
                        <a:pt x="51" y="81"/>
                      </a:cubicBezTo>
                      <a:cubicBezTo>
                        <a:pt x="34" y="70"/>
                        <a:pt x="29" y="62"/>
                        <a:pt x="29" y="46"/>
                      </a:cubicBezTo>
                      <a:cubicBezTo>
                        <a:pt x="29" y="31"/>
                        <a:pt x="40" y="24"/>
                        <a:pt x="52" y="24"/>
                      </a:cubicBezTo>
                      <a:cubicBezTo>
                        <a:pt x="74" y="24"/>
                        <a:pt x="74" y="24"/>
                        <a:pt x="74" y="2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36" y="0"/>
                        <a:pt x="24" y="4"/>
                        <a:pt x="15" y="11"/>
                      </a:cubicBezTo>
                      <a:cubicBezTo>
                        <a:pt x="5" y="19"/>
                        <a:pt x="0" y="30"/>
                        <a:pt x="0" y="45"/>
                      </a:cubicBezTo>
                      <a:cubicBezTo>
                        <a:pt x="0" y="72"/>
                        <a:pt x="10" y="89"/>
                        <a:pt x="31" y="102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54" y="115"/>
                        <a:pt x="56" y="127"/>
                        <a:pt x="56" y="138"/>
                      </a:cubicBezTo>
                      <a:cubicBezTo>
                        <a:pt x="55" y="153"/>
                        <a:pt x="47" y="161"/>
                        <a:pt x="31" y="161"/>
                      </a:cubicBezTo>
                      <a:cubicBezTo>
                        <a:pt x="9" y="161"/>
                        <a:pt x="9" y="161"/>
                        <a:pt x="9" y="161"/>
                      </a:cubicBezTo>
                      <a:cubicBezTo>
                        <a:pt x="9" y="185"/>
                        <a:pt x="9" y="185"/>
                        <a:pt x="9" y="185"/>
                      </a:cubicBezTo>
                      <a:cubicBezTo>
                        <a:pt x="33" y="185"/>
                        <a:pt x="33" y="185"/>
                        <a:pt x="33" y="185"/>
                      </a:cubicBezTo>
                      <a:cubicBezTo>
                        <a:pt x="68" y="185"/>
                        <a:pt x="85" y="170"/>
                        <a:pt x="85" y="136"/>
                      </a:cubicBezTo>
                      <a:cubicBezTo>
                        <a:pt x="85" y="117"/>
                        <a:pt x="81" y="101"/>
                        <a:pt x="60" y="87"/>
                      </a:cubicBez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Freeform 14"/>
                <p:cNvSpPr>
                  <a:spLocks noEditPoints="1"/>
                </p:cNvSpPr>
                <p:nvPr/>
              </p:nvSpPr>
              <p:spPr bwMode="auto">
                <a:xfrm>
                  <a:off x="2425701" y="3086100"/>
                  <a:ext cx="247650" cy="501650"/>
                </a:xfrm>
                <a:custGeom>
                  <a:avLst/>
                  <a:gdLst>
                    <a:gd name="T0" fmla="*/ 47 w 96"/>
                    <a:gd name="T1" fmla="*/ 0 h 193"/>
                    <a:gd name="T2" fmla="*/ 0 w 96"/>
                    <a:gd name="T3" fmla="*/ 45 h 193"/>
                    <a:gd name="T4" fmla="*/ 0 w 96"/>
                    <a:gd name="T5" fmla="*/ 148 h 193"/>
                    <a:gd name="T6" fmla="*/ 47 w 96"/>
                    <a:gd name="T7" fmla="*/ 193 h 193"/>
                    <a:gd name="T8" fmla="*/ 96 w 96"/>
                    <a:gd name="T9" fmla="*/ 148 h 193"/>
                    <a:gd name="T10" fmla="*/ 96 w 96"/>
                    <a:gd name="T11" fmla="*/ 45 h 193"/>
                    <a:gd name="T12" fmla="*/ 47 w 96"/>
                    <a:gd name="T13" fmla="*/ 0 h 193"/>
                    <a:gd name="T14" fmla="*/ 67 w 96"/>
                    <a:gd name="T15" fmla="*/ 147 h 193"/>
                    <a:gd name="T16" fmla="*/ 47 w 96"/>
                    <a:gd name="T17" fmla="*/ 169 h 193"/>
                    <a:gd name="T18" fmla="*/ 28 w 96"/>
                    <a:gd name="T19" fmla="*/ 147 h 193"/>
                    <a:gd name="T20" fmla="*/ 28 w 96"/>
                    <a:gd name="T21" fmla="*/ 44 h 193"/>
                    <a:gd name="T22" fmla="*/ 47 w 96"/>
                    <a:gd name="T23" fmla="*/ 22 h 193"/>
                    <a:gd name="T24" fmla="*/ 67 w 96"/>
                    <a:gd name="T25" fmla="*/ 44 h 193"/>
                    <a:gd name="T26" fmla="*/ 67 w 96"/>
                    <a:gd name="T27" fmla="*/ 14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6" h="193">
                      <a:moveTo>
                        <a:pt x="47" y="0"/>
                      </a:moveTo>
                      <a:cubicBezTo>
                        <a:pt x="18" y="0"/>
                        <a:pt x="0" y="17"/>
                        <a:pt x="0" y="45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76"/>
                        <a:pt x="18" y="193"/>
                        <a:pt x="47" y="193"/>
                      </a:cubicBezTo>
                      <a:cubicBezTo>
                        <a:pt x="78" y="193"/>
                        <a:pt x="96" y="176"/>
                        <a:pt x="96" y="148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6" y="17"/>
                        <a:pt x="78" y="0"/>
                        <a:pt x="47" y="0"/>
                      </a:cubicBezTo>
                      <a:close/>
                      <a:moveTo>
                        <a:pt x="67" y="147"/>
                      </a:moveTo>
                      <a:cubicBezTo>
                        <a:pt x="67" y="162"/>
                        <a:pt x="60" y="169"/>
                        <a:pt x="47" y="169"/>
                      </a:cubicBezTo>
                      <a:cubicBezTo>
                        <a:pt x="39" y="169"/>
                        <a:pt x="28" y="165"/>
                        <a:pt x="28" y="147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8" y="26"/>
                        <a:pt x="39" y="22"/>
                        <a:pt x="47" y="22"/>
                      </a:cubicBezTo>
                      <a:cubicBezTo>
                        <a:pt x="60" y="22"/>
                        <a:pt x="67" y="30"/>
                        <a:pt x="67" y="44"/>
                      </a:cubicBezTo>
                      <a:lnTo>
                        <a:pt x="67" y="147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Freeform 15"/>
                <p:cNvSpPr>
                  <a:spLocks/>
                </p:cNvSpPr>
                <p:nvPr/>
              </p:nvSpPr>
              <p:spPr bwMode="auto">
                <a:xfrm>
                  <a:off x="2733676" y="3097213"/>
                  <a:ext cx="215900" cy="479425"/>
                </a:xfrm>
                <a:custGeom>
                  <a:avLst/>
                  <a:gdLst>
                    <a:gd name="T0" fmla="*/ 123 w 136"/>
                    <a:gd name="T1" fmla="*/ 170 h 302"/>
                    <a:gd name="T2" fmla="*/ 123 w 136"/>
                    <a:gd name="T3" fmla="*/ 129 h 302"/>
                    <a:gd name="T4" fmla="*/ 50 w 136"/>
                    <a:gd name="T5" fmla="*/ 129 h 302"/>
                    <a:gd name="T6" fmla="*/ 45 w 136"/>
                    <a:gd name="T7" fmla="*/ 129 h 302"/>
                    <a:gd name="T8" fmla="*/ 45 w 136"/>
                    <a:gd name="T9" fmla="*/ 125 h 302"/>
                    <a:gd name="T10" fmla="*/ 45 w 136"/>
                    <a:gd name="T11" fmla="*/ 44 h 302"/>
                    <a:gd name="T12" fmla="*/ 45 w 136"/>
                    <a:gd name="T13" fmla="*/ 39 h 302"/>
                    <a:gd name="T14" fmla="*/ 50 w 136"/>
                    <a:gd name="T15" fmla="*/ 39 h 302"/>
                    <a:gd name="T16" fmla="*/ 136 w 136"/>
                    <a:gd name="T17" fmla="*/ 39 h 302"/>
                    <a:gd name="T18" fmla="*/ 136 w 136"/>
                    <a:gd name="T19" fmla="*/ 0 h 302"/>
                    <a:gd name="T20" fmla="*/ 0 w 136"/>
                    <a:gd name="T21" fmla="*/ 0 h 302"/>
                    <a:gd name="T22" fmla="*/ 0 w 136"/>
                    <a:gd name="T23" fmla="*/ 302 h 302"/>
                    <a:gd name="T24" fmla="*/ 45 w 136"/>
                    <a:gd name="T25" fmla="*/ 302 h 302"/>
                    <a:gd name="T26" fmla="*/ 45 w 136"/>
                    <a:gd name="T27" fmla="*/ 173 h 302"/>
                    <a:gd name="T28" fmla="*/ 45 w 136"/>
                    <a:gd name="T29" fmla="*/ 170 h 302"/>
                    <a:gd name="T30" fmla="*/ 50 w 136"/>
                    <a:gd name="T31" fmla="*/ 170 h 302"/>
                    <a:gd name="T32" fmla="*/ 123 w 136"/>
                    <a:gd name="T33" fmla="*/ 17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302">
                      <a:moveTo>
                        <a:pt x="123" y="170"/>
                      </a:moveTo>
                      <a:lnTo>
                        <a:pt x="123" y="129"/>
                      </a:lnTo>
                      <a:lnTo>
                        <a:pt x="50" y="129"/>
                      </a:lnTo>
                      <a:lnTo>
                        <a:pt x="45" y="129"/>
                      </a:lnTo>
                      <a:lnTo>
                        <a:pt x="45" y="125"/>
                      </a:lnTo>
                      <a:lnTo>
                        <a:pt x="45" y="44"/>
                      </a:lnTo>
                      <a:lnTo>
                        <a:pt x="45" y="39"/>
                      </a:lnTo>
                      <a:lnTo>
                        <a:pt x="50" y="39"/>
                      </a:lnTo>
                      <a:lnTo>
                        <a:pt x="136" y="3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302"/>
                      </a:lnTo>
                      <a:lnTo>
                        <a:pt x="45" y="302"/>
                      </a:lnTo>
                      <a:lnTo>
                        <a:pt x="45" y="173"/>
                      </a:lnTo>
                      <a:lnTo>
                        <a:pt x="45" y="170"/>
                      </a:lnTo>
                      <a:lnTo>
                        <a:pt x="50" y="170"/>
                      </a:lnTo>
                      <a:lnTo>
                        <a:pt x="123" y="170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1126" y="7244013"/>
                <a:ext cx="930070" cy="146538"/>
              </a:xfrm>
              <a:prstGeom prst="rect">
                <a:avLst/>
              </a:prstGeom>
            </p:spPr>
          </p:pic>
        </p:grpSp>
      </p:grpSp>
      <p:grpSp>
        <p:nvGrpSpPr>
          <p:cNvPr id="32" name="그룹 31"/>
          <p:cNvGrpSpPr/>
          <p:nvPr userDrawn="1"/>
        </p:nvGrpSpPr>
        <p:grpSpPr>
          <a:xfrm>
            <a:off x="0" y="3175"/>
            <a:ext cx="10693400" cy="1094005"/>
            <a:chOff x="0" y="3175"/>
            <a:chExt cx="10693400" cy="1094005"/>
          </a:xfrm>
        </p:grpSpPr>
        <p:sp>
          <p:nvSpPr>
            <p:cNvPr id="33" name="직사각형 32"/>
            <p:cNvSpPr/>
            <p:nvPr userDrawn="1"/>
          </p:nvSpPr>
          <p:spPr>
            <a:xfrm>
              <a:off x="0" y="3175"/>
              <a:ext cx="10693400" cy="216000"/>
            </a:xfrm>
            <a:prstGeom prst="rect">
              <a:avLst/>
            </a:prstGeom>
            <a:solidFill>
              <a:srgbClr val="255E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 userDrawn="1"/>
          </p:nvGrpSpPr>
          <p:grpSpPr>
            <a:xfrm>
              <a:off x="191982" y="161179"/>
              <a:ext cx="705153" cy="936001"/>
              <a:chOff x="191982" y="161179"/>
              <a:chExt cx="705153" cy="936001"/>
            </a:xfrm>
          </p:grpSpPr>
          <p:sp>
            <p:nvSpPr>
              <p:cNvPr id="35" name="직사각형 34"/>
              <p:cNvSpPr/>
              <p:nvPr userDrawn="1"/>
            </p:nvSpPr>
            <p:spPr>
              <a:xfrm>
                <a:off x="253182" y="161180"/>
                <a:ext cx="583200" cy="936000"/>
              </a:xfrm>
              <a:prstGeom prst="rect">
                <a:avLst/>
              </a:prstGeom>
              <a:solidFill>
                <a:srgbClr val="0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각 삼각형 35"/>
              <p:cNvSpPr/>
              <p:nvPr userDrawn="1"/>
            </p:nvSpPr>
            <p:spPr>
              <a:xfrm>
                <a:off x="835935" y="161179"/>
                <a:ext cx="61200" cy="61200"/>
              </a:xfrm>
              <a:prstGeom prst="rtTriangle">
                <a:avLst/>
              </a:prstGeom>
              <a:solidFill>
                <a:srgbClr val="17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각 삼각형 36"/>
              <p:cNvSpPr/>
              <p:nvPr userDrawn="1"/>
            </p:nvSpPr>
            <p:spPr>
              <a:xfrm flipH="1">
                <a:off x="191982" y="161179"/>
                <a:ext cx="61200" cy="61200"/>
              </a:xfrm>
              <a:prstGeom prst="rtTriangle">
                <a:avLst/>
              </a:prstGeom>
              <a:solidFill>
                <a:srgbClr val="17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각 삼각형 37"/>
              <p:cNvSpPr/>
              <p:nvPr userDrawn="1"/>
            </p:nvSpPr>
            <p:spPr>
              <a:xfrm flipV="1">
                <a:off x="835935" y="1035980"/>
                <a:ext cx="61200" cy="61200"/>
              </a:xfrm>
              <a:prstGeom prst="rtTriangle">
                <a:avLst/>
              </a:prstGeom>
              <a:solidFill>
                <a:srgbClr val="1F4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각 삼각형 38"/>
              <p:cNvSpPr/>
              <p:nvPr userDrawn="1"/>
            </p:nvSpPr>
            <p:spPr>
              <a:xfrm flipH="1" flipV="1">
                <a:off x="191982" y="1035980"/>
                <a:ext cx="61200" cy="61200"/>
              </a:xfrm>
              <a:prstGeom prst="rtTriangle">
                <a:avLst/>
              </a:prstGeom>
              <a:solidFill>
                <a:srgbClr val="1F4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0" name="그룹 39"/>
          <p:cNvGrpSpPr/>
          <p:nvPr userDrawn="1"/>
        </p:nvGrpSpPr>
        <p:grpSpPr>
          <a:xfrm>
            <a:off x="10884455" y="828303"/>
            <a:ext cx="242472" cy="3048783"/>
            <a:chOff x="10884455" y="875864"/>
            <a:chExt cx="242472" cy="304878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3C0A06-3CF3-4326-BACC-EC70D9BCD767}"/>
                </a:ext>
              </a:extLst>
            </p:cNvPr>
            <p:cNvSpPr txBox="1"/>
            <p:nvPr/>
          </p:nvSpPr>
          <p:spPr>
            <a:xfrm rot="5400000" flipH="1">
              <a:off x="10572383" y="1187937"/>
              <a:ext cx="839589" cy="21544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Color Chip</a:t>
              </a: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8205" y="3685925"/>
              <a:ext cx="238722" cy="238722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4455" y="2196884"/>
              <a:ext cx="238722" cy="238722"/>
            </a:xfrm>
            <a:prstGeom prst="ellipse">
              <a:avLst/>
            </a:prstGeom>
            <a:solidFill>
              <a:srgbClr val="11A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4455" y="2489865"/>
              <a:ext cx="238722" cy="238722"/>
            </a:xfrm>
            <a:prstGeom prst="ellipse">
              <a:avLst/>
            </a:prstGeom>
            <a:solidFill>
              <a:srgbClr val="FE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8205" y="1898434"/>
              <a:ext cx="238722" cy="238722"/>
            </a:xfrm>
            <a:prstGeom prst="ellipse">
              <a:avLst/>
            </a:prstGeom>
            <a:solidFill>
              <a:srgbClr val="067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8205" y="2793784"/>
              <a:ext cx="238722" cy="238722"/>
            </a:xfrm>
            <a:prstGeom prst="ellipse">
              <a:avLst/>
            </a:prstGeom>
            <a:solidFill>
              <a:srgbClr val="139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44BBE9B-75A9-46C5-AA62-B0F19B1ACE08}"/>
                </a:ext>
              </a:extLst>
            </p:cNvPr>
            <p:cNvSpPr/>
            <p:nvPr/>
          </p:nvSpPr>
          <p:spPr bwMode="auto">
            <a:xfrm rot="5400000">
              <a:off x="10888205" y="3092234"/>
              <a:ext cx="238722" cy="238722"/>
            </a:xfrm>
            <a:prstGeom prst="ellipse">
              <a:avLst/>
            </a:prstGeom>
            <a:solidFill>
              <a:srgbClr val="1DA9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457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743719-99BA-4658-B878-91948B38E8DD}"/>
              </a:ext>
            </a:extLst>
          </p:cNvPr>
          <p:cNvSpPr txBox="1"/>
          <p:nvPr userDrawn="1"/>
        </p:nvSpPr>
        <p:spPr>
          <a:xfrm>
            <a:off x="192980" y="7266447"/>
            <a:ext cx="265297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New </a:t>
            </a:r>
            <a:r>
              <a: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 </a:t>
            </a:r>
            <a:r>
              <a:rPr lang="ko-KR" altLang="en-US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영업지원시스템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구축을 위한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솔루션 구매 제안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0" name="그룹 19"/>
          <p:cNvGrpSpPr/>
          <p:nvPr userDrawn="1"/>
        </p:nvGrpSpPr>
        <p:grpSpPr>
          <a:xfrm>
            <a:off x="8690618" y="7172575"/>
            <a:ext cx="1840658" cy="277238"/>
            <a:chOff x="8690618" y="7172575"/>
            <a:chExt cx="1840658" cy="277238"/>
          </a:xfrm>
        </p:grpSpPr>
        <p:sp>
          <p:nvSpPr>
            <p:cNvPr id="21" name="직사각형 20"/>
            <p:cNvSpPr/>
            <p:nvPr userDrawn="1"/>
          </p:nvSpPr>
          <p:spPr>
            <a:xfrm>
              <a:off x="8690618" y="7172575"/>
              <a:ext cx="1840658" cy="277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 userDrawn="1"/>
          </p:nvGrpSpPr>
          <p:grpSpPr>
            <a:xfrm>
              <a:off x="8829602" y="7239000"/>
              <a:ext cx="1557658" cy="151551"/>
              <a:chOff x="8881126" y="7244013"/>
              <a:chExt cx="1506134" cy="146538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9883204" y="7261713"/>
                <a:ext cx="504056" cy="111698"/>
                <a:chOff x="1001713" y="3086100"/>
                <a:chExt cx="2263776" cy="501650"/>
              </a:xfrm>
            </p:grpSpPr>
            <p:sp>
              <p:nvSpPr>
                <p:cNvPr id="25" name="Freeform 8"/>
                <p:cNvSpPr>
                  <a:spLocks/>
                </p:cNvSpPr>
                <p:nvPr/>
              </p:nvSpPr>
              <p:spPr bwMode="auto">
                <a:xfrm>
                  <a:off x="1001713" y="3097213"/>
                  <a:ext cx="260350" cy="479425"/>
                </a:xfrm>
                <a:custGeom>
                  <a:avLst/>
                  <a:gdLst>
                    <a:gd name="T0" fmla="*/ 65 w 164"/>
                    <a:gd name="T1" fmla="*/ 40 h 302"/>
                    <a:gd name="T2" fmla="*/ 65 w 164"/>
                    <a:gd name="T3" fmla="*/ 302 h 302"/>
                    <a:gd name="T4" fmla="*/ 109 w 164"/>
                    <a:gd name="T5" fmla="*/ 302 h 302"/>
                    <a:gd name="T6" fmla="*/ 109 w 164"/>
                    <a:gd name="T7" fmla="*/ 40 h 302"/>
                    <a:gd name="T8" fmla="*/ 109 w 164"/>
                    <a:gd name="T9" fmla="*/ 37 h 302"/>
                    <a:gd name="T10" fmla="*/ 112 w 164"/>
                    <a:gd name="T11" fmla="*/ 37 h 302"/>
                    <a:gd name="T12" fmla="*/ 164 w 164"/>
                    <a:gd name="T13" fmla="*/ 37 h 302"/>
                    <a:gd name="T14" fmla="*/ 164 w 164"/>
                    <a:gd name="T15" fmla="*/ 0 h 302"/>
                    <a:gd name="T16" fmla="*/ 0 w 164"/>
                    <a:gd name="T17" fmla="*/ 0 h 302"/>
                    <a:gd name="T18" fmla="*/ 0 w 164"/>
                    <a:gd name="T19" fmla="*/ 37 h 302"/>
                    <a:gd name="T20" fmla="*/ 60 w 164"/>
                    <a:gd name="T21" fmla="*/ 37 h 302"/>
                    <a:gd name="T22" fmla="*/ 65 w 164"/>
                    <a:gd name="T23" fmla="*/ 37 h 302"/>
                    <a:gd name="T24" fmla="*/ 65 w 164"/>
                    <a:gd name="T25" fmla="*/ 4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4" h="302">
                      <a:moveTo>
                        <a:pt x="65" y="40"/>
                      </a:moveTo>
                      <a:lnTo>
                        <a:pt x="65" y="302"/>
                      </a:lnTo>
                      <a:lnTo>
                        <a:pt x="109" y="302"/>
                      </a:lnTo>
                      <a:lnTo>
                        <a:pt x="109" y="40"/>
                      </a:lnTo>
                      <a:lnTo>
                        <a:pt x="109" y="37"/>
                      </a:lnTo>
                      <a:lnTo>
                        <a:pt x="112" y="37"/>
                      </a:lnTo>
                      <a:lnTo>
                        <a:pt x="164" y="37"/>
                      </a:lnTo>
                      <a:lnTo>
                        <a:pt x="164" y="0"/>
                      </a:ln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60" y="37"/>
                      </a:lnTo>
                      <a:lnTo>
                        <a:pt x="65" y="37"/>
                      </a:lnTo>
                      <a:lnTo>
                        <a:pt x="65" y="40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Freeform 9"/>
                <p:cNvSpPr>
                  <a:spLocks/>
                </p:cNvSpPr>
                <p:nvPr/>
              </p:nvSpPr>
              <p:spPr bwMode="auto">
                <a:xfrm>
                  <a:off x="3006726" y="3097213"/>
                  <a:ext cx="258763" cy="479425"/>
                </a:xfrm>
                <a:custGeom>
                  <a:avLst/>
                  <a:gdLst>
                    <a:gd name="T0" fmla="*/ 64 w 163"/>
                    <a:gd name="T1" fmla="*/ 37 h 302"/>
                    <a:gd name="T2" fmla="*/ 64 w 163"/>
                    <a:gd name="T3" fmla="*/ 40 h 302"/>
                    <a:gd name="T4" fmla="*/ 64 w 163"/>
                    <a:gd name="T5" fmla="*/ 302 h 302"/>
                    <a:gd name="T6" fmla="*/ 108 w 163"/>
                    <a:gd name="T7" fmla="*/ 302 h 302"/>
                    <a:gd name="T8" fmla="*/ 108 w 163"/>
                    <a:gd name="T9" fmla="*/ 40 h 302"/>
                    <a:gd name="T10" fmla="*/ 108 w 163"/>
                    <a:gd name="T11" fmla="*/ 37 h 302"/>
                    <a:gd name="T12" fmla="*/ 113 w 163"/>
                    <a:gd name="T13" fmla="*/ 37 h 302"/>
                    <a:gd name="T14" fmla="*/ 163 w 163"/>
                    <a:gd name="T15" fmla="*/ 37 h 302"/>
                    <a:gd name="T16" fmla="*/ 163 w 163"/>
                    <a:gd name="T17" fmla="*/ 0 h 302"/>
                    <a:gd name="T18" fmla="*/ 0 w 163"/>
                    <a:gd name="T19" fmla="*/ 0 h 302"/>
                    <a:gd name="T20" fmla="*/ 0 w 163"/>
                    <a:gd name="T21" fmla="*/ 37 h 302"/>
                    <a:gd name="T22" fmla="*/ 59 w 163"/>
                    <a:gd name="T23" fmla="*/ 37 h 302"/>
                    <a:gd name="T24" fmla="*/ 64 w 163"/>
                    <a:gd name="T25" fmla="*/ 37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3" h="302">
                      <a:moveTo>
                        <a:pt x="64" y="37"/>
                      </a:moveTo>
                      <a:lnTo>
                        <a:pt x="64" y="40"/>
                      </a:lnTo>
                      <a:lnTo>
                        <a:pt x="64" y="302"/>
                      </a:lnTo>
                      <a:lnTo>
                        <a:pt x="108" y="302"/>
                      </a:lnTo>
                      <a:lnTo>
                        <a:pt x="108" y="40"/>
                      </a:lnTo>
                      <a:lnTo>
                        <a:pt x="108" y="37"/>
                      </a:lnTo>
                      <a:lnTo>
                        <a:pt x="113" y="37"/>
                      </a:lnTo>
                      <a:lnTo>
                        <a:pt x="163" y="37"/>
                      </a:lnTo>
                      <a:lnTo>
                        <a:pt x="163" y="0"/>
                      </a:lnTo>
                      <a:lnTo>
                        <a:pt x="0" y="0"/>
                      </a:lnTo>
                      <a:lnTo>
                        <a:pt x="0" y="37"/>
                      </a:lnTo>
                      <a:lnTo>
                        <a:pt x="59" y="37"/>
                      </a:lnTo>
                      <a:lnTo>
                        <a:pt x="64" y="37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1301751" y="3086100"/>
                  <a:ext cx="247650" cy="501650"/>
                </a:xfrm>
                <a:custGeom>
                  <a:avLst/>
                  <a:gdLst>
                    <a:gd name="T0" fmla="*/ 48 w 96"/>
                    <a:gd name="T1" fmla="*/ 0 h 193"/>
                    <a:gd name="T2" fmla="*/ 0 w 96"/>
                    <a:gd name="T3" fmla="*/ 45 h 193"/>
                    <a:gd name="T4" fmla="*/ 0 w 96"/>
                    <a:gd name="T5" fmla="*/ 148 h 193"/>
                    <a:gd name="T6" fmla="*/ 48 w 96"/>
                    <a:gd name="T7" fmla="*/ 193 h 193"/>
                    <a:gd name="T8" fmla="*/ 96 w 96"/>
                    <a:gd name="T9" fmla="*/ 148 h 193"/>
                    <a:gd name="T10" fmla="*/ 96 w 96"/>
                    <a:gd name="T11" fmla="*/ 45 h 193"/>
                    <a:gd name="T12" fmla="*/ 48 w 96"/>
                    <a:gd name="T13" fmla="*/ 0 h 193"/>
                    <a:gd name="T14" fmla="*/ 68 w 96"/>
                    <a:gd name="T15" fmla="*/ 147 h 193"/>
                    <a:gd name="T16" fmla="*/ 48 w 96"/>
                    <a:gd name="T17" fmla="*/ 169 h 193"/>
                    <a:gd name="T18" fmla="*/ 29 w 96"/>
                    <a:gd name="T19" fmla="*/ 147 h 193"/>
                    <a:gd name="T20" fmla="*/ 29 w 96"/>
                    <a:gd name="T21" fmla="*/ 44 h 193"/>
                    <a:gd name="T22" fmla="*/ 48 w 96"/>
                    <a:gd name="T23" fmla="*/ 22 h 193"/>
                    <a:gd name="T24" fmla="*/ 68 w 96"/>
                    <a:gd name="T25" fmla="*/ 44 h 193"/>
                    <a:gd name="T26" fmla="*/ 68 w 96"/>
                    <a:gd name="T27" fmla="*/ 14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6" h="193">
                      <a:moveTo>
                        <a:pt x="48" y="0"/>
                      </a:moveTo>
                      <a:cubicBezTo>
                        <a:pt x="18" y="0"/>
                        <a:pt x="0" y="17"/>
                        <a:pt x="0" y="45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76"/>
                        <a:pt x="18" y="193"/>
                        <a:pt x="48" y="193"/>
                      </a:cubicBezTo>
                      <a:cubicBezTo>
                        <a:pt x="78" y="193"/>
                        <a:pt x="96" y="176"/>
                        <a:pt x="96" y="148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6" y="17"/>
                        <a:pt x="78" y="0"/>
                        <a:pt x="48" y="0"/>
                      </a:cubicBezTo>
                      <a:close/>
                      <a:moveTo>
                        <a:pt x="68" y="147"/>
                      </a:moveTo>
                      <a:cubicBezTo>
                        <a:pt x="68" y="162"/>
                        <a:pt x="61" y="169"/>
                        <a:pt x="48" y="169"/>
                      </a:cubicBezTo>
                      <a:cubicBezTo>
                        <a:pt x="39" y="169"/>
                        <a:pt x="29" y="165"/>
                        <a:pt x="29" y="147"/>
                      </a:cubicBez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29" y="26"/>
                        <a:pt x="39" y="22"/>
                        <a:pt x="48" y="22"/>
                      </a:cubicBezTo>
                      <a:cubicBezTo>
                        <a:pt x="61" y="22"/>
                        <a:pt x="68" y="30"/>
                        <a:pt x="68" y="44"/>
                      </a:cubicBezTo>
                      <a:lnTo>
                        <a:pt x="68" y="147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Freeform 11"/>
                <p:cNvSpPr>
                  <a:spLocks noEditPoints="1"/>
                </p:cNvSpPr>
                <p:nvPr/>
              </p:nvSpPr>
              <p:spPr bwMode="auto">
                <a:xfrm>
                  <a:off x="1609726" y="3097213"/>
                  <a:ext cx="244475" cy="479425"/>
                </a:xfrm>
                <a:custGeom>
                  <a:avLst/>
                  <a:gdLst>
                    <a:gd name="T0" fmla="*/ 75 w 95"/>
                    <a:gd name="T1" fmla="*/ 91 h 185"/>
                    <a:gd name="T2" fmla="*/ 69 w 95"/>
                    <a:gd name="T3" fmla="*/ 88 h 185"/>
                    <a:gd name="T4" fmla="*/ 74 w 95"/>
                    <a:gd name="T5" fmla="*/ 86 h 185"/>
                    <a:gd name="T6" fmla="*/ 92 w 95"/>
                    <a:gd name="T7" fmla="*/ 50 h 185"/>
                    <a:gd name="T8" fmla="*/ 92 w 95"/>
                    <a:gd name="T9" fmla="*/ 42 h 185"/>
                    <a:gd name="T10" fmla="*/ 48 w 95"/>
                    <a:gd name="T11" fmla="*/ 0 h 185"/>
                    <a:gd name="T12" fmla="*/ 0 w 95"/>
                    <a:gd name="T13" fmla="*/ 0 h 185"/>
                    <a:gd name="T14" fmla="*/ 0 w 95"/>
                    <a:gd name="T15" fmla="*/ 185 h 185"/>
                    <a:gd name="T16" fmla="*/ 49 w 95"/>
                    <a:gd name="T17" fmla="*/ 185 h 185"/>
                    <a:gd name="T18" fmla="*/ 95 w 95"/>
                    <a:gd name="T19" fmla="*/ 145 h 185"/>
                    <a:gd name="T20" fmla="*/ 95 w 95"/>
                    <a:gd name="T21" fmla="*/ 126 h 185"/>
                    <a:gd name="T22" fmla="*/ 75 w 95"/>
                    <a:gd name="T23" fmla="*/ 91 h 185"/>
                    <a:gd name="T24" fmla="*/ 28 w 95"/>
                    <a:gd name="T25" fmla="*/ 75 h 185"/>
                    <a:gd name="T26" fmla="*/ 28 w 95"/>
                    <a:gd name="T27" fmla="*/ 27 h 185"/>
                    <a:gd name="T28" fmla="*/ 28 w 95"/>
                    <a:gd name="T29" fmla="*/ 24 h 185"/>
                    <a:gd name="T30" fmla="*/ 31 w 95"/>
                    <a:gd name="T31" fmla="*/ 24 h 185"/>
                    <a:gd name="T32" fmla="*/ 46 w 95"/>
                    <a:gd name="T33" fmla="*/ 24 h 185"/>
                    <a:gd name="T34" fmla="*/ 64 w 95"/>
                    <a:gd name="T35" fmla="*/ 46 h 185"/>
                    <a:gd name="T36" fmla="*/ 64 w 95"/>
                    <a:gd name="T37" fmla="*/ 52 h 185"/>
                    <a:gd name="T38" fmla="*/ 43 w 95"/>
                    <a:gd name="T39" fmla="*/ 78 h 185"/>
                    <a:gd name="T40" fmla="*/ 31 w 95"/>
                    <a:gd name="T41" fmla="*/ 78 h 185"/>
                    <a:gd name="T42" fmla="*/ 28 w 95"/>
                    <a:gd name="T43" fmla="*/ 78 h 185"/>
                    <a:gd name="T44" fmla="*/ 28 w 95"/>
                    <a:gd name="T45" fmla="*/ 75 h 185"/>
                    <a:gd name="T46" fmla="*/ 67 w 95"/>
                    <a:gd name="T47" fmla="*/ 140 h 185"/>
                    <a:gd name="T48" fmla="*/ 46 w 95"/>
                    <a:gd name="T49" fmla="*/ 161 h 185"/>
                    <a:gd name="T50" fmla="*/ 31 w 95"/>
                    <a:gd name="T51" fmla="*/ 161 h 185"/>
                    <a:gd name="T52" fmla="*/ 28 w 95"/>
                    <a:gd name="T53" fmla="*/ 161 h 185"/>
                    <a:gd name="T54" fmla="*/ 28 w 95"/>
                    <a:gd name="T55" fmla="*/ 158 h 185"/>
                    <a:gd name="T56" fmla="*/ 28 w 95"/>
                    <a:gd name="T57" fmla="*/ 105 h 185"/>
                    <a:gd name="T58" fmla="*/ 28 w 95"/>
                    <a:gd name="T59" fmla="*/ 102 h 185"/>
                    <a:gd name="T60" fmla="*/ 31 w 95"/>
                    <a:gd name="T61" fmla="*/ 102 h 185"/>
                    <a:gd name="T62" fmla="*/ 45 w 95"/>
                    <a:gd name="T63" fmla="*/ 102 h 185"/>
                    <a:gd name="T64" fmla="*/ 67 w 95"/>
                    <a:gd name="T65" fmla="*/ 128 h 185"/>
                    <a:gd name="T66" fmla="*/ 67 w 95"/>
                    <a:gd name="T67" fmla="*/ 14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95" h="185">
                      <a:moveTo>
                        <a:pt x="75" y="91"/>
                      </a:moveTo>
                      <a:cubicBezTo>
                        <a:pt x="69" y="88"/>
                        <a:pt x="69" y="88"/>
                        <a:pt x="69" y="88"/>
                      </a:cubicBezTo>
                      <a:cubicBezTo>
                        <a:pt x="74" y="86"/>
                        <a:pt x="74" y="86"/>
                        <a:pt x="74" y="86"/>
                      </a:cubicBezTo>
                      <a:cubicBezTo>
                        <a:pt x="87" y="79"/>
                        <a:pt x="92" y="69"/>
                        <a:pt x="92" y="50"/>
                      </a:cubicBezTo>
                      <a:cubicBezTo>
                        <a:pt x="92" y="42"/>
                        <a:pt x="92" y="42"/>
                        <a:pt x="92" y="42"/>
                      </a:cubicBezTo>
                      <a:cubicBezTo>
                        <a:pt x="92" y="13"/>
                        <a:pt x="78" y="0"/>
                        <a:pt x="4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49" y="185"/>
                        <a:pt x="49" y="185"/>
                        <a:pt x="49" y="185"/>
                      </a:cubicBezTo>
                      <a:cubicBezTo>
                        <a:pt x="80" y="185"/>
                        <a:pt x="95" y="172"/>
                        <a:pt x="95" y="145"/>
                      </a:cubicBezTo>
                      <a:cubicBezTo>
                        <a:pt x="95" y="126"/>
                        <a:pt x="95" y="126"/>
                        <a:pt x="95" y="126"/>
                      </a:cubicBezTo>
                      <a:cubicBezTo>
                        <a:pt x="95" y="107"/>
                        <a:pt x="89" y="96"/>
                        <a:pt x="75" y="91"/>
                      </a:cubicBezTo>
                      <a:close/>
                      <a:moveTo>
                        <a:pt x="28" y="75"/>
                      </a:moveTo>
                      <a:cubicBezTo>
                        <a:pt x="28" y="27"/>
                        <a:pt x="28" y="27"/>
                        <a:pt x="28" y="27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46" y="24"/>
                        <a:pt x="46" y="24"/>
                        <a:pt x="46" y="24"/>
                      </a:cubicBezTo>
                      <a:cubicBezTo>
                        <a:pt x="54" y="24"/>
                        <a:pt x="64" y="28"/>
                        <a:pt x="64" y="46"/>
                      </a:cubicBezTo>
                      <a:cubicBezTo>
                        <a:pt x="64" y="52"/>
                        <a:pt x="64" y="52"/>
                        <a:pt x="64" y="52"/>
                      </a:cubicBezTo>
                      <a:cubicBezTo>
                        <a:pt x="64" y="75"/>
                        <a:pt x="51" y="78"/>
                        <a:pt x="43" y="78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8" y="78"/>
                        <a:pt x="28" y="78"/>
                        <a:pt x="28" y="78"/>
                      </a:cubicBezTo>
                      <a:lnTo>
                        <a:pt x="28" y="75"/>
                      </a:lnTo>
                      <a:close/>
                      <a:moveTo>
                        <a:pt x="67" y="140"/>
                      </a:moveTo>
                      <a:cubicBezTo>
                        <a:pt x="67" y="154"/>
                        <a:pt x="60" y="161"/>
                        <a:pt x="46" y="161"/>
                      </a:cubicBezTo>
                      <a:cubicBezTo>
                        <a:pt x="31" y="161"/>
                        <a:pt x="31" y="161"/>
                        <a:pt x="31" y="161"/>
                      </a:cubicBezTo>
                      <a:cubicBezTo>
                        <a:pt x="28" y="161"/>
                        <a:pt x="28" y="161"/>
                        <a:pt x="28" y="161"/>
                      </a:cubicBezTo>
                      <a:cubicBezTo>
                        <a:pt x="28" y="158"/>
                        <a:pt x="28" y="158"/>
                        <a:pt x="28" y="158"/>
                      </a:cubicBezTo>
                      <a:cubicBezTo>
                        <a:pt x="28" y="105"/>
                        <a:pt x="28" y="105"/>
                        <a:pt x="28" y="105"/>
                      </a:cubicBez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31" y="102"/>
                        <a:pt x="31" y="102"/>
                        <a:pt x="31" y="102"/>
                      </a:cubicBezTo>
                      <a:cubicBezTo>
                        <a:pt x="45" y="102"/>
                        <a:pt x="45" y="102"/>
                        <a:pt x="45" y="102"/>
                      </a:cubicBezTo>
                      <a:cubicBezTo>
                        <a:pt x="60" y="102"/>
                        <a:pt x="67" y="110"/>
                        <a:pt x="67" y="128"/>
                      </a:cubicBezTo>
                      <a:lnTo>
                        <a:pt x="67" y="140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Freeform 12"/>
                <p:cNvSpPr>
                  <a:spLocks/>
                </p:cNvSpPr>
                <p:nvPr/>
              </p:nvSpPr>
              <p:spPr bwMode="auto">
                <a:xfrm>
                  <a:off x="1911351" y="3097213"/>
                  <a:ext cx="212725" cy="479425"/>
                </a:xfrm>
                <a:custGeom>
                  <a:avLst/>
                  <a:gdLst>
                    <a:gd name="T0" fmla="*/ 29 w 82"/>
                    <a:gd name="T1" fmla="*/ 141 h 185"/>
                    <a:gd name="T2" fmla="*/ 29 w 82"/>
                    <a:gd name="T3" fmla="*/ 104 h 185"/>
                    <a:gd name="T4" fmla="*/ 29 w 82"/>
                    <a:gd name="T5" fmla="*/ 101 h 185"/>
                    <a:gd name="T6" fmla="*/ 31 w 82"/>
                    <a:gd name="T7" fmla="*/ 101 h 185"/>
                    <a:gd name="T8" fmla="*/ 75 w 82"/>
                    <a:gd name="T9" fmla="*/ 101 h 185"/>
                    <a:gd name="T10" fmla="*/ 75 w 82"/>
                    <a:gd name="T11" fmla="*/ 78 h 185"/>
                    <a:gd name="T12" fmla="*/ 31 w 82"/>
                    <a:gd name="T13" fmla="*/ 78 h 185"/>
                    <a:gd name="T14" fmla="*/ 29 w 82"/>
                    <a:gd name="T15" fmla="*/ 78 h 185"/>
                    <a:gd name="T16" fmla="*/ 29 w 82"/>
                    <a:gd name="T17" fmla="*/ 75 h 185"/>
                    <a:gd name="T18" fmla="*/ 29 w 82"/>
                    <a:gd name="T19" fmla="*/ 27 h 185"/>
                    <a:gd name="T20" fmla="*/ 29 w 82"/>
                    <a:gd name="T21" fmla="*/ 24 h 185"/>
                    <a:gd name="T22" fmla="*/ 31 w 82"/>
                    <a:gd name="T23" fmla="*/ 24 h 185"/>
                    <a:gd name="T24" fmla="*/ 81 w 82"/>
                    <a:gd name="T25" fmla="*/ 24 h 185"/>
                    <a:gd name="T26" fmla="*/ 81 w 82"/>
                    <a:gd name="T27" fmla="*/ 0 h 185"/>
                    <a:gd name="T28" fmla="*/ 0 w 82"/>
                    <a:gd name="T29" fmla="*/ 0 h 185"/>
                    <a:gd name="T30" fmla="*/ 0 w 82"/>
                    <a:gd name="T31" fmla="*/ 142 h 185"/>
                    <a:gd name="T32" fmla="*/ 41 w 82"/>
                    <a:gd name="T33" fmla="*/ 185 h 185"/>
                    <a:gd name="T34" fmla="*/ 82 w 82"/>
                    <a:gd name="T35" fmla="*/ 185 h 185"/>
                    <a:gd name="T36" fmla="*/ 82 w 82"/>
                    <a:gd name="T37" fmla="*/ 161 h 185"/>
                    <a:gd name="T38" fmla="*/ 48 w 82"/>
                    <a:gd name="T39" fmla="*/ 161 h 185"/>
                    <a:gd name="T40" fmla="*/ 29 w 82"/>
                    <a:gd name="T41" fmla="*/ 141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2" h="185">
                      <a:moveTo>
                        <a:pt x="29" y="141"/>
                      </a:move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9" y="101"/>
                        <a:pt x="29" y="101"/>
                        <a:pt x="29" y="101"/>
                      </a:cubicBezTo>
                      <a:cubicBezTo>
                        <a:pt x="31" y="101"/>
                        <a:pt x="31" y="101"/>
                        <a:pt x="31" y="101"/>
                      </a:cubicBezTo>
                      <a:cubicBezTo>
                        <a:pt x="75" y="101"/>
                        <a:pt x="75" y="101"/>
                        <a:pt x="75" y="101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31" y="78"/>
                        <a:pt x="31" y="78"/>
                        <a:pt x="31" y="78"/>
                      </a:cubicBezTo>
                      <a:cubicBezTo>
                        <a:pt x="29" y="78"/>
                        <a:pt x="29" y="78"/>
                        <a:pt x="29" y="78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31" y="24"/>
                        <a:pt x="31" y="24"/>
                        <a:pt x="31" y="24"/>
                      </a:cubicBez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1" y="0"/>
                        <a:pt x="81" y="0"/>
                        <a:pt x="8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173"/>
                        <a:pt x="11" y="185"/>
                        <a:pt x="41" y="185"/>
                      </a:cubicBezTo>
                      <a:cubicBezTo>
                        <a:pt x="82" y="185"/>
                        <a:pt x="82" y="185"/>
                        <a:pt x="82" y="185"/>
                      </a:cubicBezTo>
                      <a:cubicBezTo>
                        <a:pt x="82" y="161"/>
                        <a:pt x="82" y="161"/>
                        <a:pt x="82" y="161"/>
                      </a:cubicBezTo>
                      <a:cubicBezTo>
                        <a:pt x="48" y="161"/>
                        <a:pt x="48" y="161"/>
                        <a:pt x="48" y="161"/>
                      </a:cubicBezTo>
                      <a:cubicBezTo>
                        <a:pt x="34" y="161"/>
                        <a:pt x="29" y="156"/>
                        <a:pt x="29" y="141"/>
                      </a:cubicBez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Freeform 13"/>
                <p:cNvSpPr>
                  <a:spLocks/>
                </p:cNvSpPr>
                <p:nvPr/>
              </p:nvSpPr>
              <p:spPr bwMode="auto">
                <a:xfrm>
                  <a:off x="2159001" y="3097213"/>
                  <a:ext cx="220663" cy="479425"/>
                </a:xfrm>
                <a:custGeom>
                  <a:avLst/>
                  <a:gdLst>
                    <a:gd name="T0" fmla="*/ 60 w 85"/>
                    <a:gd name="T1" fmla="*/ 87 h 185"/>
                    <a:gd name="T2" fmla="*/ 51 w 85"/>
                    <a:gd name="T3" fmla="*/ 81 h 185"/>
                    <a:gd name="T4" fmla="*/ 29 w 85"/>
                    <a:gd name="T5" fmla="*/ 46 h 185"/>
                    <a:gd name="T6" fmla="*/ 52 w 85"/>
                    <a:gd name="T7" fmla="*/ 24 h 185"/>
                    <a:gd name="T8" fmla="*/ 74 w 85"/>
                    <a:gd name="T9" fmla="*/ 24 h 185"/>
                    <a:gd name="T10" fmla="*/ 74 w 85"/>
                    <a:gd name="T11" fmla="*/ 0 h 185"/>
                    <a:gd name="T12" fmla="*/ 52 w 85"/>
                    <a:gd name="T13" fmla="*/ 0 h 185"/>
                    <a:gd name="T14" fmla="*/ 51 w 85"/>
                    <a:gd name="T15" fmla="*/ 0 h 185"/>
                    <a:gd name="T16" fmla="*/ 15 w 85"/>
                    <a:gd name="T17" fmla="*/ 11 h 185"/>
                    <a:gd name="T18" fmla="*/ 0 w 85"/>
                    <a:gd name="T19" fmla="*/ 45 h 185"/>
                    <a:gd name="T20" fmla="*/ 31 w 85"/>
                    <a:gd name="T21" fmla="*/ 102 h 185"/>
                    <a:gd name="T22" fmla="*/ 40 w 85"/>
                    <a:gd name="T23" fmla="*/ 107 h 185"/>
                    <a:gd name="T24" fmla="*/ 56 w 85"/>
                    <a:gd name="T25" fmla="*/ 138 h 185"/>
                    <a:gd name="T26" fmla="*/ 31 w 85"/>
                    <a:gd name="T27" fmla="*/ 161 h 185"/>
                    <a:gd name="T28" fmla="*/ 9 w 85"/>
                    <a:gd name="T29" fmla="*/ 161 h 185"/>
                    <a:gd name="T30" fmla="*/ 9 w 85"/>
                    <a:gd name="T31" fmla="*/ 185 h 185"/>
                    <a:gd name="T32" fmla="*/ 33 w 85"/>
                    <a:gd name="T33" fmla="*/ 185 h 185"/>
                    <a:gd name="T34" fmla="*/ 85 w 85"/>
                    <a:gd name="T35" fmla="*/ 136 h 185"/>
                    <a:gd name="T36" fmla="*/ 60 w 85"/>
                    <a:gd name="T37" fmla="*/ 87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5" h="185">
                      <a:moveTo>
                        <a:pt x="60" y="87"/>
                      </a:moveTo>
                      <a:cubicBezTo>
                        <a:pt x="51" y="81"/>
                        <a:pt x="51" y="81"/>
                        <a:pt x="51" y="81"/>
                      </a:cubicBezTo>
                      <a:cubicBezTo>
                        <a:pt x="34" y="70"/>
                        <a:pt x="29" y="62"/>
                        <a:pt x="29" y="46"/>
                      </a:cubicBezTo>
                      <a:cubicBezTo>
                        <a:pt x="29" y="31"/>
                        <a:pt x="40" y="24"/>
                        <a:pt x="52" y="24"/>
                      </a:cubicBezTo>
                      <a:cubicBezTo>
                        <a:pt x="74" y="24"/>
                        <a:pt x="74" y="24"/>
                        <a:pt x="74" y="24"/>
                      </a:cubicBezTo>
                      <a:cubicBezTo>
                        <a:pt x="74" y="0"/>
                        <a:pt x="74" y="0"/>
                        <a:pt x="74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36" y="0"/>
                        <a:pt x="24" y="4"/>
                        <a:pt x="15" y="11"/>
                      </a:cubicBezTo>
                      <a:cubicBezTo>
                        <a:pt x="5" y="19"/>
                        <a:pt x="0" y="30"/>
                        <a:pt x="0" y="45"/>
                      </a:cubicBezTo>
                      <a:cubicBezTo>
                        <a:pt x="0" y="72"/>
                        <a:pt x="10" y="89"/>
                        <a:pt x="31" y="102"/>
                      </a:cubicBezTo>
                      <a:cubicBezTo>
                        <a:pt x="40" y="107"/>
                        <a:pt x="40" y="107"/>
                        <a:pt x="40" y="107"/>
                      </a:cubicBezTo>
                      <a:cubicBezTo>
                        <a:pt x="54" y="115"/>
                        <a:pt x="56" y="127"/>
                        <a:pt x="56" y="138"/>
                      </a:cubicBezTo>
                      <a:cubicBezTo>
                        <a:pt x="55" y="153"/>
                        <a:pt x="47" y="161"/>
                        <a:pt x="31" y="161"/>
                      </a:cubicBezTo>
                      <a:cubicBezTo>
                        <a:pt x="9" y="161"/>
                        <a:pt x="9" y="161"/>
                        <a:pt x="9" y="161"/>
                      </a:cubicBezTo>
                      <a:cubicBezTo>
                        <a:pt x="9" y="185"/>
                        <a:pt x="9" y="185"/>
                        <a:pt x="9" y="185"/>
                      </a:cubicBezTo>
                      <a:cubicBezTo>
                        <a:pt x="33" y="185"/>
                        <a:pt x="33" y="185"/>
                        <a:pt x="33" y="185"/>
                      </a:cubicBezTo>
                      <a:cubicBezTo>
                        <a:pt x="68" y="185"/>
                        <a:pt x="85" y="170"/>
                        <a:pt x="85" y="136"/>
                      </a:cubicBezTo>
                      <a:cubicBezTo>
                        <a:pt x="85" y="117"/>
                        <a:pt x="81" y="101"/>
                        <a:pt x="60" y="87"/>
                      </a:cubicBez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Freeform 14"/>
                <p:cNvSpPr>
                  <a:spLocks noEditPoints="1"/>
                </p:cNvSpPr>
                <p:nvPr/>
              </p:nvSpPr>
              <p:spPr bwMode="auto">
                <a:xfrm>
                  <a:off x="2425701" y="3086100"/>
                  <a:ext cx="247650" cy="501650"/>
                </a:xfrm>
                <a:custGeom>
                  <a:avLst/>
                  <a:gdLst>
                    <a:gd name="T0" fmla="*/ 47 w 96"/>
                    <a:gd name="T1" fmla="*/ 0 h 193"/>
                    <a:gd name="T2" fmla="*/ 0 w 96"/>
                    <a:gd name="T3" fmla="*/ 45 h 193"/>
                    <a:gd name="T4" fmla="*/ 0 w 96"/>
                    <a:gd name="T5" fmla="*/ 148 h 193"/>
                    <a:gd name="T6" fmla="*/ 47 w 96"/>
                    <a:gd name="T7" fmla="*/ 193 h 193"/>
                    <a:gd name="T8" fmla="*/ 96 w 96"/>
                    <a:gd name="T9" fmla="*/ 148 h 193"/>
                    <a:gd name="T10" fmla="*/ 96 w 96"/>
                    <a:gd name="T11" fmla="*/ 45 h 193"/>
                    <a:gd name="T12" fmla="*/ 47 w 96"/>
                    <a:gd name="T13" fmla="*/ 0 h 193"/>
                    <a:gd name="T14" fmla="*/ 67 w 96"/>
                    <a:gd name="T15" fmla="*/ 147 h 193"/>
                    <a:gd name="T16" fmla="*/ 47 w 96"/>
                    <a:gd name="T17" fmla="*/ 169 h 193"/>
                    <a:gd name="T18" fmla="*/ 28 w 96"/>
                    <a:gd name="T19" fmla="*/ 147 h 193"/>
                    <a:gd name="T20" fmla="*/ 28 w 96"/>
                    <a:gd name="T21" fmla="*/ 44 h 193"/>
                    <a:gd name="T22" fmla="*/ 47 w 96"/>
                    <a:gd name="T23" fmla="*/ 22 h 193"/>
                    <a:gd name="T24" fmla="*/ 67 w 96"/>
                    <a:gd name="T25" fmla="*/ 44 h 193"/>
                    <a:gd name="T26" fmla="*/ 67 w 96"/>
                    <a:gd name="T27" fmla="*/ 14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6" h="193">
                      <a:moveTo>
                        <a:pt x="47" y="0"/>
                      </a:moveTo>
                      <a:cubicBezTo>
                        <a:pt x="18" y="0"/>
                        <a:pt x="0" y="17"/>
                        <a:pt x="0" y="45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76"/>
                        <a:pt x="18" y="193"/>
                        <a:pt x="47" y="193"/>
                      </a:cubicBezTo>
                      <a:cubicBezTo>
                        <a:pt x="78" y="193"/>
                        <a:pt x="96" y="176"/>
                        <a:pt x="96" y="148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6" y="17"/>
                        <a:pt x="78" y="0"/>
                        <a:pt x="47" y="0"/>
                      </a:cubicBezTo>
                      <a:close/>
                      <a:moveTo>
                        <a:pt x="67" y="147"/>
                      </a:moveTo>
                      <a:cubicBezTo>
                        <a:pt x="67" y="162"/>
                        <a:pt x="60" y="169"/>
                        <a:pt x="47" y="169"/>
                      </a:cubicBezTo>
                      <a:cubicBezTo>
                        <a:pt x="39" y="169"/>
                        <a:pt x="28" y="165"/>
                        <a:pt x="28" y="147"/>
                      </a:cubicBezTo>
                      <a:cubicBezTo>
                        <a:pt x="28" y="44"/>
                        <a:pt x="28" y="44"/>
                        <a:pt x="28" y="44"/>
                      </a:cubicBezTo>
                      <a:cubicBezTo>
                        <a:pt x="28" y="26"/>
                        <a:pt x="39" y="22"/>
                        <a:pt x="47" y="22"/>
                      </a:cubicBezTo>
                      <a:cubicBezTo>
                        <a:pt x="60" y="22"/>
                        <a:pt x="67" y="30"/>
                        <a:pt x="67" y="44"/>
                      </a:cubicBezTo>
                      <a:lnTo>
                        <a:pt x="67" y="147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Freeform 15"/>
                <p:cNvSpPr>
                  <a:spLocks/>
                </p:cNvSpPr>
                <p:nvPr/>
              </p:nvSpPr>
              <p:spPr bwMode="auto">
                <a:xfrm>
                  <a:off x="2733676" y="3097213"/>
                  <a:ext cx="215900" cy="479425"/>
                </a:xfrm>
                <a:custGeom>
                  <a:avLst/>
                  <a:gdLst>
                    <a:gd name="T0" fmla="*/ 123 w 136"/>
                    <a:gd name="T1" fmla="*/ 170 h 302"/>
                    <a:gd name="T2" fmla="*/ 123 w 136"/>
                    <a:gd name="T3" fmla="*/ 129 h 302"/>
                    <a:gd name="T4" fmla="*/ 50 w 136"/>
                    <a:gd name="T5" fmla="*/ 129 h 302"/>
                    <a:gd name="T6" fmla="*/ 45 w 136"/>
                    <a:gd name="T7" fmla="*/ 129 h 302"/>
                    <a:gd name="T8" fmla="*/ 45 w 136"/>
                    <a:gd name="T9" fmla="*/ 125 h 302"/>
                    <a:gd name="T10" fmla="*/ 45 w 136"/>
                    <a:gd name="T11" fmla="*/ 44 h 302"/>
                    <a:gd name="T12" fmla="*/ 45 w 136"/>
                    <a:gd name="T13" fmla="*/ 39 h 302"/>
                    <a:gd name="T14" fmla="*/ 50 w 136"/>
                    <a:gd name="T15" fmla="*/ 39 h 302"/>
                    <a:gd name="T16" fmla="*/ 136 w 136"/>
                    <a:gd name="T17" fmla="*/ 39 h 302"/>
                    <a:gd name="T18" fmla="*/ 136 w 136"/>
                    <a:gd name="T19" fmla="*/ 0 h 302"/>
                    <a:gd name="T20" fmla="*/ 0 w 136"/>
                    <a:gd name="T21" fmla="*/ 0 h 302"/>
                    <a:gd name="T22" fmla="*/ 0 w 136"/>
                    <a:gd name="T23" fmla="*/ 302 h 302"/>
                    <a:gd name="T24" fmla="*/ 45 w 136"/>
                    <a:gd name="T25" fmla="*/ 302 h 302"/>
                    <a:gd name="T26" fmla="*/ 45 w 136"/>
                    <a:gd name="T27" fmla="*/ 173 h 302"/>
                    <a:gd name="T28" fmla="*/ 45 w 136"/>
                    <a:gd name="T29" fmla="*/ 170 h 302"/>
                    <a:gd name="T30" fmla="*/ 50 w 136"/>
                    <a:gd name="T31" fmla="*/ 170 h 302"/>
                    <a:gd name="T32" fmla="*/ 123 w 136"/>
                    <a:gd name="T33" fmla="*/ 170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6" h="302">
                      <a:moveTo>
                        <a:pt x="123" y="170"/>
                      </a:moveTo>
                      <a:lnTo>
                        <a:pt x="123" y="129"/>
                      </a:lnTo>
                      <a:lnTo>
                        <a:pt x="50" y="129"/>
                      </a:lnTo>
                      <a:lnTo>
                        <a:pt x="45" y="129"/>
                      </a:lnTo>
                      <a:lnTo>
                        <a:pt x="45" y="125"/>
                      </a:lnTo>
                      <a:lnTo>
                        <a:pt x="45" y="44"/>
                      </a:lnTo>
                      <a:lnTo>
                        <a:pt x="45" y="39"/>
                      </a:lnTo>
                      <a:lnTo>
                        <a:pt x="50" y="39"/>
                      </a:lnTo>
                      <a:lnTo>
                        <a:pt x="136" y="3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302"/>
                      </a:lnTo>
                      <a:lnTo>
                        <a:pt x="45" y="302"/>
                      </a:lnTo>
                      <a:lnTo>
                        <a:pt x="45" y="173"/>
                      </a:lnTo>
                      <a:lnTo>
                        <a:pt x="45" y="170"/>
                      </a:lnTo>
                      <a:lnTo>
                        <a:pt x="50" y="170"/>
                      </a:lnTo>
                      <a:lnTo>
                        <a:pt x="123" y="170"/>
                      </a:lnTo>
                      <a:close/>
                    </a:path>
                  </a:pathLst>
                </a:custGeom>
                <a:solidFill>
                  <a:srgbClr val="15204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1126" y="7244013"/>
                <a:ext cx="930070" cy="146538"/>
              </a:xfrm>
              <a:prstGeom prst="rect">
                <a:avLst/>
              </a:prstGeom>
            </p:spPr>
          </p:pic>
        </p:grpSp>
      </p:grpSp>
      <p:grpSp>
        <p:nvGrpSpPr>
          <p:cNvPr id="16" name="그룹 15"/>
          <p:cNvGrpSpPr/>
          <p:nvPr userDrawn="1"/>
        </p:nvGrpSpPr>
        <p:grpSpPr>
          <a:xfrm>
            <a:off x="0" y="3175"/>
            <a:ext cx="10693400" cy="1094005"/>
            <a:chOff x="0" y="3175"/>
            <a:chExt cx="10693400" cy="1094005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0" y="3175"/>
              <a:ext cx="10693400" cy="216000"/>
            </a:xfrm>
            <a:prstGeom prst="rect">
              <a:avLst/>
            </a:prstGeom>
            <a:solidFill>
              <a:srgbClr val="255E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 userDrawn="1"/>
          </p:nvGrpSpPr>
          <p:grpSpPr>
            <a:xfrm>
              <a:off x="191982" y="161179"/>
              <a:ext cx="705153" cy="936001"/>
              <a:chOff x="191982" y="161179"/>
              <a:chExt cx="705153" cy="936001"/>
            </a:xfrm>
          </p:grpSpPr>
          <p:sp>
            <p:nvSpPr>
              <p:cNvPr id="19" name="직사각형 18"/>
              <p:cNvSpPr/>
              <p:nvPr userDrawn="1"/>
            </p:nvSpPr>
            <p:spPr>
              <a:xfrm>
                <a:off x="253182" y="161180"/>
                <a:ext cx="583200" cy="936000"/>
              </a:xfrm>
              <a:prstGeom prst="rect">
                <a:avLst/>
              </a:prstGeom>
              <a:solidFill>
                <a:srgbClr val="0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각 삼각형 32"/>
              <p:cNvSpPr/>
              <p:nvPr userDrawn="1"/>
            </p:nvSpPr>
            <p:spPr>
              <a:xfrm>
                <a:off x="835935" y="161179"/>
                <a:ext cx="61200" cy="61200"/>
              </a:xfrm>
              <a:prstGeom prst="rtTriangle">
                <a:avLst/>
              </a:prstGeom>
              <a:solidFill>
                <a:srgbClr val="17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각 삼각형 33"/>
              <p:cNvSpPr/>
              <p:nvPr userDrawn="1"/>
            </p:nvSpPr>
            <p:spPr>
              <a:xfrm flipH="1">
                <a:off x="191982" y="161179"/>
                <a:ext cx="61200" cy="61200"/>
              </a:xfrm>
              <a:prstGeom prst="rtTriangle">
                <a:avLst/>
              </a:prstGeom>
              <a:solidFill>
                <a:srgbClr val="173A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각 삼각형 34"/>
              <p:cNvSpPr/>
              <p:nvPr userDrawn="1"/>
            </p:nvSpPr>
            <p:spPr>
              <a:xfrm flipV="1">
                <a:off x="835935" y="1035980"/>
                <a:ext cx="61200" cy="61200"/>
              </a:xfrm>
              <a:prstGeom prst="rtTriangle">
                <a:avLst/>
              </a:prstGeom>
              <a:solidFill>
                <a:srgbClr val="1F4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각 삼각형 35"/>
              <p:cNvSpPr/>
              <p:nvPr userDrawn="1"/>
            </p:nvSpPr>
            <p:spPr>
              <a:xfrm flipH="1" flipV="1">
                <a:off x="191982" y="1035980"/>
                <a:ext cx="61200" cy="61200"/>
              </a:xfrm>
              <a:prstGeom prst="rtTriangle">
                <a:avLst/>
              </a:prstGeom>
              <a:solidFill>
                <a:srgbClr val="1F4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907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45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1" r:id="rId2"/>
    <p:sldLayoutId id="2147483676" r:id="rId3"/>
    <p:sldLayoutId id="2147483679" r:id="rId4"/>
    <p:sldLayoutId id="2147483672" r:id="rId5"/>
    <p:sldLayoutId id="2147483674" r:id="rId6"/>
    <p:sldLayoutId id="2147483680" r:id="rId7"/>
    <p:sldLayoutId id="2147483681" r:id="rId8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hyperlink" Target="http://demo.nexacroplatform.com/nexacroDemo17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2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1.gif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14.png"/><Relationship Id="rId10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12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14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51.png"/><Relationship Id="rId12" Type="http://schemas.openxmlformats.org/officeDocument/2006/relationships/image" Target="../media/image11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74.png"/><Relationship Id="rId5" Type="http://schemas.openxmlformats.org/officeDocument/2006/relationships/image" Target="../media/image14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81.png"/><Relationship Id="rId4" Type="http://schemas.openxmlformats.org/officeDocument/2006/relationships/image" Target="../media/image13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882204" y="3132559"/>
            <a:ext cx="2203896" cy="432048"/>
          </a:xfrm>
          <a:prstGeom prst="roundRect">
            <a:avLst>
              <a:gd name="adj" fmla="val 50000"/>
            </a:avLst>
          </a:prstGeom>
          <a:solidFill>
            <a:srgbClr val="005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9A844-6CE5-4826-A928-4A38537A1BD2}"/>
              </a:ext>
            </a:extLst>
          </p:cNvPr>
          <p:cNvSpPr txBox="1"/>
          <p:nvPr/>
        </p:nvSpPr>
        <p:spPr>
          <a:xfrm>
            <a:off x="874640" y="1102375"/>
            <a:ext cx="8513677" cy="6155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New GA </a:t>
            </a:r>
            <a:r>
              <a:rPr lang="ko-KR" altLang="en-US" sz="4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영업지원시스템 </a:t>
            </a:r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구축을 위한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9E228-1641-4CBD-AAFC-F7F7F6C28B76}"/>
              </a:ext>
            </a:extLst>
          </p:cNvPr>
          <p:cNvSpPr txBox="1"/>
          <p:nvPr/>
        </p:nvSpPr>
        <p:spPr>
          <a:xfrm>
            <a:off x="874640" y="1731041"/>
            <a:ext cx="6415218" cy="89255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5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5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솔루션 </a:t>
            </a:r>
            <a:r>
              <a:rPr lang="en-US" altLang="ko-KR" sz="5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PoC</a:t>
            </a:r>
            <a:r>
              <a:rPr lang="ko-KR" altLang="en-US" sz="5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363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결과</a:t>
            </a:r>
            <a:endParaRPr lang="ko-KR" altLang="en-US" sz="5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363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E2BF3-2B77-48B6-88A5-65444B010115}"/>
              </a:ext>
            </a:extLst>
          </p:cNvPr>
          <p:cNvSpPr txBox="1"/>
          <p:nvPr/>
        </p:nvSpPr>
        <p:spPr>
          <a:xfrm>
            <a:off x="1103240" y="3228971"/>
            <a:ext cx="1774525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제안제품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넥사크로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3EEA12-FAC8-46D7-A7A2-D52F3371B5E5}"/>
              </a:ext>
            </a:extLst>
          </p:cNvPr>
          <p:cNvSpPr txBox="1"/>
          <p:nvPr/>
        </p:nvSpPr>
        <p:spPr>
          <a:xfrm>
            <a:off x="947068" y="2767493"/>
            <a:ext cx="361513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dist"/>
            <a:r>
              <a:rPr lang="en-US" altLang="ko-KR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Fubon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Hyundai Life New GA 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Proposal</a:t>
            </a:r>
            <a:endParaRPr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7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1"/>
            <a:ext cx="9796187" cy="33396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0"/>
            <a:ext cx="9796187" cy="29937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11DEBA-7F21-4CDF-A1C3-6085349ACC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6362" y="1381460"/>
          <a:ext cx="9796185" cy="4271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858">
                  <a:extLst>
                    <a:ext uri="{9D8B030D-6E8A-4147-A177-3AD203B41FA5}">
                      <a16:colId xmlns:a16="http://schemas.microsoft.com/office/drawing/2014/main" val="168465058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3428216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56435966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542725841"/>
                    </a:ext>
                  </a:extLst>
                </a:gridCol>
                <a:gridCol w="1079423">
                  <a:extLst>
                    <a:ext uri="{9D8B030D-6E8A-4147-A177-3AD203B41FA5}">
                      <a16:colId xmlns:a16="http://schemas.microsoft.com/office/drawing/2014/main" val="2532373325"/>
                    </a:ext>
                  </a:extLst>
                </a:gridCol>
              </a:tblGrid>
              <a:tr h="31093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번호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분류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평가항목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시나리오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지원여부 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(O/X/△)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8105"/>
                  </a:ext>
                </a:extLst>
              </a:tr>
              <a:tr h="832848">
                <a:tc rowSpan="2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A-5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보안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5.4 </a:t>
                      </a: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클립보드 제어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개인정보 등 선정 데이터에 대하여 복사 방지 기능을 제공한다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 화면의 특정 컬럼 선택 및 복사 </a:t>
                      </a:r>
                      <a:r>
                        <a:rPr lang="ko-KR" altLang="en-US" sz="9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수행시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복사 제한 기능을 확인한다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실행화면의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특정 컬럼 복사 및 </a:t>
                      </a:r>
                      <a:r>
                        <a:rPr lang="ko-KR" altLang="en-US" sz="9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붙여넣기를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확인한다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en-US" altLang="ko-KR" sz="9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52301"/>
                  </a:ext>
                </a:extLst>
              </a:tr>
              <a:tr h="865475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5.5 </a:t>
                      </a: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암호화 전송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개인정보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인증 </a:t>
                      </a:r>
                      <a:r>
                        <a:rPr lang="ko-KR" altLang="en-US" sz="9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정보등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민감한 정보 </a:t>
                      </a:r>
                      <a:r>
                        <a:rPr lang="ko-KR" altLang="en-US" sz="9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전송시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암호화 전송을 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송수신 </a:t>
                      </a:r>
                      <a:r>
                        <a:rPr lang="ko-KR" altLang="en-US" sz="9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파라미터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및 쿠키 정보를 확인한다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송수신 데이터 로그를 확인한다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en-US" altLang="ko-KR" sz="9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445393"/>
                  </a:ext>
                </a:extLst>
              </a:tr>
              <a:tr h="1730951">
                <a:tc rowSpan="2">
                  <a:txBody>
                    <a:bodyPr/>
                    <a:lstStyle/>
                    <a:p>
                      <a:pPr marL="0" marR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A-6</a:t>
                      </a: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기타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6.1 </a:t>
                      </a: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개인화 지원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개인별 화면 동적 변경 및 이력 저장 기능을 제공한다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그리드 셀 순서 변경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 컴포넌트 동적 위치 변경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변경 화면 구조 저장 및 </a:t>
                      </a:r>
                      <a:r>
                        <a:rPr lang="ko-KR" altLang="en-US" sz="9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재조회</a:t>
                      </a:r>
                      <a:endParaRPr lang="ko-KR" altLang="en-US" sz="9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측정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 변경 및 </a:t>
                      </a:r>
                      <a:r>
                        <a:rPr lang="ko-KR" altLang="en-US" sz="9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재로그인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확인한다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en-US" altLang="ko-KR" sz="9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898163"/>
                  </a:ext>
                </a:extLst>
              </a:tr>
              <a:tr h="501305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6.2 </a:t>
                      </a: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기타 지원 사항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기타 추가 지원 사항 제공</a:t>
                      </a:r>
                      <a:endParaRPr lang="en-US" altLang="ko-KR" sz="9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4167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10230029" y="57478"/>
            <a:ext cx="33342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별첨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94101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PoC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592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３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PoC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항목 자체 체크리스트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696012" y="1987585"/>
            <a:ext cx="920041" cy="295778"/>
            <a:chOff x="1042104" y="1139790"/>
            <a:chExt cx="920041" cy="295778"/>
          </a:xfrm>
        </p:grpSpPr>
        <p:sp>
          <p:nvSpPr>
            <p:cNvPr id="19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696012" y="2842305"/>
            <a:ext cx="920041" cy="295778"/>
            <a:chOff x="1042104" y="1139790"/>
            <a:chExt cx="920041" cy="295778"/>
          </a:xfrm>
        </p:grpSpPr>
        <p:sp>
          <p:nvSpPr>
            <p:cNvPr id="22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696012" y="4140671"/>
            <a:ext cx="920041" cy="295778"/>
            <a:chOff x="1042104" y="1139790"/>
            <a:chExt cx="920041" cy="295778"/>
          </a:xfrm>
        </p:grpSpPr>
        <p:sp>
          <p:nvSpPr>
            <p:cNvPr id="25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696012" y="5250849"/>
            <a:ext cx="920041" cy="295778"/>
            <a:chOff x="1042104" y="1139790"/>
            <a:chExt cx="920041" cy="295778"/>
          </a:xfrm>
        </p:grpSpPr>
        <p:sp>
          <p:nvSpPr>
            <p:cNvPr id="28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94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8B984-D3C5-43E4-9F13-1BA90957DB4B}"/>
              </a:ext>
            </a:extLst>
          </p:cNvPr>
          <p:cNvSpPr txBox="1"/>
          <p:nvPr/>
        </p:nvSpPr>
        <p:spPr>
          <a:xfrm>
            <a:off x="3481608" y="2204458"/>
            <a:ext cx="3730188" cy="73866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4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76B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넥사크로</a:t>
            </a:r>
            <a:r>
              <a:rPr lang="ko-KR" altLang="en-US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76B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개요</a:t>
            </a:r>
            <a:endParaRPr lang="ko-KR" altLang="en-US" sz="48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276B5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8812CE-A321-40ED-BCC1-C62B54EA97A6}"/>
              </a:ext>
            </a:extLst>
          </p:cNvPr>
          <p:cNvGrpSpPr/>
          <p:nvPr/>
        </p:nvGrpSpPr>
        <p:grpSpPr>
          <a:xfrm>
            <a:off x="5015614" y="1373568"/>
            <a:ext cx="662172" cy="673416"/>
            <a:chOff x="2193562" y="2784792"/>
            <a:chExt cx="401644" cy="4084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1F38057-0FCC-48A7-9C4E-4760F679781F}"/>
                </a:ext>
              </a:extLst>
            </p:cNvPr>
            <p:cNvGrpSpPr/>
            <p:nvPr/>
          </p:nvGrpSpPr>
          <p:grpSpPr>
            <a:xfrm>
              <a:off x="2193562" y="2784792"/>
              <a:ext cx="401644" cy="408464"/>
              <a:chOff x="2193562" y="2784792"/>
              <a:chExt cx="401644" cy="408464"/>
            </a:xfrm>
          </p:grpSpPr>
          <p:sp>
            <p:nvSpPr>
              <p:cNvPr id="8" name="Oval 80">
                <a:extLst>
                  <a:ext uri="{FF2B5EF4-FFF2-40B4-BE49-F238E27FC236}">
                    <a16:creationId xmlns:a16="http://schemas.microsoft.com/office/drawing/2014/main" id="{8A90E291-47CD-4AD3-9EB5-48DC22865C38}"/>
                  </a:ext>
                </a:extLst>
              </p:cNvPr>
              <p:cNvSpPr/>
              <p:nvPr/>
            </p:nvSpPr>
            <p:spPr>
              <a:xfrm>
                <a:off x="2193562" y="2784792"/>
                <a:ext cx="401644" cy="408464"/>
              </a:xfrm>
              <a:prstGeom prst="ellipse">
                <a:avLst/>
              </a:prstGeom>
              <a:solidFill>
                <a:schemeClr val="tx1">
                  <a:alpha val="12000"/>
                </a:schemeClr>
              </a:solidFill>
              <a:ln w="57150">
                <a:noFill/>
              </a:ln>
              <a:effectLst/>
            </p:spPr>
            <p:txBody>
              <a:bodyPr wrap="square" lIns="0" tIns="0" rIns="0" bIns="0" rtlCol="0" anchor="ctr"/>
              <a:lstStyle/>
              <a:p>
                <a:pPr defTabSz="914400"/>
                <a:endParaRPr lang="bg-BG" sz="1100" dirty="0">
                  <a:ln>
                    <a:solidFill>
                      <a:srgbClr val="FFCA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Oval 80">
                <a:extLst>
                  <a:ext uri="{FF2B5EF4-FFF2-40B4-BE49-F238E27FC236}">
                    <a16:creationId xmlns:a16="http://schemas.microsoft.com/office/drawing/2014/main" id="{CD1E5F84-1DC0-44B4-853B-EA75D3328876}"/>
                  </a:ext>
                </a:extLst>
              </p:cNvPr>
              <p:cNvSpPr/>
              <p:nvPr/>
            </p:nvSpPr>
            <p:spPr>
              <a:xfrm>
                <a:off x="2235707" y="2827653"/>
                <a:ext cx="317354" cy="322742"/>
              </a:xfrm>
              <a:prstGeom prst="ellipse">
                <a:avLst/>
              </a:prstGeom>
              <a:gradFill>
                <a:gsLst>
                  <a:gs pos="88000">
                    <a:srgbClr val="11A19C"/>
                  </a:gs>
                  <a:gs pos="0">
                    <a:srgbClr val="0678BD"/>
                  </a:gs>
                </a:gsLst>
                <a:lin ang="2700000" scaled="0"/>
              </a:gradFill>
              <a:ln>
                <a:noFill/>
              </a:ln>
              <a:effectLst>
                <a:innerShdw blurRad="38100" dist="38100" dir="144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9D7997-9F6B-4D92-B23B-3091E7081B64}"/>
                </a:ext>
              </a:extLst>
            </p:cNvPr>
            <p:cNvSpPr txBox="1"/>
            <p:nvPr/>
          </p:nvSpPr>
          <p:spPr>
            <a:xfrm>
              <a:off x="2274791" y="2846821"/>
              <a:ext cx="239188" cy="2986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Ⅱ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502C3-9457-4E43-8046-78E27CA2F520}"/>
              </a:ext>
            </a:extLst>
          </p:cNvPr>
          <p:cNvGrpSpPr/>
          <p:nvPr/>
        </p:nvGrpSpPr>
        <p:grpSpPr>
          <a:xfrm>
            <a:off x="0" y="3024037"/>
            <a:ext cx="10693400" cy="153888"/>
            <a:chOff x="0" y="3036737"/>
            <a:chExt cx="10693400" cy="1538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B1EB03-FE9D-4DCA-8C8C-F6A411933DC9}"/>
                </a:ext>
              </a:extLst>
            </p:cNvPr>
            <p:cNvSpPr txBox="1"/>
            <p:nvPr/>
          </p:nvSpPr>
          <p:spPr>
            <a:xfrm>
              <a:off x="4014700" y="3036737"/>
              <a:ext cx="266400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dist"/>
              <a:r>
                <a:rPr lang="en-US" altLang="ko-KR" sz="10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Fubon</a:t>
              </a:r>
              <a:r>
                <a:rPr lang="ko-KR" altLang="en-US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Hyundai Life New GA System</a:t>
              </a:r>
              <a:endPara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1AAB3DA-186C-4D4A-BC5B-FB77D1513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113681"/>
              <a:ext cx="2743200" cy="0"/>
            </a:xfrm>
            <a:prstGeom prst="line">
              <a:avLst/>
            </a:prstGeom>
            <a:ln>
              <a:gradFill>
                <a:gsLst>
                  <a:gs pos="0">
                    <a:srgbClr val="B0B8C3">
                      <a:alpha val="0"/>
                    </a:srgbClr>
                  </a:gs>
                  <a:gs pos="100000">
                    <a:srgbClr val="B0B8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32AD8C4-4F27-493E-8073-9804E1684BE5}"/>
                </a:ext>
              </a:extLst>
            </p:cNvPr>
            <p:cNvCxnSpPr>
              <a:cxnSpLocks/>
            </p:cNvCxnSpPr>
            <p:nvPr/>
          </p:nvCxnSpPr>
          <p:spPr>
            <a:xfrm>
              <a:off x="7950200" y="3113681"/>
              <a:ext cx="2743200" cy="0"/>
            </a:xfrm>
            <a:prstGeom prst="line">
              <a:avLst/>
            </a:prstGeom>
            <a:ln>
              <a:gradFill>
                <a:gsLst>
                  <a:gs pos="0">
                    <a:srgbClr val="B0B8C3">
                      <a:alpha val="0"/>
                    </a:srgbClr>
                  </a:gs>
                  <a:gs pos="100000">
                    <a:srgbClr val="B0B8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65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93294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넥사크로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2434962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개요 및 주요기능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1037027" y="1153515"/>
            <a:ext cx="8619347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웹 표준 기술 기반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최적의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솔루션인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넥사크로는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HTML5, ECMA Script, CSS3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5CA9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다양한 국제 웹 표준 기술을 준수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 풍부한 사용자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인터페이스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(UI)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손쉽게 구현하는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소프트웨어입니다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</a:p>
        </p:txBody>
      </p:sp>
      <p:grpSp>
        <p:nvGrpSpPr>
          <p:cNvPr id="100" name="Group 101"/>
          <p:cNvGrpSpPr>
            <a:grpSpLocks/>
          </p:cNvGrpSpPr>
          <p:nvPr/>
        </p:nvGrpSpPr>
        <p:grpSpPr bwMode="auto">
          <a:xfrm>
            <a:off x="432010" y="2278854"/>
            <a:ext cx="9827357" cy="1219399"/>
            <a:chOff x="191" y="1394"/>
            <a:chExt cx="5832" cy="795"/>
          </a:xfrm>
        </p:grpSpPr>
        <p:sp>
          <p:nvSpPr>
            <p:cNvPr id="101" name="Rectangle 95"/>
            <p:cNvSpPr>
              <a:spLocks noChangeArrowheads="1"/>
            </p:cNvSpPr>
            <p:nvPr/>
          </p:nvSpPr>
          <p:spPr bwMode="auto">
            <a:xfrm>
              <a:off x="220" y="1394"/>
              <a:ext cx="5780" cy="795"/>
            </a:xfrm>
            <a:prstGeom prst="rect">
              <a:avLst/>
            </a:prstGeom>
            <a:solidFill>
              <a:srgbClr val="FFFFFF"/>
            </a:solidFill>
            <a:ln w="38100" algn="ctr">
              <a:solidFill>
                <a:srgbClr val="22A5D6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8954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191" y="1468"/>
              <a:ext cx="140" cy="648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8954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5883" y="1468"/>
              <a:ext cx="140" cy="648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8954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4" name="AutoShape 81"/>
          <p:cNvSpPr>
            <a:spLocks noChangeArrowheads="1"/>
          </p:cNvSpPr>
          <p:nvPr/>
        </p:nvSpPr>
        <p:spPr bwMode="auto">
          <a:xfrm>
            <a:off x="3180373" y="2408946"/>
            <a:ext cx="1937536" cy="957267"/>
          </a:xfrm>
          <a:prstGeom prst="roundRect">
            <a:avLst>
              <a:gd name="adj" fmla="val 2236"/>
            </a:avLst>
          </a:prstGeom>
          <a:solidFill>
            <a:srgbClr val="EAEAEA"/>
          </a:solidFill>
          <a:ln w="635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89541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5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7" name="Group 82"/>
          <p:cNvGrpSpPr>
            <a:grpSpLocks/>
          </p:cNvGrpSpPr>
          <p:nvPr/>
        </p:nvGrpSpPr>
        <p:grpSpPr bwMode="auto">
          <a:xfrm>
            <a:off x="3180376" y="2455548"/>
            <a:ext cx="603052" cy="862123"/>
            <a:chOff x="2363" y="1432"/>
            <a:chExt cx="457" cy="976"/>
          </a:xfrm>
        </p:grpSpPr>
        <p:sp>
          <p:nvSpPr>
            <p:cNvPr id="108" name="Rectangle 83"/>
            <p:cNvSpPr>
              <a:spLocks noChangeArrowheads="1"/>
            </p:cNvSpPr>
            <p:nvPr/>
          </p:nvSpPr>
          <p:spPr bwMode="auto">
            <a:xfrm>
              <a:off x="2363" y="1432"/>
              <a:ext cx="325" cy="976"/>
            </a:xfrm>
            <a:prstGeom prst="rect">
              <a:avLst/>
            </a:prstGeom>
            <a:solidFill>
              <a:srgbClr val="11A19C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8954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AutoShape 84"/>
            <p:cNvSpPr>
              <a:spLocks noChangeArrowheads="1"/>
            </p:cNvSpPr>
            <p:nvPr/>
          </p:nvSpPr>
          <p:spPr bwMode="auto">
            <a:xfrm>
              <a:off x="2495" y="1432"/>
              <a:ext cx="325" cy="976"/>
            </a:xfrm>
            <a:prstGeom prst="roundRect">
              <a:avLst>
                <a:gd name="adj" fmla="val 21537"/>
              </a:avLst>
            </a:prstGeom>
            <a:solidFill>
              <a:srgbClr val="11A19C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8954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10" name="Rectangle 95"/>
          <p:cNvSpPr>
            <a:spLocks noChangeArrowheads="1"/>
          </p:cNvSpPr>
          <p:nvPr/>
        </p:nvSpPr>
        <p:spPr bwMode="auto">
          <a:xfrm>
            <a:off x="3881399" y="2510985"/>
            <a:ext cx="480901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861216" fontAlgn="ctr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넥사크로</a:t>
            </a:r>
          </a:p>
        </p:txBody>
      </p:sp>
      <p:sp>
        <p:nvSpPr>
          <p:cNvPr id="112" name="AutoShape 94"/>
          <p:cNvSpPr>
            <a:spLocks noChangeArrowheads="1"/>
          </p:cNvSpPr>
          <p:nvPr/>
        </p:nvSpPr>
        <p:spPr bwMode="auto">
          <a:xfrm>
            <a:off x="3251829" y="2510985"/>
            <a:ext cx="360676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8954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제품명</a:t>
            </a:r>
          </a:p>
        </p:txBody>
      </p:sp>
      <p:sp>
        <p:nvSpPr>
          <p:cNvPr id="114" name="Rectangle 95"/>
          <p:cNvSpPr>
            <a:spLocks noChangeArrowheads="1"/>
          </p:cNvSpPr>
          <p:nvPr/>
        </p:nvSpPr>
        <p:spPr bwMode="auto">
          <a:xfrm>
            <a:off x="3881398" y="2813079"/>
            <a:ext cx="839974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861216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</a:t>
            </a:r>
            <a:r>
              <a:rPr kumimoji="1" lang="en-US" altLang="ko-KR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1" lang="ko-KR" altLang="en-US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투비소프트</a:t>
            </a:r>
          </a:p>
        </p:txBody>
      </p:sp>
      <p:sp>
        <p:nvSpPr>
          <p:cNvPr id="115" name="AutoShape 94"/>
          <p:cNvSpPr>
            <a:spLocks noChangeArrowheads="1"/>
          </p:cNvSpPr>
          <p:nvPr/>
        </p:nvSpPr>
        <p:spPr bwMode="auto">
          <a:xfrm>
            <a:off x="3251829" y="2813079"/>
            <a:ext cx="360676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8954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제조사</a:t>
            </a:r>
          </a:p>
        </p:txBody>
      </p:sp>
      <p:sp>
        <p:nvSpPr>
          <p:cNvPr id="116" name="Rectangle 95"/>
          <p:cNvSpPr>
            <a:spLocks noChangeArrowheads="1"/>
          </p:cNvSpPr>
          <p:nvPr/>
        </p:nvSpPr>
        <p:spPr bwMode="auto">
          <a:xfrm>
            <a:off x="3881398" y="3110162"/>
            <a:ext cx="314189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861216" fontAlgn="ctr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C1C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</a:t>
            </a:r>
            <a:endParaRPr kumimoji="1" lang="ko-KR" altLang="en-US" sz="105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C1C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7" name="AutoShape 94"/>
          <p:cNvSpPr>
            <a:spLocks noChangeArrowheads="1"/>
          </p:cNvSpPr>
          <p:nvPr/>
        </p:nvSpPr>
        <p:spPr bwMode="auto">
          <a:xfrm>
            <a:off x="3251830" y="3110162"/>
            <a:ext cx="362279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8954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5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    시</a:t>
            </a:r>
          </a:p>
        </p:txBody>
      </p:sp>
      <p:sp>
        <p:nvSpPr>
          <p:cNvPr id="118" name="Line 92"/>
          <p:cNvSpPr>
            <a:spLocks noChangeShapeType="1"/>
          </p:cNvSpPr>
          <p:nvPr/>
        </p:nvSpPr>
        <p:spPr bwMode="auto">
          <a:xfrm>
            <a:off x="3131385" y="2728318"/>
            <a:ext cx="2021997" cy="0"/>
          </a:xfrm>
          <a:prstGeom prst="line">
            <a:avLst/>
          </a:prstGeom>
          <a:noFill/>
          <a:ln w="19050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 defTabSz="89541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5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9" name="Line 92"/>
          <p:cNvSpPr>
            <a:spLocks noChangeShapeType="1"/>
          </p:cNvSpPr>
          <p:nvPr/>
        </p:nvSpPr>
        <p:spPr bwMode="auto">
          <a:xfrm>
            <a:off x="3131385" y="3047537"/>
            <a:ext cx="2021997" cy="0"/>
          </a:xfrm>
          <a:prstGeom prst="line">
            <a:avLst/>
          </a:prstGeom>
          <a:noFill/>
          <a:ln w="19050" cap="rnd">
            <a:solidFill>
              <a:srgbClr val="FFFFFF"/>
            </a:solidFill>
            <a:prstDash val="sysDot"/>
            <a:round/>
            <a:headEnd/>
            <a:tailEnd/>
          </a:ln>
        </p:spPr>
        <p:txBody>
          <a:bodyPr/>
          <a:lstStyle/>
          <a:p>
            <a:pPr defTabSz="89541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5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0" name="AutoShape 13"/>
          <p:cNvSpPr>
            <a:spLocks noChangeArrowheads="1"/>
          </p:cNvSpPr>
          <p:nvPr/>
        </p:nvSpPr>
        <p:spPr bwMode="auto">
          <a:xfrm>
            <a:off x="5244917" y="2445944"/>
            <a:ext cx="4638602" cy="829458"/>
          </a:xfrm>
          <a:prstGeom prst="rect">
            <a:avLst/>
          </a:prstGeom>
          <a:noFill/>
          <a:ln w="38100" algn="ctr">
            <a:noFill/>
            <a:miter lim="800000"/>
            <a:headEnd type="none" w="sm" len="sm"/>
            <a:tailEnd type="none" w="sm" len="sm"/>
          </a:ln>
        </p:spPr>
        <p:txBody>
          <a:bodyPr lIns="70508" tIns="0" rIns="0" bIns="0">
            <a:spAutoFit/>
          </a:bodyPr>
          <a:lstStyle/>
          <a:p>
            <a:pPr marL="185065" indent="-185065" fontAlgn="base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표준 기술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HTML5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기반의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UI·UX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개발도구</a:t>
            </a:r>
          </a:p>
          <a:p>
            <a:pPr marL="185065" indent="-185065" fontAlgn="base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Drag &amp; Drop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통해서 빠르고 쉬운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인터렉티브한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환경지원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5065" indent="-185065" fontAlgn="base">
              <a:lnSpc>
                <a:spcPct val="150000"/>
              </a:lnSpc>
              <a:spcBef>
                <a:spcPct val="0"/>
              </a:spcBef>
              <a:spcAft>
                <a:spcPct val="200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강력한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Grid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외에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 개의 업무용 컴포넌트 제공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432010" y="3636615"/>
            <a:ext cx="9819716" cy="1203791"/>
            <a:chOff x="778711" y="3786008"/>
            <a:chExt cx="9172119" cy="1129975"/>
          </a:xfrm>
        </p:grpSpPr>
        <p:grpSp>
          <p:nvGrpSpPr>
            <p:cNvPr id="122" name="Group 172"/>
            <p:cNvGrpSpPr>
              <a:grpSpLocks/>
            </p:cNvGrpSpPr>
            <p:nvPr/>
          </p:nvGrpSpPr>
          <p:grpSpPr bwMode="auto">
            <a:xfrm>
              <a:off x="3822087" y="3786276"/>
              <a:ext cx="3091993" cy="1129707"/>
              <a:chOff x="2139" y="3027"/>
              <a:chExt cx="1950" cy="624"/>
            </a:xfrm>
          </p:grpSpPr>
          <p:sp>
            <p:nvSpPr>
              <p:cNvPr id="137" name="Line 170"/>
              <p:cNvSpPr>
                <a:spLocks noChangeShapeType="1"/>
              </p:cNvSpPr>
              <p:nvPr/>
            </p:nvSpPr>
            <p:spPr bwMode="auto">
              <a:xfrm>
                <a:off x="2139" y="3027"/>
                <a:ext cx="0" cy="6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defTabSz="895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0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9" name="Line 171"/>
              <p:cNvSpPr>
                <a:spLocks noChangeShapeType="1"/>
              </p:cNvSpPr>
              <p:nvPr/>
            </p:nvSpPr>
            <p:spPr bwMode="auto">
              <a:xfrm>
                <a:off x="4089" y="3035"/>
                <a:ext cx="0" cy="616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defTabSz="89541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0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23" name="Rectangle 72"/>
            <p:cNvSpPr>
              <a:spLocks noChangeArrowheads="1"/>
            </p:cNvSpPr>
            <p:nvPr/>
          </p:nvSpPr>
          <p:spPr bwMode="auto">
            <a:xfrm>
              <a:off x="778712" y="4193807"/>
              <a:ext cx="2981535" cy="7078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77724" tIns="0" rIns="77724" bIns="0">
              <a:spAutoFit/>
            </a:bodyPr>
            <a:lstStyle/>
            <a:p>
              <a:pPr marL="77718" indent="-77718" fontAlgn="base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멀티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디바이스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en-US" altLang="ko-KR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멀티</a:t>
              </a:r>
              <a:r>
                <a:rPr lang="en-US" altLang="ko-KR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OS,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멀티 브라우저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77718" indent="-77718" fontAlgn="base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HTML5, CSS3, JavaScript </a:t>
              </a:r>
              <a:r>
                <a:rPr lang="ko-KR" altLang="en-US" sz="1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국제 웹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표준 준수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77718" indent="-77718" fontAlgn="base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접근성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(Accessibility)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기능 지원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4" name="Rectangle 72"/>
            <p:cNvSpPr>
              <a:spLocks noChangeArrowheads="1"/>
            </p:cNvSpPr>
            <p:nvPr/>
          </p:nvSpPr>
          <p:spPr bwMode="auto">
            <a:xfrm>
              <a:off x="3902954" y="4193807"/>
              <a:ext cx="2949285" cy="7078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77724" tIns="0" rIns="77724" bIns="0">
              <a:spAutoFit/>
            </a:bodyPr>
            <a:lstStyle/>
            <a:p>
              <a:pPr marL="77718" indent="-77718" fontAlgn="base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화면과 데이터의 분리로 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N/W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트래픽 최소화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77718" indent="-77718" fontAlgn="base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최적화된 통신 타입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(SSV)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압축 지원</a:t>
              </a:r>
            </a:p>
            <a:p>
              <a:pPr marL="77718" indent="-77718" fontAlgn="base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디바이스 및 해상도에 따른 </a:t>
              </a:r>
              <a:r>
                <a:rPr lang="ko-KR" altLang="en-US" sz="1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반응형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웹 개발 지원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5" name="Rectangle 72"/>
            <p:cNvSpPr>
              <a:spLocks noChangeArrowheads="1"/>
            </p:cNvSpPr>
            <p:nvPr/>
          </p:nvSpPr>
          <p:spPr bwMode="auto">
            <a:xfrm>
              <a:off x="6994949" y="4193807"/>
              <a:ext cx="2949282" cy="70781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77724" tIns="0" rIns="77724" bIns="0">
              <a:spAutoFit/>
            </a:bodyPr>
            <a:lstStyle/>
            <a:p>
              <a:pPr marL="77718" indent="-77718" fontAlgn="base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테마</a:t>
              </a:r>
              <a:r>
                <a:rPr lang="en-US" altLang="ko-KR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CSS, </a:t>
              </a: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템플릿 등 다양한 디자인 효과 적용</a:t>
              </a:r>
            </a:p>
            <a:p>
              <a:pPr marL="77718" indent="-77718" fontAlgn="base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각종 디자인 에디터 및 직관적 디자인 작업 환경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77718" indent="-77718" fontAlgn="base">
                <a:lnSpc>
                  <a:spcPct val="150000"/>
                </a:lnSpc>
                <a:spcBef>
                  <a:spcPct val="0"/>
                </a:spcBef>
                <a:spcAft>
                  <a:spcPct val="20000"/>
                </a:spcAft>
                <a:buClr>
                  <a:schemeClr val="accent1">
                    <a:lumMod val="75000"/>
                  </a:schemeClr>
                </a:buClr>
                <a:buSzPct val="85000"/>
                <a:buFont typeface="Arial" panose="020B0604020202020204" pitchFamily="34" charset="0"/>
                <a:buChar char="•"/>
                <a:defRPr/>
              </a:pPr>
              <a:r>
                <a: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데이터의 직관적 이해를 돕는 차트 컴포넌트 지원</a:t>
              </a:r>
              <a:endPara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6" name="그룹 125"/>
            <p:cNvGrpSpPr/>
            <p:nvPr/>
          </p:nvGrpSpPr>
          <p:grpSpPr>
            <a:xfrm>
              <a:off x="778711" y="3793769"/>
              <a:ext cx="2981536" cy="299694"/>
              <a:chOff x="729909" y="7168062"/>
              <a:chExt cx="4681191" cy="306078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25549D5E-F69B-4CB0-A107-0421AC77F276}"/>
                  </a:ext>
                </a:extLst>
              </p:cNvPr>
              <p:cNvSpPr/>
              <p:nvPr/>
            </p:nvSpPr>
            <p:spPr>
              <a:xfrm>
                <a:off x="729909" y="7168062"/>
                <a:ext cx="4681191" cy="306078"/>
              </a:xfrm>
              <a:prstGeom prst="rect">
                <a:avLst/>
              </a:prstGeom>
              <a:solidFill>
                <a:srgbClr val="0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SB 어그로 Medium" panose="02020603020101020101" pitchFamily="18" charset="-127"/>
                  <a:ea typeface="SB 어그로 Medium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35" name="Text Box 50"/>
              <p:cNvSpPr txBox="1">
                <a:spLocks noChangeArrowheads="1"/>
              </p:cNvSpPr>
              <p:nvPr/>
            </p:nvSpPr>
            <p:spPr bwMode="auto">
              <a:xfrm>
                <a:off x="2374521" y="7188326"/>
                <a:ext cx="1391974" cy="265552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>
                <a:defPPr>
                  <a:defRPr lang="ko-KR"/>
                </a:defPPr>
                <a:lvl1pPr defTabSz="1042682" latinLnBrk="0">
                  <a:defRPr sz="1300" b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바른나눔고딕"/>
                    <a:ea typeface="나눔바른고딕" pitchFamily="50" charset="-127"/>
                  </a:defRPr>
                </a:lvl1pPr>
              </a:lstStyle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</a:rPr>
                  <a:t>웹 표준 준수</a:t>
                </a: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3891855" y="3793769"/>
              <a:ext cx="2981536" cy="299694"/>
              <a:chOff x="729909" y="7168062"/>
              <a:chExt cx="4681191" cy="306078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5549D5E-F69B-4CB0-A107-0421AC77F276}"/>
                  </a:ext>
                </a:extLst>
              </p:cNvPr>
              <p:cNvSpPr/>
              <p:nvPr/>
            </p:nvSpPr>
            <p:spPr>
              <a:xfrm>
                <a:off x="729909" y="7168062"/>
                <a:ext cx="4681191" cy="306078"/>
              </a:xfrm>
              <a:prstGeom prst="rect">
                <a:avLst/>
              </a:prstGeom>
              <a:solidFill>
                <a:srgbClr val="0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SB 어그로 Medium" panose="02020603020101020101" pitchFamily="18" charset="-127"/>
                  <a:ea typeface="SB 어그로 Medium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32" name="Text Box 50"/>
              <p:cNvSpPr txBox="1">
                <a:spLocks noChangeArrowheads="1"/>
              </p:cNvSpPr>
              <p:nvPr/>
            </p:nvSpPr>
            <p:spPr bwMode="auto">
              <a:xfrm>
                <a:off x="2017791" y="7188326"/>
                <a:ext cx="2105441" cy="265552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>
                <a:defPPr>
                  <a:defRPr lang="ko-KR"/>
                </a:defPPr>
                <a:lvl1pPr defTabSz="1042682" latinLnBrk="0">
                  <a:defRPr sz="1300" b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바른나눔고딕"/>
                    <a:ea typeface="나눔바른고딕" pitchFamily="50" charset="-127"/>
                  </a:defRPr>
                </a:lvl1pPr>
              </a:lstStyle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</a:rPr>
                  <a:t>강력한 기능 및 성능 </a:t>
                </a:r>
              </a:p>
            </p:txBody>
          </p:sp>
        </p:grpSp>
        <p:grpSp>
          <p:nvGrpSpPr>
            <p:cNvPr id="128" name="그룹 127"/>
            <p:cNvGrpSpPr/>
            <p:nvPr/>
          </p:nvGrpSpPr>
          <p:grpSpPr>
            <a:xfrm>
              <a:off x="6969294" y="3786008"/>
              <a:ext cx="2981536" cy="299694"/>
              <a:chOff x="729909" y="7168062"/>
              <a:chExt cx="4681191" cy="306078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25549D5E-F69B-4CB0-A107-0421AC77F276}"/>
                  </a:ext>
                </a:extLst>
              </p:cNvPr>
              <p:cNvSpPr/>
              <p:nvPr/>
            </p:nvSpPr>
            <p:spPr>
              <a:xfrm>
                <a:off x="729909" y="7168062"/>
                <a:ext cx="4681191" cy="306078"/>
              </a:xfrm>
              <a:prstGeom prst="rect">
                <a:avLst/>
              </a:prstGeom>
              <a:solidFill>
                <a:srgbClr val="0678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SB 어그로 Medium" panose="02020603020101020101" pitchFamily="18" charset="-127"/>
                  <a:ea typeface="SB 어그로 Medium" panose="0202060302010102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30" name="Text Box 50"/>
              <p:cNvSpPr txBox="1">
                <a:spLocks noChangeArrowheads="1"/>
              </p:cNvSpPr>
              <p:nvPr/>
            </p:nvSpPr>
            <p:spPr bwMode="auto">
              <a:xfrm>
                <a:off x="2298921" y="7188326"/>
                <a:ext cx="1543172" cy="265552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>
                <a:defPPr>
                  <a:defRPr lang="ko-KR"/>
                </a:defPPr>
                <a:lvl1pPr defTabSz="1042682" latinLnBrk="0">
                  <a:defRPr sz="1300" b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바른나눔고딕"/>
                    <a:ea typeface="나눔바른고딕" pitchFamily="50" charset="-127"/>
                  </a:defRPr>
                </a:lvl1pPr>
              </a:lstStyle>
              <a:p>
                <a:pPr algn="ctr"/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</a:rPr>
                  <a:t>유려한 디자인</a:t>
                </a:r>
              </a:p>
            </p:txBody>
          </p:sp>
        </p:grpSp>
      </p:grpSp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686" y="2478379"/>
            <a:ext cx="683837" cy="973724"/>
          </a:xfrm>
          <a:prstGeom prst="rect">
            <a:avLst/>
          </a:prstGeom>
        </p:spPr>
      </p:pic>
      <p:sp>
        <p:nvSpPr>
          <p:cNvPr id="148" name="직사각형 147"/>
          <p:cNvSpPr/>
          <p:nvPr/>
        </p:nvSpPr>
        <p:spPr>
          <a:xfrm>
            <a:off x="480423" y="5014803"/>
            <a:ext cx="9764273" cy="1075815"/>
          </a:xfrm>
          <a:prstGeom prst="rect">
            <a:avLst/>
          </a:prstGeom>
          <a:solidFill>
            <a:srgbClr val="F3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9" name="Rectangle 8"/>
          <p:cNvSpPr>
            <a:spLocks noChangeArrowheads="1"/>
          </p:cNvSpPr>
          <p:nvPr/>
        </p:nvSpPr>
        <p:spPr bwMode="auto">
          <a:xfrm>
            <a:off x="2401141" y="5156554"/>
            <a:ext cx="7679754" cy="8125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85065" indent="-185065" fontAlgn="base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>
                <a:srgbClr val="143A8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43A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시장 가장 많은 적용사례를 보유하고 있는 기술력과 안정성이 입증된 제품</a:t>
            </a:r>
          </a:p>
          <a:p>
            <a:pPr marL="185065" indent="-185065" fontAlgn="base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>
                <a:srgbClr val="143A8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43A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기술력을 통한 제품 개발 및 타사 제품 대비 기능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43A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43A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및 확장성 그리고 수준 높은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43A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43A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제공</a:t>
            </a:r>
          </a:p>
          <a:p>
            <a:pPr marL="185065" indent="-185065" fontAlgn="base">
              <a:lnSpc>
                <a:spcPct val="120000"/>
              </a:lnSpc>
              <a:spcBef>
                <a:spcPct val="0"/>
              </a:spcBef>
              <a:spcAft>
                <a:spcPct val="40000"/>
              </a:spcAft>
              <a:buClr>
                <a:srgbClr val="143A8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43A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전용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43A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UI·UX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43A8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개발도구를 통해 최적의 개발 생산성 보장</a:t>
            </a:r>
          </a:p>
        </p:txBody>
      </p:sp>
      <p:grpSp>
        <p:nvGrpSpPr>
          <p:cNvPr id="150" name="그룹 149"/>
          <p:cNvGrpSpPr/>
          <p:nvPr/>
        </p:nvGrpSpPr>
        <p:grpSpPr>
          <a:xfrm>
            <a:off x="1130735" y="5135432"/>
            <a:ext cx="532659" cy="530602"/>
            <a:chOff x="526257" y="3488091"/>
            <a:chExt cx="653977" cy="651452"/>
          </a:xfrm>
        </p:grpSpPr>
        <p:sp>
          <p:nvSpPr>
            <p:cNvPr id="151" name="Oval 15"/>
            <p:cNvSpPr>
              <a:spLocks noChangeArrowheads="1"/>
            </p:cNvSpPr>
            <p:nvPr/>
          </p:nvSpPr>
          <p:spPr bwMode="auto">
            <a:xfrm>
              <a:off x="526257" y="3488091"/>
              <a:ext cx="653977" cy="651452"/>
            </a:xfrm>
            <a:prstGeom prst="ellipse">
              <a:avLst/>
            </a:prstGeom>
            <a:solidFill>
              <a:srgbClr val="0678BD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684188" y="3620385"/>
              <a:ext cx="359574" cy="359574"/>
              <a:chOff x="1230964" y="3514157"/>
              <a:chExt cx="508000" cy="508000"/>
            </a:xfrm>
          </p:grpSpPr>
          <p:sp>
            <p:nvSpPr>
              <p:cNvPr id="153" name="Freeform 6"/>
              <p:cNvSpPr>
                <a:spLocks/>
              </p:cNvSpPr>
              <p:nvPr/>
            </p:nvSpPr>
            <p:spPr bwMode="auto">
              <a:xfrm>
                <a:off x="1230964" y="3542732"/>
                <a:ext cx="471487" cy="479425"/>
              </a:xfrm>
              <a:custGeom>
                <a:avLst/>
                <a:gdLst>
                  <a:gd name="T0" fmla="*/ 173 w 178"/>
                  <a:gd name="T1" fmla="*/ 66 h 181"/>
                  <a:gd name="T2" fmla="*/ 169 w 178"/>
                  <a:gd name="T3" fmla="*/ 71 h 181"/>
                  <a:gd name="T4" fmla="*/ 169 w 178"/>
                  <a:gd name="T5" fmla="*/ 171 h 181"/>
                  <a:gd name="T6" fmla="*/ 10 w 178"/>
                  <a:gd name="T7" fmla="*/ 171 h 181"/>
                  <a:gd name="T8" fmla="*/ 10 w 178"/>
                  <a:gd name="T9" fmla="*/ 9 h 181"/>
                  <a:gd name="T10" fmla="*/ 108 w 178"/>
                  <a:gd name="T11" fmla="*/ 9 h 181"/>
                  <a:gd name="T12" fmla="*/ 113 w 178"/>
                  <a:gd name="T13" fmla="*/ 5 h 181"/>
                  <a:gd name="T14" fmla="*/ 108 w 178"/>
                  <a:gd name="T15" fmla="*/ 0 h 181"/>
                  <a:gd name="T16" fmla="*/ 5 w 178"/>
                  <a:gd name="T17" fmla="*/ 0 h 181"/>
                  <a:gd name="T18" fmla="*/ 0 w 178"/>
                  <a:gd name="T19" fmla="*/ 5 h 181"/>
                  <a:gd name="T20" fmla="*/ 0 w 178"/>
                  <a:gd name="T21" fmla="*/ 176 h 181"/>
                  <a:gd name="T22" fmla="*/ 5 w 178"/>
                  <a:gd name="T23" fmla="*/ 181 h 181"/>
                  <a:gd name="T24" fmla="*/ 173 w 178"/>
                  <a:gd name="T25" fmla="*/ 181 h 181"/>
                  <a:gd name="T26" fmla="*/ 178 w 178"/>
                  <a:gd name="T27" fmla="*/ 176 h 181"/>
                  <a:gd name="T28" fmla="*/ 178 w 178"/>
                  <a:gd name="T29" fmla="*/ 71 h 181"/>
                  <a:gd name="T30" fmla="*/ 173 w 178"/>
                  <a:gd name="T31" fmla="*/ 6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" h="181">
                    <a:moveTo>
                      <a:pt x="173" y="66"/>
                    </a:moveTo>
                    <a:cubicBezTo>
                      <a:pt x="171" y="66"/>
                      <a:pt x="169" y="69"/>
                      <a:pt x="169" y="71"/>
                    </a:cubicBezTo>
                    <a:cubicBezTo>
                      <a:pt x="169" y="171"/>
                      <a:pt x="169" y="171"/>
                      <a:pt x="169" y="171"/>
                    </a:cubicBezTo>
                    <a:cubicBezTo>
                      <a:pt x="10" y="171"/>
                      <a:pt x="10" y="171"/>
                      <a:pt x="10" y="171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8" y="9"/>
                      <a:pt x="108" y="9"/>
                      <a:pt x="108" y="9"/>
                    </a:cubicBezTo>
                    <a:cubicBezTo>
                      <a:pt x="111" y="9"/>
                      <a:pt x="113" y="7"/>
                      <a:pt x="113" y="5"/>
                    </a:cubicBezTo>
                    <a:cubicBezTo>
                      <a:pt x="113" y="2"/>
                      <a:pt x="111" y="0"/>
                      <a:pt x="10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9"/>
                      <a:pt x="2" y="181"/>
                      <a:pt x="5" y="181"/>
                    </a:cubicBezTo>
                    <a:cubicBezTo>
                      <a:pt x="173" y="181"/>
                      <a:pt x="173" y="181"/>
                      <a:pt x="173" y="181"/>
                    </a:cubicBezTo>
                    <a:cubicBezTo>
                      <a:pt x="176" y="181"/>
                      <a:pt x="178" y="179"/>
                      <a:pt x="178" y="176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78" y="69"/>
                      <a:pt x="176" y="66"/>
                      <a:pt x="173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8709" tIns="49354" rIns="98709" bIns="4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4" name="Freeform 7"/>
              <p:cNvSpPr>
                <a:spLocks noEditPoints="1"/>
              </p:cNvSpPr>
              <p:nvPr/>
            </p:nvSpPr>
            <p:spPr bwMode="auto">
              <a:xfrm>
                <a:off x="1369077" y="3514157"/>
                <a:ext cx="369887" cy="369888"/>
              </a:xfrm>
              <a:custGeom>
                <a:avLst/>
                <a:gdLst>
                  <a:gd name="T0" fmla="*/ 130 w 140"/>
                  <a:gd name="T1" fmla="*/ 8 h 140"/>
                  <a:gd name="T2" fmla="*/ 112 w 140"/>
                  <a:gd name="T3" fmla="*/ 0 h 140"/>
                  <a:gd name="T4" fmla="*/ 97 w 140"/>
                  <a:gd name="T5" fmla="*/ 6 h 140"/>
                  <a:gd name="T6" fmla="*/ 21 w 140"/>
                  <a:gd name="T7" fmla="*/ 83 h 140"/>
                  <a:gd name="T8" fmla="*/ 21 w 140"/>
                  <a:gd name="T9" fmla="*/ 83 h 140"/>
                  <a:gd name="T10" fmla="*/ 20 w 140"/>
                  <a:gd name="T11" fmla="*/ 83 h 140"/>
                  <a:gd name="T12" fmla="*/ 20 w 140"/>
                  <a:gd name="T13" fmla="*/ 84 h 140"/>
                  <a:gd name="T14" fmla="*/ 20 w 140"/>
                  <a:gd name="T15" fmla="*/ 84 h 140"/>
                  <a:gd name="T16" fmla="*/ 0 w 140"/>
                  <a:gd name="T17" fmla="*/ 134 h 140"/>
                  <a:gd name="T18" fmla="*/ 1 w 140"/>
                  <a:gd name="T19" fmla="*/ 139 h 140"/>
                  <a:gd name="T20" fmla="*/ 5 w 140"/>
                  <a:gd name="T21" fmla="*/ 140 h 140"/>
                  <a:gd name="T22" fmla="*/ 7 w 140"/>
                  <a:gd name="T23" fmla="*/ 140 h 140"/>
                  <a:gd name="T24" fmla="*/ 54 w 140"/>
                  <a:gd name="T25" fmla="*/ 119 h 140"/>
                  <a:gd name="T26" fmla="*/ 54 w 140"/>
                  <a:gd name="T27" fmla="*/ 119 h 140"/>
                  <a:gd name="T28" fmla="*/ 55 w 140"/>
                  <a:gd name="T29" fmla="*/ 119 h 140"/>
                  <a:gd name="T30" fmla="*/ 55 w 140"/>
                  <a:gd name="T31" fmla="*/ 119 h 140"/>
                  <a:gd name="T32" fmla="*/ 55 w 140"/>
                  <a:gd name="T33" fmla="*/ 118 h 140"/>
                  <a:gd name="T34" fmla="*/ 56 w 140"/>
                  <a:gd name="T35" fmla="*/ 118 h 140"/>
                  <a:gd name="T36" fmla="*/ 56 w 140"/>
                  <a:gd name="T37" fmla="*/ 118 h 140"/>
                  <a:gd name="T38" fmla="*/ 56 w 140"/>
                  <a:gd name="T39" fmla="*/ 118 h 140"/>
                  <a:gd name="T40" fmla="*/ 56 w 140"/>
                  <a:gd name="T41" fmla="*/ 118 h 140"/>
                  <a:gd name="T42" fmla="*/ 133 w 140"/>
                  <a:gd name="T43" fmla="*/ 41 h 140"/>
                  <a:gd name="T44" fmla="*/ 139 w 140"/>
                  <a:gd name="T45" fmla="*/ 24 h 140"/>
                  <a:gd name="T46" fmla="*/ 130 w 140"/>
                  <a:gd name="T47" fmla="*/ 8 h 140"/>
                  <a:gd name="T48" fmla="*/ 13 w 140"/>
                  <a:gd name="T49" fmla="*/ 126 h 140"/>
                  <a:gd name="T50" fmla="*/ 26 w 140"/>
                  <a:gd name="T51" fmla="*/ 94 h 140"/>
                  <a:gd name="T52" fmla="*/ 44 w 140"/>
                  <a:gd name="T53" fmla="*/ 113 h 140"/>
                  <a:gd name="T54" fmla="*/ 13 w 140"/>
                  <a:gd name="T55" fmla="*/ 126 h 140"/>
                  <a:gd name="T56" fmla="*/ 126 w 140"/>
                  <a:gd name="T57" fmla="*/ 34 h 140"/>
                  <a:gd name="T58" fmla="*/ 53 w 140"/>
                  <a:gd name="T59" fmla="*/ 108 h 140"/>
                  <a:gd name="T60" fmla="*/ 31 w 140"/>
                  <a:gd name="T61" fmla="*/ 86 h 140"/>
                  <a:gd name="T62" fmla="*/ 104 w 140"/>
                  <a:gd name="T63" fmla="*/ 13 h 140"/>
                  <a:gd name="T64" fmla="*/ 112 w 140"/>
                  <a:gd name="T65" fmla="*/ 9 h 140"/>
                  <a:gd name="T66" fmla="*/ 124 w 140"/>
                  <a:gd name="T67" fmla="*/ 15 h 140"/>
                  <a:gd name="T68" fmla="*/ 129 w 140"/>
                  <a:gd name="T69" fmla="*/ 25 h 140"/>
                  <a:gd name="T70" fmla="*/ 126 w 140"/>
                  <a:gd name="T71" fmla="*/ 3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0" h="140">
                    <a:moveTo>
                      <a:pt x="130" y="8"/>
                    </a:moveTo>
                    <a:cubicBezTo>
                      <a:pt x="125" y="3"/>
                      <a:pt x="118" y="0"/>
                      <a:pt x="112" y="0"/>
                    </a:cubicBezTo>
                    <a:cubicBezTo>
                      <a:pt x="107" y="0"/>
                      <a:pt x="102" y="2"/>
                      <a:pt x="97" y="6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1" y="83"/>
                      <a:pt x="21" y="83"/>
                      <a:pt x="21" y="83"/>
                    </a:cubicBezTo>
                    <a:cubicBezTo>
                      <a:pt x="21" y="83"/>
                      <a:pt x="20" y="83"/>
                      <a:pt x="20" y="83"/>
                    </a:cubicBezTo>
                    <a:cubicBezTo>
                      <a:pt x="20" y="83"/>
                      <a:pt x="20" y="84"/>
                      <a:pt x="2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5"/>
                      <a:pt x="0" y="137"/>
                      <a:pt x="1" y="139"/>
                    </a:cubicBezTo>
                    <a:cubicBezTo>
                      <a:pt x="2" y="140"/>
                      <a:pt x="3" y="140"/>
                      <a:pt x="5" y="140"/>
                    </a:cubicBezTo>
                    <a:cubicBezTo>
                      <a:pt x="5" y="140"/>
                      <a:pt x="6" y="140"/>
                      <a:pt x="7" y="140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19"/>
                      <a:pt x="55" y="118"/>
                      <a:pt x="55" y="118"/>
                    </a:cubicBezTo>
                    <a:cubicBezTo>
                      <a:pt x="55" y="118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133" y="41"/>
                      <a:pt x="133" y="41"/>
                      <a:pt x="133" y="41"/>
                    </a:cubicBezTo>
                    <a:cubicBezTo>
                      <a:pt x="137" y="36"/>
                      <a:pt x="140" y="30"/>
                      <a:pt x="139" y="24"/>
                    </a:cubicBezTo>
                    <a:cubicBezTo>
                      <a:pt x="138" y="18"/>
                      <a:pt x="135" y="13"/>
                      <a:pt x="130" y="8"/>
                    </a:cubicBezTo>
                    <a:close/>
                    <a:moveTo>
                      <a:pt x="13" y="126"/>
                    </a:moveTo>
                    <a:cubicBezTo>
                      <a:pt x="26" y="94"/>
                      <a:pt x="26" y="94"/>
                      <a:pt x="26" y="94"/>
                    </a:cubicBezTo>
                    <a:cubicBezTo>
                      <a:pt x="44" y="113"/>
                      <a:pt x="44" y="113"/>
                      <a:pt x="44" y="113"/>
                    </a:cubicBezTo>
                    <a:lnTo>
                      <a:pt x="13" y="126"/>
                    </a:lnTo>
                    <a:close/>
                    <a:moveTo>
                      <a:pt x="126" y="34"/>
                    </a:moveTo>
                    <a:cubicBezTo>
                      <a:pt x="53" y="108"/>
                      <a:pt x="53" y="108"/>
                      <a:pt x="53" y="108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7" y="10"/>
                      <a:pt x="109" y="9"/>
                      <a:pt x="112" y="9"/>
                    </a:cubicBezTo>
                    <a:cubicBezTo>
                      <a:pt x="116" y="9"/>
                      <a:pt x="120" y="11"/>
                      <a:pt x="124" y="15"/>
                    </a:cubicBezTo>
                    <a:cubicBezTo>
                      <a:pt x="127" y="18"/>
                      <a:pt x="129" y="22"/>
                      <a:pt x="129" y="25"/>
                    </a:cubicBezTo>
                    <a:cubicBezTo>
                      <a:pt x="130" y="29"/>
                      <a:pt x="129" y="32"/>
                      <a:pt x="126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8709" tIns="49354" rIns="98709" bIns="4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55" name="Rectangle 164"/>
          <p:cNvSpPr>
            <a:spLocks noChangeArrowheads="1"/>
          </p:cNvSpPr>
          <p:nvPr/>
        </p:nvSpPr>
        <p:spPr bwMode="auto">
          <a:xfrm>
            <a:off x="891325" y="5701105"/>
            <a:ext cx="998991" cy="26161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defTabSz="1021035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8B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itchFamily="2" charset="2"/>
              </a:rPr>
              <a:t>주요 도입 사유</a:t>
            </a:r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548" y="2737763"/>
            <a:ext cx="1374362" cy="314555"/>
          </a:xfrm>
          <a:prstGeom prst="rect">
            <a:avLst/>
          </a:prstGeom>
        </p:spPr>
      </p:pic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1557936" cy="230852"/>
            <a:chOff x="450850" y="1896260"/>
            <a:chExt cx="1557936" cy="23085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1251946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넥사크로 </a:t>
              </a:r>
              <a:r>
                <a:rPr lang="en-US" altLang="ko-KR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 </a:t>
              </a:r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개요</a:t>
              </a:r>
              <a:endPara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9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163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178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9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65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175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6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7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4787D4F-DD19-469B-9436-4EF65716F8E3}"/>
              </a:ext>
            </a:extLst>
          </p:cNvPr>
          <p:cNvGrpSpPr/>
          <p:nvPr/>
        </p:nvGrpSpPr>
        <p:grpSpPr>
          <a:xfrm>
            <a:off x="244239" y="6205156"/>
            <a:ext cx="10196933" cy="868800"/>
            <a:chOff x="244239" y="6205156"/>
            <a:chExt cx="10196933" cy="86880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3EE3CBC0-783B-4800-A660-3CA0F705BDC1}"/>
                </a:ext>
              </a:extLst>
            </p:cNvPr>
            <p:cNvGrpSpPr/>
            <p:nvPr/>
          </p:nvGrpSpPr>
          <p:grpSpPr>
            <a:xfrm>
              <a:off x="244239" y="6205156"/>
              <a:ext cx="10196933" cy="868800"/>
              <a:chOff x="244239" y="6205156"/>
              <a:chExt cx="10196933" cy="868800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D024269-C487-4B0B-9B7C-E5F9C28B2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36" y="6882342"/>
                <a:ext cx="9799538" cy="191614"/>
              </a:xfrm>
              <a:prstGeom prst="rect">
                <a:avLst/>
              </a:prstGeom>
            </p:spPr>
          </p:pic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56CED93-5D80-46E9-9E08-5BF2FD45DC12}"/>
                  </a:ext>
                </a:extLst>
              </p:cNvPr>
              <p:cNvGrpSpPr/>
              <p:nvPr/>
            </p:nvGrpSpPr>
            <p:grpSpPr>
              <a:xfrm>
                <a:off x="244239" y="6205156"/>
                <a:ext cx="10196933" cy="676349"/>
                <a:chOff x="244239" y="6219444"/>
                <a:chExt cx="10196933" cy="676349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85257AF2-F4E2-4846-88A9-D35C5A30DF2A}"/>
                    </a:ext>
                  </a:extLst>
                </p:cNvPr>
                <p:cNvSpPr/>
                <p:nvPr/>
              </p:nvSpPr>
              <p:spPr>
                <a:xfrm>
                  <a:off x="446543" y="6253959"/>
                  <a:ext cx="9792325" cy="641834"/>
                </a:xfrm>
                <a:prstGeom prst="rect">
                  <a:avLst/>
                </a:prstGeom>
                <a:gradFill>
                  <a:gsLst>
                    <a:gs pos="99074">
                      <a:schemeClr val="tx1">
                        <a:alpha val="0"/>
                      </a:schemeClr>
                    </a:gs>
                    <a:gs pos="83000">
                      <a:schemeClr val="tx1">
                        <a:alpha val="7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9000">
                      <a:schemeClr val="tx1">
                        <a:alpha val="7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31158A0A-AE2F-4FC0-8B9B-79D57DC4D1CE}"/>
                    </a:ext>
                  </a:extLst>
                </p:cNvPr>
                <p:cNvGrpSpPr/>
                <p:nvPr/>
              </p:nvGrpSpPr>
              <p:grpSpPr>
                <a:xfrm>
                  <a:off x="244239" y="6219444"/>
                  <a:ext cx="10196933" cy="662392"/>
                  <a:chOff x="244239" y="6219444"/>
                  <a:chExt cx="10196933" cy="662392"/>
                </a:xfrm>
              </p:grpSpPr>
              <p:grpSp>
                <p:nvGrpSpPr>
                  <p:cNvPr id="70" name="그룹 69">
                    <a:extLst>
                      <a:ext uri="{FF2B5EF4-FFF2-40B4-BE49-F238E27FC236}">
                        <a16:creationId xmlns:a16="http://schemas.microsoft.com/office/drawing/2014/main" id="{D1C64DDF-EB28-491D-BF8C-BEEB426E3624}"/>
                      </a:ext>
                    </a:extLst>
                  </p:cNvPr>
                  <p:cNvGrpSpPr/>
                  <p:nvPr/>
                </p:nvGrpSpPr>
                <p:grpSpPr>
                  <a:xfrm>
                    <a:off x="244239" y="6219444"/>
                    <a:ext cx="434337" cy="662390"/>
                    <a:chOff x="787674" y="4222488"/>
                    <a:chExt cx="534861" cy="815696"/>
                  </a:xfrm>
                </p:grpSpPr>
                <p:pic>
                  <p:nvPicPr>
                    <p:cNvPr id="75" name="그림 51" descr="004.png">
                      <a:extLst>
                        <a:ext uri="{FF2B5EF4-FFF2-40B4-BE49-F238E27FC236}">
                          <a16:creationId xmlns:a16="http://schemas.microsoft.com/office/drawing/2014/main" id="{F39F5398-E7E4-418C-BB26-8139DB89E9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 flipH="1">
                      <a:off x="787674" y="4222488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76" name="그림 75">
                      <a:extLst>
                        <a:ext uri="{FF2B5EF4-FFF2-40B4-BE49-F238E27FC236}">
                          <a16:creationId xmlns:a16="http://schemas.microsoft.com/office/drawing/2014/main" id="{28CC2746-D9A1-42BD-A711-5870AC750B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7" name="그림 76">
                      <a:extLst>
                        <a:ext uri="{FF2B5EF4-FFF2-40B4-BE49-F238E27FC236}">
                          <a16:creationId xmlns:a16="http://schemas.microsoft.com/office/drawing/2014/main" id="{1E1FCCD9-6033-480A-AEE9-5C99BE1D4E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1" name="그룹 70">
                    <a:extLst>
                      <a:ext uri="{FF2B5EF4-FFF2-40B4-BE49-F238E27FC236}">
                        <a16:creationId xmlns:a16="http://schemas.microsoft.com/office/drawing/2014/main" id="{2E59C184-01E4-4292-BB24-49CB1BC9051E}"/>
                      </a:ext>
                    </a:extLst>
                  </p:cNvPr>
                  <p:cNvGrpSpPr/>
                  <p:nvPr/>
                </p:nvGrpSpPr>
                <p:grpSpPr>
                  <a:xfrm>
                    <a:off x="10006835" y="6219446"/>
                    <a:ext cx="434337" cy="662390"/>
                    <a:chOff x="11212367" y="4222490"/>
                    <a:chExt cx="534861" cy="815696"/>
                  </a:xfrm>
                </p:grpSpPr>
                <p:pic>
                  <p:nvPicPr>
                    <p:cNvPr id="72" name="그림 51" descr="004.png">
                      <a:extLst>
                        <a:ext uri="{FF2B5EF4-FFF2-40B4-BE49-F238E27FC236}">
                          <a16:creationId xmlns:a16="http://schemas.microsoft.com/office/drawing/2014/main" id="{F99059C7-F3D8-4ACC-9872-EE365BED19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>
                      <a:off x="11212367" y="4222490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73" name="그림 72">
                      <a:extLst>
                        <a:ext uri="{FF2B5EF4-FFF2-40B4-BE49-F238E27FC236}">
                          <a16:creationId xmlns:a16="http://schemas.microsoft.com/office/drawing/2014/main" id="{8BCE2AE2-F980-4D71-8A29-566DAF86C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4" name="그림 73">
                      <a:extLst>
                        <a:ext uri="{FF2B5EF4-FFF2-40B4-BE49-F238E27FC236}">
                          <a16:creationId xmlns:a16="http://schemas.microsoft.com/office/drawing/2014/main" id="{DFE38ECC-C792-410B-AC0B-E4C4508297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06F5DB5-C3CA-4ED1-B29C-65F5608F3C45}"/>
                </a:ext>
              </a:extLst>
            </p:cNvPr>
            <p:cNvSpPr txBox="1"/>
            <p:nvPr/>
          </p:nvSpPr>
          <p:spPr>
            <a:xfrm>
              <a:off x="2327465" y="6404793"/>
              <a:ext cx="6030497" cy="307777"/>
            </a:xfrm>
            <a:prstGeom prst="rect">
              <a:avLst/>
            </a:prstGeom>
            <a:noFill/>
            <a:ln>
              <a:solidFill>
                <a:srgbClr val="F3F2F2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국제 웹 표준 기술을 준수한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국내 </a:t>
              </a:r>
              <a:r>
                <a:rPr lang="en-US" altLang="ko-KR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 </a:t>
              </a:r>
              <a:r>
                <a:rPr lang="en-US" altLang="ko-KR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</a:t>
              </a:r>
              <a:r>
                <a:rPr lang="ko-KR" altLang="en-US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솔루션</a:t>
              </a:r>
              <a:r>
                <a:rPr lang="en-US" altLang="ko-KR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b="1" dirty="0" err="1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넥사크로</a:t>
              </a:r>
              <a:endParaRPr lang="ko-KR" altLang="en-US" sz="2000" b="1" dirty="0">
                <a:ln>
                  <a:solidFill>
                    <a:srgbClr val="144E8C">
                      <a:alpha val="0"/>
                    </a:srgbClr>
                  </a:solidFill>
                </a:ln>
                <a:solidFill>
                  <a:srgbClr val="F0463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7968192" y="57478"/>
            <a:ext cx="259526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 솔루션 개요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2.1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 솔루션 개요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9767649" y="517600"/>
            <a:ext cx="771050" cy="392415"/>
            <a:chOff x="9887330" y="577069"/>
            <a:chExt cx="605541" cy="308183"/>
          </a:xfrm>
        </p:grpSpPr>
        <p:sp>
          <p:nvSpPr>
            <p:cNvPr id="80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9887330" y="593470"/>
              <a:ext cx="605541" cy="275378"/>
            </a:xfrm>
            <a:prstGeom prst="roundRect">
              <a:avLst>
                <a:gd name="adj" fmla="val 50000"/>
              </a:avLst>
            </a:prstGeom>
            <a:solidFill>
              <a:srgbClr val="11A19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965889" y="577069"/>
              <a:ext cx="448425" cy="308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제안서</a:t>
              </a:r>
              <a:endParaRPr lang="en-US" altLang="ko-KR" sz="9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Ⅱ- </a:t>
              </a:r>
              <a:r>
                <a:rPr lang="en-US" altLang="ko-KR" sz="105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1p</a:t>
              </a:r>
              <a:endParaRPr lang="en-US" altLang="ko-KR" sz="10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67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581790" y="1153517"/>
            <a:ext cx="9529853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넥사크로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은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자사 하위 버전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넥사크로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14)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대비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웹 표준 중심의 아키텍처 설계와 컴포넌트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 구조 개선을 통해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화면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렌더링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성능을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이상 개선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하였으며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이번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GA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시스템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리뉴얼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사업에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성능 보장을 최우선으로 하여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지원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하겠습니다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7968192" y="57478"/>
            <a:ext cx="259526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 솔루션 개요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2.1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 솔루션 개요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93294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넥사크로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2763577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2.2.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최적의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성능 보장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9" name="자유형 99">
            <a:extLst>
              <a:ext uri="{FF2B5EF4-FFF2-40B4-BE49-F238E27FC236}">
                <a16:creationId xmlns:a16="http://schemas.microsoft.com/office/drawing/2014/main" id="{F0F1F4A7-D17B-4E2C-936A-FC7BCFC534B7}"/>
              </a:ext>
            </a:extLst>
          </p:cNvPr>
          <p:cNvSpPr/>
          <p:nvPr/>
        </p:nvSpPr>
        <p:spPr>
          <a:xfrm flipH="1" flipV="1">
            <a:off x="7961745" y="5227781"/>
            <a:ext cx="1676034" cy="692727"/>
          </a:xfrm>
          <a:custGeom>
            <a:avLst/>
            <a:gdLst>
              <a:gd name="connsiteX0" fmla="*/ 0 w 2838450"/>
              <a:gd name="connsiteY0" fmla="*/ 933450 h 1162050"/>
              <a:gd name="connsiteX1" fmla="*/ 833437 w 2838450"/>
              <a:gd name="connsiteY1" fmla="*/ 361950 h 1162050"/>
              <a:gd name="connsiteX2" fmla="*/ 547687 w 2838450"/>
              <a:gd name="connsiteY2" fmla="*/ 361950 h 1162050"/>
              <a:gd name="connsiteX3" fmla="*/ 1395412 w 2838450"/>
              <a:gd name="connsiteY3" fmla="*/ 0 h 1162050"/>
              <a:gd name="connsiteX4" fmla="*/ 2238375 w 2838450"/>
              <a:gd name="connsiteY4" fmla="*/ 361950 h 1162050"/>
              <a:gd name="connsiteX5" fmla="*/ 1938337 w 2838450"/>
              <a:gd name="connsiteY5" fmla="*/ 366712 h 1162050"/>
              <a:gd name="connsiteX6" fmla="*/ 2838450 w 2838450"/>
              <a:gd name="connsiteY6" fmla="*/ 1162050 h 1162050"/>
              <a:gd name="connsiteX7" fmla="*/ 0 w 2838450"/>
              <a:gd name="connsiteY7" fmla="*/ 933450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93477 h 1193477"/>
              <a:gd name="connsiteX1" fmla="*/ 899331 w 2904344"/>
              <a:gd name="connsiteY1" fmla="*/ 361950 h 1193477"/>
              <a:gd name="connsiteX2" fmla="*/ 613581 w 2904344"/>
              <a:gd name="connsiteY2" fmla="*/ 361950 h 1193477"/>
              <a:gd name="connsiteX3" fmla="*/ 1461306 w 2904344"/>
              <a:gd name="connsiteY3" fmla="*/ 0 h 1193477"/>
              <a:gd name="connsiteX4" fmla="*/ 2304269 w 2904344"/>
              <a:gd name="connsiteY4" fmla="*/ 361950 h 1193477"/>
              <a:gd name="connsiteX5" fmla="*/ 2004231 w 2904344"/>
              <a:gd name="connsiteY5" fmla="*/ 366712 h 1193477"/>
              <a:gd name="connsiteX6" fmla="*/ 2904344 w 2904344"/>
              <a:gd name="connsiteY6" fmla="*/ 1162050 h 1193477"/>
              <a:gd name="connsiteX7" fmla="*/ 0 w 2904344"/>
              <a:gd name="connsiteY7" fmla="*/ 1193477 h 1193477"/>
              <a:gd name="connsiteX0" fmla="*/ 0 w 2904344"/>
              <a:gd name="connsiteY0" fmla="*/ 1193477 h 1193477"/>
              <a:gd name="connsiteX1" fmla="*/ 899331 w 2904344"/>
              <a:gd name="connsiteY1" fmla="*/ 361950 h 1193477"/>
              <a:gd name="connsiteX2" fmla="*/ 613581 w 2904344"/>
              <a:gd name="connsiteY2" fmla="*/ 361950 h 1193477"/>
              <a:gd name="connsiteX3" fmla="*/ 1461306 w 2904344"/>
              <a:gd name="connsiteY3" fmla="*/ 0 h 1193477"/>
              <a:gd name="connsiteX4" fmla="*/ 2304269 w 2904344"/>
              <a:gd name="connsiteY4" fmla="*/ 361950 h 1193477"/>
              <a:gd name="connsiteX5" fmla="*/ 2004231 w 2904344"/>
              <a:gd name="connsiteY5" fmla="*/ 366712 h 1193477"/>
              <a:gd name="connsiteX6" fmla="*/ 2904344 w 2904344"/>
              <a:gd name="connsiteY6" fmla="*/ 1162050 h 1193477"/>
              <a:gd name="connsiteX7" fmla="*/ 0 w 2904344"/>
              <a:gd name="connsiteY7" fmla="*/ 1193477 h 11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4344" h="1193477">
                <a:moveTo>
                  <a:pt x="0" y="1193477"/>
                </a:moveTo>
                <a:cubicBezTo>
                  <a:pt x="569479" y="906967"/>
                  <a:pt x="742380" y="688074"/>
                  <a:pt x="899331" y="361950"/>
                </a:cubicBezTo>
                <a:lnTo>
                  <a:pt x="613581" y="361950"/>
                </a:lnTo>
                <a:lnTo>
                  <a:pt x="1461306" y="0"/>
                </a:lnTo>
                <a:lnTo>
                  <a:pt x="2304269" y="361950"/>
                </a:lnTo>
                <a:lnTo>
                  <a:pt x="2004231" y="366712"/>
                </a:lnTo>
                <a:cubicBezTo>
                  <a:pt x="2128069" y="652587"/>
                  <a:pt x="2411537" y="956183"/>
                  <a:pt x="2904344" y="1162050"/>
                </a:cubicBezTo>
                <a:lnTo>
                  <a:pt x="0" y="1193477"/>
                </a:lnTo>
                <a:close/>
              </a:path>
            </a:pathLst>
          </a:custGeom>
          <a:gradFill>
            <a:gsLst>
              <a:gs pos="24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56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30" name="자유형 99">
            <a:extLst>
              <a:ext uri="{FF2B5EF4-FFF2-40B4-BE49-F238E27FC236}">
                <a16:creationId xmlns:a16="http://schemas.microsoft.com/office/drawing/2014/main" id="{F0F1F4A7-D17B-4E2C-936A-FC7BCFC534B7}"/>
              </a:ext>
            </a:extLst>
          </p:cNvPr>
          <p:cNvSpPr/>
          <p:nvPr/>
        </p:nvSpPr>
        <p:spPr>
          <a:xfrm rot="16200000" flipH="1" flipV="1">
            <a:off x="5419560" y="3848075"/>
            <a:ext cx="2550372" cy="1446137"/>
          </a:xfrm>
          <a:custGeom>
            <a:avLst/>
            <a:gdLst>
              <a:gd name="connsiteX0" fmla="*/ 0 w 2838450"/>
              <a:gd name="connsiteY0" fmla="*/ 933450 h 1162050"/>
              <a:gd name="connsiteX1" fmla="*/ 833437 w 2838450"/>
              <a:gd name="connsiteY1" fmla="*/ 361950 h 1162050"/>
              <a:gd name="connsiteX2" fmla="*/ 547687 w 2838450"/>
              <a:gd name="connsiteY2" fmla="*/ 361950 h 1162050"/>
              <a:gd name="connsiteX3" fmla="*/ 1395412 w 2838450"/>
              <a:gd name="connsiteY3" fmla="*/ 0 h 1162050"/>
              <a:gd name="connsiteX4" fmla="*/ 2238375 w 2838450"/>
              <a:gd name="connsiteY4" fmla="*/ 361950 h 1162050"/>
              <a:gd name="connsiteX5" fmla="*/ 1938337 w 2838450"/>
              <a:gd name="connsiteY5" fmla="*/ 366712 h 1162050"/>
              <a:gd name="connsiteX6" fmla="*/ 2838450 w 2838450"/>
              <a:gd name="connsiteY6" fmla="*/ 1162050 h 1162050"/>
              <a:gd name="connsiteX7" fmla="*/ 0 w 2838450"/>
              <a:gd name="connsiteY7" fmla="*/ 933450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93477 h 1193477"/>
              <a:gd name="connsiteX1" fmla="*/ 899331 w 2904344"/>
              <a:gd name="connsiteY1" fmla="*/ 361950 h 1193477"/>
              <a:gd name="connsiteX2" fmla="*/ 613581 w 2904344"/>
              <a:gd name="connsiteY2" fmla="*/ 361950 h 1193477"/>
              <a:gd name="connsiteX3" fmla="*/ 1461306 w 2904344"/>
              <a:gd name="connsiteY3" fmla="*/ 0 h 1193477"/>
              <a:gd name="connsiteX4" fmla="*/ 2304269 w 2904344"/>
              <a:gd name="connsiteY4" fmla="*/ 361950 h 1193477"/>
              <a:gd name="connsiteX5" fmla="*/ 2004231 w 2904344"/>
              <a:gd name="connsiteY5" fmla="*/ 366712 h 1193477"/>
              <a:gd name="connsiteX6" fmla="*/ 2904344 w 2904344"/>
              <a:gd name="connsiteY6" fmla="*/ 1162050 h 1193477"/>
              <a:gd name="connsiteX7" fmla="*/ 0 w 2904344"/>
              <a:gd name="connsiteY7" fmla="*/ 1193477 h 1193477"/>
              <a:gd name="connsiteX0" fmla="*/ 0 w 2904344"/>
              <a:gd name="connsiteY0" fmla="*/ 1193477 h 1193477"/>
              <a:gd name="connsiteX1" fmla="*/ 899331 w 2904344"/>
              <a:gd name="connsiteY1" fmla="*/ 361950 h 1193477"/>
              <a:gd name="connsiteX2" fmla="*/ 613581 w 2904344"/>
              <a:gd name="connsiteY2" fmla="*/ 361950 h 1193477"/>
              <a:gd name="connsiteX3" fmla="*/ 1461306 w 2904344"/>
              <a:gd name="connsiteY3" fmla="*/ 0 h 1193477"/>
              <a:gd name="connsiteX4" fmla="*/ 2304269 w 2904344"/>
              <a:gd name="connsiteY4" fmla="*/ 361950 h 1193477"/>
              <a:gd name="connsiteX5" fmla="*/ 2004231 w 2904344"/>
              <a:gd name="connsiteY5" fmla="*/ 366712 h 1193477"/>
              <a:gd name="connsiteX6" fmla="*/ 2904344 w 2904344"/>
              <a:gd name="connsiteY6" fmla="*/ 1162050 h 1193477"/>
              <a:gd name="connsiteX7" fmla="*/ 0 w 2904344"/>
              <a:gd name="connsiteY7" fmla="*/ 1193477 h 11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4344" h="1193477">
                <a:moveTo>
                  <a:pt x="0" y="1193477"/>
                </a:moveTo>
                <a:cubicBezTo>
                  <a:pt x="569479" y="906967"/>
                  <a:pt x="742380" y="688074"/>
                  <a:pt x="899331" y="361950"/>
                </a:cubicBezTo>
                <a:lnTo>
                  <a:pt x="613581" y="361950"/>
                </a:lnTo>
                <a:lnTo>
                  <a:pt x="1461306" y="0"/>
                </a:lnTo>
                <a:lnTo>
                  <a:pt x="2304269" y="361950"/>
                </a:lnTo>
                <a:lnTo>
                  <a:pt x="2004231" y="366712"/>
                </a:lnTo>
                <a:cubicBezTo>
                  <a:pt x="2128069" y="652587"/>
                  <a:pt x="2411537" y="956183"/>
                  <a:pt x="2904344" y="1162050"/>
                </a:cubicBezTo>
                <a:lnTo>
                  <a:pt x="0" y="1193477"/>
                </a:lnTo>
                <a:close/>
              </a:path>
            </a:pathLst>
          </a:custGeom>
          <a:gradFill>
            <a:gsLst>
              <a:gs pos="24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 w="19050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3215441" cy="230852"/>
            <a:chOff x="450850" y="1896260"/>
            <a:chExt cx="3215441" cy="230852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2909451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넥사크로 </a:t>
              </a:r>
              <a:r>
                <a:rPr lang="en-US" altLang="ko-KR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</a:t>
              </a:r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성능 개선 주요 </a:t>
              </a:r>
              <a:r>
                <a:rPr lang="en-US" altLang="ko-KR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가지 사항</a:t>
              </a:r>
            </a:p>
          </p:txBody>
        </p:sp>
        <p:grpSp>
          <p:nvGrpSpPr>
            <p:cNvPr id="133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134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164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65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0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36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137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8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6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62"/>
          <a:stretch/>
        </p:blipFill>
        <p:spPr>
          <a:xfrm>
            <a:off x="7401459" y="3357092"/>
            <a:ext cx="2803289" cy="2167875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401" y="3506245"/>
            <a:ext cx="2508763" cy="1569426"/>
          </a:xfrm>
          <a:prstGeom prst="rect">
            <a:avLst/>
          </a:prstGeom>
        </p:spPr>
      </p:pic>
      <p:sp>
        <p:nvSpPr>
          <p:cNvPr id="175" name="직사각형 174"/>
          <p:cNvSpPr/>
          <p:nvPr/>
        </p:nvSpPr>
        <p:spPr>
          <a:xfrm>
            <a:off x="7542865" y="3509710"/>
            <a:ext cx="2506300" cy="1565961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42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76" name="표 175"/>
          <p:cNvGraphicFramePr>
            <a:graphicFrameLocks noGrp="1"/>
          </p:cNvGraphicFramePr>
          <p:nvPr>
            <p:extLst/>
          </p:nvPr>
        </p:nvGraphicFramePr>
        <p:xfrm>
          <a:off x="7610765" y="4056496"/>
          <a:ext cx="2378503" cy="809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019">
                  <a:extLst>
                    <a:ext uri="{9D8B030D-6E8A-4147-A177-3AD203B41FA5}">
                      <a16:colId xmlns:a16="http://schemas.microsoft.com/office/drawing/2014/main" val="1970740101"/>
                    </a:ext>
                  </a:extLst>
                </a:gridCol>
                <a:gridCol w="885742">
                  <a:extLst>
                    <a:ext uri="{9D8B030D-6E8A-4147-A177-3AD203B41FA5}">
                      <a16:colId xmlns:a16="http://schemas.microsoft.com/office/drawing/2014/main" val="2060493057"/>
                    </a:ext>
                  </a:extLst>
                </a:gridCol>
                <a:gridCol w="885742">
                  <a:extLst>
                    <a:ext uri="{9D8B030D-6E8A-4147-A177-3AD203B41FA5}">
                      <a16:colId xmlns:a16="http://schemas.microsoft.com/office/drawing/2014/main" val="1564582578"/>
                    </a:ext>
                  </a:extLst>
                </a:gridCol>
              </a:tblGrid>
              <a:tr h="33833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143C6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구분</a:t>
                      </a:r>
                      <a:endParaRPr lang="ko-KR" altLang="en-US" sz="10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143C6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4806" marR="34806" marT="34831" marB="3483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AC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C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C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1001908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가는각진제목체"/>
                          <a:ea typeface="가는각진제목체"/>
                        </a:defRPr>
                      </a:lvl1pPr>
                      <a:lvl2pPr marL="500954" algn="l" defTabSz="1001908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가는각진제목체"/>
                          <a:ea typeface="가는각진제목체"/>
                        </a:defRPr>
                      </a:lvl2pPr>
                      <a:lvl3pPr marL="1001908" algn="l" defTabSz="1001908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가는각진제목체"/>
                          <a:ea typeface="가는각진제목체"/>
                        </a:defRPr>
                      </a:lvl3pPr>
                      <a:lvl4pPr marL="1502862" algn="l" defTabSz="1001908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가는각진제목체"/>
                          <a:ea typeface="가는각진제목체"/>
                        </a:defRPr>
                      </a:lvl4pPr>
                      <a:lvl5pPr marL="2003816" algn="l" defTabSz="1001908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가는각진제목체"/>
                          <a:ea typeface="가는각진제목체"/>
                        </a:defRPr>
                      </a:lvl5pPr>
                      <a:lvl6pPr marL="2504770" algn="l" defTabSz="1001908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가는각진제목체"/>
                          <a:ea typeface="가는각진제목체"/>
                        </a:defRPr>
                      </a:lvl6pPr>
                      <a:lvl7pPr marL="3005724" algn="l" defTabSz="1001908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가는각진제목체"/>
                          <a:ea typeface="가는각진제목체"/>
                        </a:defRPr>
                      </a:lvl7pPr>
                      <a:lvl8pPr marL="3506678" algn="l" defTabSz="1001908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가는각진제목체"/>
                          <a:ea typeface="가는각진제목체"/>
                        </a:defRPr>
                      </a:lvl8pPr>
                      <a:lvl9pPr marL="4007632" algn="l" defTabSz="1001908" rtl="0" eaLnBrk="1" latinLnBrk="1" hangingPunct="1">
                        <a:defRPr sz="2000" kern="1200">
                          <a:solidFill>
                            <a:schemeClr val="tx1"/>
                          </a:solidFill>
                          <a:latin typeface="가는각진제목체"/>
                          <a:ea typeface="가는각진제목체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143C6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기존 </a:t>
                      </a:r>
                      <a:r>
                        <a:rPr lang="en-US" altLang="ko-KR" sz="10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143C6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14 </a:t>
                      </a:r>
                      <a:r>
                        <a:rPr lang="ko-KR" altLang="en-US" sz="10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143C6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버전</a:t>
                      </a:r>
                      <a:endParaRPr lang="ko-KR" altLang="en-US" sz="10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143C6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4806" marR="34806" marT="34831" marB="34831" anchor="ctr" horzOverflow="overflow">
                    <a:lnL w="6350" cap="flat" cmpd="sng" algn="ctr">
                      <a:solidFill>
                        <a:srgbClr val="9BAC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AC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C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C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143C6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최신 </a:t>
                      </a:r>
                      <a:r>
                        <a:rPr lang="en-US" altLang="ko-KR" sz="10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143C6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N </a:t>
                      </a:r>
                      <a:r>
                        <a:rPr lang="ko-KR" altLang="en-US" sz="10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143C6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버전</a:t>
                      </a:r>
                      <a:endParaRPr lang="ko-KR" altLang="en-US" sz="10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143C6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34806" marR="34806" marT="34831" marB="34831" anchor="ctr" horzOverflow="overflow">
                    <a:lnL w="6350" cap="flat" cmpd="sng" algn="ctr">
                      <a:solidFill>
                        <a:srgbClr val="9BAC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AC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C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C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C6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088148"/>
                  </a:ext>
                </a:extLst>
              </a:tr>
              <a:tr h="471335">
                <a:tc>
                  <a:txBody>
                    <a:bodyPr/>
                    <a:lstStyle/>
                    <a:p>
                      <a:pPr marL="0" algn="ctr" defTabSz="1043056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1000" b="0" i="0" u="none" strike="noStrike" kern="1200" dirty="0" smtClean="0">
                          <a:solidFill>
                            <a:srgbClr val="555555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소요시간</a:t>
                      </a:r>
                      <a:endParaRPr lang="ko-KR" altLang="en-US" sz="1000" b="0" i="0" u="none" strike="noStrike" kern="1200" dirty="0">
                        <a:solidFill>
                          <a:srgbClr val="555555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C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0" i="0" u="none" strike="noStrike" kern="1200" dirty="0">
                          <a:solidFill>
                            <a:srgbClr val="555555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  <a:sym typeface="Arial"/>
                        </a:rPr>
                        <a:t>약 </a:t>
                      </a:r>
                      <a:r>
                        <a:rPr lang="ko-KR" sz="1000" b="0" i="0" u="none" strike="noStrike" kern="1200" dirty="0" smtClean="0">
                          <a:solidFill>
                            <a:srgbClr val="555555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  <a:sym typeface="Arial"/>
                        </a:rPr>
                        <a:t>0.</a:t>
                      </a:r>
                      <a:r>
                        <a:rPr lang="en-US" altLang="ko-KR" sz="1000" b="0" i="0" u="none" strike="noStrike" kern="1200" dirty="0" smtClean="0">
                          <a:solidFill>
                            <a:srgbClr val="555555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  <a:sym typeface="Arial"/>
                        </a:rPr>
                        <a:t>8</a:t>
                      </a:r>
                      <a:r>
                        <a:rPr lang="ko-KR" sz="1000" b="0" i="0" u="none" strike="noStrike" kern="1200" dirty="0" smtClean="0">
                          <a:solidFill>
                            <a:srgbClr val="555555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  <a:sym typeface="Arial"/>
                        </a:rPr>
                        <a:t> </a:t>
                      </a:r>
                      <a:r>
                        <a:rPr lang="ko-KR" sz="1000" b="0" i="0" u="none" strike="noStrike" kern="1200" dirty="0">
                          <a:solidFill>
                            <a:srgbClr val="555555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  <a:sym typeface="Arial"/>
                        </a:rPr>
                        <a:t>초</a:t>
                      </a:r>
                      <a:endParaRPr sz="1000" b="0" i="0" u="none" strike="noStrike" kern="1200" dirty="0">
                        <a:solidFill>
                          <a:srgbClr val="555555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  <a:sym typeface="Arial"/>
                      </a:endParaRPr>
                    </a:p>
                  </a:txBody>
                  <a:tcPr marL="157875" marR="74026" marT="58282" marB="8744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C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b="1" kern="1200" dirty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143C6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  <a:sym typeface="Arial"/>
                        </a:rPr>
                        <a:t>약 0.3 초</a:t>
                      </a:r>
                      <a:endParaRPr sz="10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143C6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157875" marR="74026" marT="58282" marB="87445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C6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2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476419"/>
                  </a:ext>
                </a:extLst>
              </a:tr>
            </a:tbl>
          </a:graphicData>
        </a:graphic>
      </p:graphicFrame>
      <p:sp>
        <p:nvSpPr>
          <p:cNvPr id="184" name="모서리가 둥근 직사각형 183"/>
          <p:cNvSpPr/>
          <p:nvPr/>
        </p:nvSpPr>
        <p:spPr>
          <a:xfrm>
            <a:off x="7418998" y="2879148"/>
            <a:ext cx="2752740" cy="367873"/>
          </a:xfrm>
          <a:prstGeom prst="roundRect">
            <a:avLst>
              <a:gd name="adj" fmla="val 50000"/>
            </a:avLst>
          </a:prstGeom>
          <a:solidFill>
            <a:srgbClr val="0678BD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 smtClean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넥사크로 </a:t>
            </a:r>
            <a:r>
              <a:rPr lang="ko-KR" altLang="en-US" sz="1100" b="1" dirty="0" err="1" smtClean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버전별</a:t>
            </a:r>
            <a:r>
              <a:rPr lang="ko-KR" altLang="en-US" sz="1100" b="1" dirty="0" smtClean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100" b="1" dirty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그리드 </a:t>
            </a:r>
            <a:r>
              <a:rPr lang="ko-KR" altLang="en-US" sz="1100" b="1" dirty="0" smtClean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조회 </a:t>
            </a:r>
            <a:r>
              <a:rPr lang="ko-KR" altLang="en-US" sz="1100" b="1" dirty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성능 </a:t>
            </a:r>
            <a:r>
              <a:rPr lang="ko-KR" altLang="en-US" sz="1100" b="1" dirty="0" smtClean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비교 결과</a:t>
            </a:r>
            <a:endParaRPr lang="ko-KR" altLang="en-US" sz="1100" b="1" dirty="0">
              <a:ln w="19050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9106189" y="4043122"/>
            <a:ext cx="876858" cy="835699"/>
          </a:xfrm>
          <a:prstGeom prst="roundRect">
            <a:avLst>
              <a:gd name="adj" fmla="val 7549"/>
            </a:avLst>
          </a:prstGeom>
          <a:noFill/>
          <a:ln w="15875">
            <a:solidFill>
              <a:srgbClr val="2993D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42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E4571E23-D17A-4A1A-861E-6FAFE7D954DF}"/>
              </a:ext>
            </a:extLst>
          </p:cNvPr>
          <p:cNvGrpSpPr/>
          <p:nvPr/>
        </p:nvGrpSpPr>
        <p:grpSpPr>
          <a:xfrm rot="20724576">
            <a:off x="9552166" y="3831170"/>
            <a:ext cx="686869" cy="220626"/>
            <a:chOff x="4051511" y="6505554"/>
            <a:chExt cx="1155052" cy="297383"/>
          </a:xfrm>
        </p:grpSpPr>
        <p:sp>
          <p:nvSpPr>
            <p:cNvPr id="195" name="자유형: 도형 499">
              <a:extLst>
                <a:ext uri="{FF2B5EF4-FFF2-40B4-BE49-F238E27FC236}">
                  <a16:creationId xmlns:a16="http://schemas.microsoft.com/office/drawing/2014/main" id="{264EB376-92A6-4CE3-9D3A-1B128D1B819E}"/>
                </a:ext>
              </a:extLst>
            </p:cNvPr>
            <p:cNvSpPr/>
            <p:nvPr/>
          </p:nvSpPr>
          <p:spPr>
            <a:xfrm>
              <a:off x="4051511" y="6505554"/>
              <a:ext cx="1155052" cy="297383"/>
            </a:xfrm>
            <a:custGeom>
              <a:avLst/>
              <a:gdLst>
                <a:gd name="connsiteX0" fmla="*/ 0 w 1594770"/>
                <a:gd name="connsiteY0" fmla="*/ 87821 h 566737"/>
                <a:gd name="connsiteX1" fmla="*/ 0 w 1594770"/>
                <a:gd name="connsiteY1" fmla="*/ 566738 h 566737"/>
                <a:gd name="connsiteX2" fmla="*/ 445199 w 1594770"/>
                <a:gd name="connsiteY2" fmla="*/ 566738 h 566737"/>
                <a:gd name="connsiteX3" fmla="*/ 1594771 w 1594770"/>
                <a:gd name="connsiteY3" fmla="*/ 478917 h 566737"/>
                <a:gd name="connsiteX4" fmla="*/ 1594771 w 1594770"/>
                <a:gd name="connsiteY4" fmla="*/ 0 h 566737"/>
                <a:gd name="connsiteX5" fmla="*/ 429292 w 1594770"/>
                <a:gd name="connsiteY5" fmla="*/ 87821 h 566737"/>
                <a:gd name="connsiteX6" fmla="*/ 0 w 1594770"/>
                <a:gd name="connsiteY6" fmla="*/ 87821 h 5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4770" h="566737">
                  <a:moveTo>
                    <a:pt x="0" y="87821"/>
                  </a:moveTo>
                  <a:lnTo>
                    <a:pt x="0" y="566738"/>
                  </a:lnTo>
                  <a:lnTo>
                    <a:pt x="445199" y="566738"/>
                  </a:lnTo>
                  <a:cubicBezTo>
                    <a:pt x="445199" y="566738"/>
                    <a:pt x="1482947" y="530828"/>
                    <a:pt x="1594771" y="478917"/>
                  </a:cubicBezTo>
                  <a:lnTo>
                    <a:pt x="1594771" y="0"/>
                  </a:lnTo>
                  <a:cubicBezTo>
                    <a:pt x="1594771" y="0"/>
                    <a:pt x="1021652" y="99822"/>
                    <a:pt x="429292" y="87821"/>
                  </a:cubicBezTo>
                  <a:lnTo>
                    <a:pt x="0" y="87821"/>
                  </a:lnTo>
                  <a:close/>
                </a:path>
              </a:pathLst>
            </a:custGeom>
            <a:solidFill>
              <a:srgbClr val="FE8426"/>
            </a:solidFill>
            <a:ln w="31750">
              <a:noFill/>
            </a:ln>
            <a:effectLst>
              <a:outerShdw blurRad="12700" dist="25400" dir="5400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3160"/>
              <a:endParaRPr lang="ko-KR" altLang="en-US" sz="18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047E21A-C2B4-4DAD-825D-79B6D52043A2}"/>
                </a:ext>
              </a:extLst>
            </p:cNvPr>
            <p:cNvSpPr txBox="1"/>
            <p:nvPr/>
          </p:nvSpPr>
          <p:spPr>
            <a:xfrm rot="21404901">
              <a:off x="4096663" y="6574248"/>
              <a:ext cx="1062080" cy="18668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ko-KR"/>
              </a:defPPr>
              <a:lvl1pPr>
                <a:buClr>
                  <a:srgbClr val="1B3371"/>
                </a:buClr>
                <a:defRPr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B 어그로 Medium" panose="02020603020101020101" pitchFamily="18" charset="-127"/>
                  <a:ea typeface="SB 어그로 Medium" panose="02020603020101020101" pitchFamily="18" charset="-127"/>
                </a:defRPr>
              </a:lvl1pPr>
            </a:lstStyle>
            <a:p>
              <a:pPr algn="ctr"/>
              <a:r>
                <a:rPr lang="en-US" altLang="ko-KR" sz="900" b="1" kern="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ko-KR" altLang="en-US" sz="900" b="1" kern="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 이상 개선</a:t>
              </a:r>
              <a:endParaRPr lang="ko-KR" altLang="en-US" sz="900" b="1" kern="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059145D8-8A19-4B9D-8780-2F144B998FCF}"/>
              </a:ext>
            </a:extLst>
          </p:cNvPr>
          <p:cNvSpPr txBox="1"/>
          <p:nvPr/>
        </p:nvSpPr>
        <p:spPr>
          <a:xfrm>
            <a:off x="7609968" y="3659180"/>
            <a:ext cx="2192908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marL="130175" indent="-130175">
              <a:spcAft>
                <a:spcPts val="300"/>
              </a:spcAft>
              <a:buClr>
                <a:srgbClr val="005CA9"/>
              </a:buClr>
              <a:buFont typeface="Arial" panose="020B0604020202020204" pitchFamily="34" charset="0"/>
              <a:buChar char="•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000" dirty="0" smtClean="0"/>
              <a:t>사원정보 </a:t>
            </a:r>
            <a:r>
              <a:rPr lang="en-US" altLang="ko-KR" sz="1000" b="1" dirty="0"/>
              <a:t>11</a:t>
            </a:r>
            <a:r>
              <a:rPr lang="ko-KR" altLang="en-US" sz="1000" b="1" dirty="0"/>
              <a:t>개 </a:t>
            </a:r>
            <a:r>
              <a:rPr lang="ko-KR" altLang="en-US" sz="1000" b="1" dirty="0" smtClean="0"/>
              <a:t>열 </a:t>
            </a:r>
            <a:r>
              <a:rPr lang="en-US" altLang="ko-KR" sz="1000" b="1" dirty="0" smtClean="0"/>
              <a:t>X</a:t>
            </a:r>
            <a:r>
              <a:rPr lang="ko-KR" altLang="en-US" sz="1000" b="1" dirty="0" smtClean="0"/>
              <a:t> </a:t>
            </a:r>
            <a:r>
              <a:rPr lang="en-US" altLang="ko-KR" sz="1000" b="1" dirty="0" smtClean="0"/>
              <a:t>10</a:t>
            </a:r>
            <a:r>
              <a:rPr lang="ko-KR" altLang="en-US" sz="1000" b="1" dirty="0"/>
              <a:t>만 행 데이터 </a:t>
            </a:r>
            <a:r>
              <a:rPr lang="ko-KR" altLang="en-US" sz="1000" b="1" dirty="0" smtClean="0"/>
              <a:t>조회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그리드 렌더링 소요시간 </a:t>
            </a:r>
            <a:r>
              <a:rPr lang="ko-KR" altLang="en-US" sz="1000" dirty="0"/>
              <a:t>비교</a:t>
            </a: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CEF33716-4350-4202-AE2E-B71D34EBE5A7}"/>
              </a:ext>
            </a:extLst>
          </p:cNvPr>
          <p:cNvGrpSpPr/>
          <p:nvPr/>
        </p:nvGrpSpPr>
        <p:grpSpPr>
          <a:xfrm>
            <a:off x="7210834" y="5822232"/>
            <a:ext cx="3169070" cy="781271"/>
            <a:chOff x="-23763" y="9187913"/>
            <a:chExt cx="11013019" cy="890759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D78F8663-3A30-4FAA-96BC-D85D27068F0D}"/>
                </a:ext>
              </a:extLst>
            </p:cNvPr>
            <p:cNvGrpSpPr/>
            <p:nvPr/>
          </p:nvGrpSpPr>
          <p:grpSpPr>
            <a:xfrm>
              <a:off x="1" y="9358984"/>
              <a:ext cx="10944229" cy="548619"/>
              <a:chOff x="0" y="9357360"/>
              <a:chExt cx="10944229" cy="548619"/>
            </a:xfrm>
          </p:grpSpPr>
          <p:sp>
            <p:nvSpPr>
              <p:cNvPr id="217" name="직사각형 216">
                <a:extLst>
                  <a:ext uri="{FF2B5EF4-FFF2-40B4-BE49-F238E27FC236}">
                    <a16:creationId xmlns:a16="http://schemas.microsoft.com/office/drawing/2014/main" id="{4D0D9349-3076-495E-BD77-A6ED90B34F7E}"/>
                  </a:ext>
                </a:extLst>
              </p:cNvPr>
              <p:cNvSpPr/>
              <p:nvPr/>
            </p:nvSpPr>
            <p:spPr>
              <a:xfrm>
                <a:off x="0" y="9357360"/>
                <a:ext cx="10944229" cy="548619"/>
              </a:xfrm>
              <a:prstGeom prst="rect">
                <a:avLst/>
              </a:prstGeom>
              <a:gradFill>
                <a:gsLst>
                  <a:gs pos="15000">
                    <a:srgbClr val="1D56A3"/>
                  </a:gs>
                  <a:gs pos="0">
                    <a:srgbClr val="143C6F"/>
                  </a:gs>
                  <a:gs pos="100000">
                    <a:srgbClr val="143C6F"/>
                  </a:gs>
                  <a:gs pos="85000">
                    <a:srgbClr val="1D56A3"/>
                  </a:gs>
                </a:gsLst>
                <a:lin ang="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80201" tIns="40100" rIns="80201" bIns="401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579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22A51A8E-20DE-4941-8E0C-DD561572380D}"/>
                  </a:ext>
                </a:extLst>
              </p:cNvPr>
              <p:cNvSpPr txBox="1"/>
              <p:nvPr/>
            </p:nvSpPr>
            <p:spPr>
              <a:xfrm>
                <a:off x="937584" y="9523947"/>
                <a:ext cx="9069082" cy="215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sz="1228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화면</a:t>
                </a:r>
                <a:r>
                  <a:rPr lang="en-US" altLang="ko-KR" sz="1228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</a:t>
                </a:r>
                <a:r>
                  <a:rPr lang="ko-KR" altLang="en-US" sz="1228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그리드 </a:t>
                </a:r>
                <a:r>
                  <a:rPr lang="ko-KR" altLang="en-US" sz="1228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표현</a:t>
                </a:r>
                <a:r>
                  <a:rPr lang="en-US" altLang="ko-KR" sz="1228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228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렌더링</a:t>
                </a:r>
                <a:r>
                  <a:rPr lang="en-US" altLang="ko-KR" sz="1228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228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28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시간</a:t>
                </a:r>
                <a:r>
                  <a:rPr lang="ko-KR" altLang="en-US" sz="1228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28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대폭 향상</a:t>
                </a:r>
                <a:endParaRPr lang="ko-KR" altLang="en-US" sz="1228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4781DD11-A48D-49B9-9C27-C6FFC298386F}"/>
                </a:ext>
              </a:extLst>
            </p:cNvPr>
            <p:cNvGrpSpPr/>
            <p:nvPr/>
          </p:nvGrpSpPr>
          <p:grpSpPr>
            <a:xfrm>
              <a:off x="-23763" y="9187913"/>
              <a:ext cx="11013019" cy="890759"/>
              <a:chOff x="-23763" y="9187913"/>
              <a:chExt cx="11013019" cy="890759"/>
            </a:xfrm>
          </p:grpSpPr>
          <p:pic>
            <p:nvPicPr>
              <p:cNvPr id="201" name="그림 51" descr="004.png">
                <a:extLst>
                  <a:ext uri="{FF2B5EF4-FFF2-40B4-BE49-F238E27FC236}">
                    <a16:creationId xmlns:a16="http://schemas.microsoft.com/office/drawing/2014/main" id="{10D28FC4-3E5B-42B2-A9AC-4547F7DFC8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 rot="16200000">
                <a:off x="5302541" y="3861613"/>
                <a:ext cx="360415" cy="11013015"/>
              </a:xfrm>
              <a:prstGeom prst="rect">
                <a:avLst/>
              </a:prstGeom>
            </p:spPr>
          </p:pic>
          <p:pic>
            <p:nvPicPr>
              <p:cNvPr id="202" name="그림 51" descr="004.png">
                <a:extLst>
                  <a:ext uri="{FF2B5EF4-FFF2-40B4-BE49-F238E27FC236}">
                    <a16:creationId xmlns:a16="http://schemas.microsoft.com/office/drawing/2014/main" id="{53D1B30C-B576-48B1-B718-28C07F1954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 rot="5400000" flipV="1">
                <a:off x="5302537" y="4391957"/>
                <a:ext cx="360415" cy="11013015"/>
              </a:xfrm>
              <a:prstGeom prst="rect">
                <a:avLst/>
              </a:prstGeom>
            </p:spPr>
          </p:pic>
        </p:grpSp>
      </p:grpSp>
      <p:grpSp>
        <p:nvGrpSpPr>
          <p:cNvPr id="219" name="그룹 218"/>
          <p:cNvGrpSpPr/>
          <p:nvPr/>
        </p:nvGrpSpPr>
        <p:grpSpPr>
          <a:xfrm>
            <a:off x="455455" y="2458659"/>
            <a:ext cx="3036535" cy="1954800"/>
            <a:chOff x="455455" y="2412479"/>
            <a:chExt cx="3036535" cy="1954800"/>
          </a:xfrm>
        </p:grpSpPr>
        <p:sp>
          <p:nvSpPr>
            <p:cNvPr id="220" name="사각형: 둥근 모서리 133">
              <a:extLst>
                <a:ext uri="{FF2B5EF4-FFF2-40B4-BE49-F238E27FC236}">
                  <a16:creationId xmlns:a16="http://schemas.microsoft.com/office/drawing/2014/main" id="{E9EA396F-8D59-4717-8718-F439EF414767}"/>
                </a:ext>
              </a:extLst>
            </p:cNvPr>
            <p:cNvSpPr/>
            <p:nvPr/>
          </p:nvSpPr>
          <p:spPr>
            <a:xfrm>
              <a:off x="455455" y="2412479"/>
              <a:ext cx="3036535" cy="1954800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1" name="사각형: 둥근 모서리 135">
              <a:extLst>
                <a:ext uri="{FF2B5EF4-FFF2-40B4-BE49-F238E27FC236}">
                  <a16:creationId xmlns:a16="http://schemas.microsoft.com/office/drawing/2014/main" id="{BE5BE9DC-8E09-415A-9F61-FD712B71E679}"/>
                </a:ext>
              </a:extLst>
            </p:cNvPr>
            <p:cNvSpPr/>
            <p:nvPr/>
          </p:nvSpPr>
          <p:spPr>
            <a:xfrm>
              <a:off x="508638" y="2472985"/>
              <a:ext cx="2930168" cy="1836000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222" name="그룹 221"/>
            <p:cNvGrpSpPr/>
            <p:nvPr/>
          </p:nvGrpSpPr>
          <p:grpSpPr>
            <a:xfrm>
              <a:off x="792790" y="3531657"/>
              <a:ext cx="2301798" cy="320982"/>
              <a:chOff x="8761390" y="5034848"/>
              <a:chExt cx="2055778" cy="280619"/>
            </a:xfrm>
          </p:grpSpPr>
          <p:pic>
            <p:nvPicPr>
              <p:cNvPr id="233" name="그림 23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4" t="10889" r="72523" b="54051"/>
              <a:stretch/>
            </p:blipFill>
            <p:spPr>
              <a:xfrm>
                <a:off x="8761390" y="5043669"/>
                <a:ext cx="271124" cy="262978"/>
              </a:xfrm>
              <a:prstGeom prst="rect">
                <a:avLst/>
              </a:prstGeom>
            </p:spPr>
          </p:pic>
          <p:pic>
            <p:nvPicPr>
              <p:cNvPr id="234" name="그림 23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24" t="10889" r="37973" b="52023"/>
              <a:stretch/>
            </p:blipFill>
            <p:spPr>
              <a:xfrm>
                <a:off x="9204457" y="5036061"/>
                <a:ext cx="271124" cy="278193"/>
              </a:xfrm>
              <a:prstGeom prst="rect">
                <a:avLst/>
              </a:prstGeom>
            </p:spPr>
          </p:pic>
          <p:pic>
            <p:nvPicPr>
              <p:cNvPr id="235" name="그림 23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574" t="11759" r="3423" b="53181"/>
              <a:stretch/>
            </p:blipFill>
            <p:spPr>
              <a:xfrm>
                <a:off x="9647525" y="5043669"/>
                <a:ext cx="271124" cy="262978"/>
              </a:xfrm>
              <a:prstGeom prst="rect">
                <a:avLst/>
              </a:prstGeom>
            </p:spPr>
          </p:pic>
          <p:pic>
            <p:nvPicPr>
              <p:cNvPr id="236" name="그림 23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67" t="63528" r="57543"/>
              <a:stretch/>
            </p:blipFill>
            <p:spPr>
              <a:xfrm>
                <a:off x="10090592" y="5034848"/>
                <a:ext cx="286807" cy="280619"/>
              </a:xfrm>
              <a:prstGeom prst="rect">
                <a:avLst/>
              </a:prstGeom>
            </p:spPr>
          </p:pic>
          <p:pic>
            <p:nvPicPr>
              <p:cNvPr id="237" name="그림 23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752" t="66351" r="24573" b="2577"/>
              <a:stretch/>
            </p:blipFill>
            <p:spPr>
              <a:xfrm>
                <a:off x="10549344" y="5046425"/>
                <a:ext cx="267824" cy="257467"/>
              </a:xfrm>
              <a:prstGeom prst="rect">
                <a:avLst/>
              </a:prstGeom>
            </p:spPr>
          </p:pic>
        </p:grpSp>
        <p:pic>
          <p:nvPicPr>
            <p:cNvPr id="223" name="Picture 10" descr="http://cfile2.uf.tistory.com/image/2401424255AB93CA291C1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242865" y="2764153"/>
              <a:ext cx="1357460" cy="703360"/>
            </a:xfrm>
            <a:prstGeom prst="rect">
              <a:avLst/>
            </a:prstGeom>
            <a:noFill/>
          </p:spPr>
        </p:pic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59145D8-8A19-4B9D-8780-2F144B998FCF}"/>
                </a:ext>
              </a:extLst>
            </p:cNvPr>
            <p:cNvSpPr txBox="1"/>
            <p:nvPr/>
          </p:nvSpPr>
          <p:spPr>
            <a:xfrm>
              <a:off x="650309" y="3979124"/>
              <a:ext cx="2696251" cy="13849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900" b="1" dirty="0"/>
                <a:t>기존 전용 </a:t>
              </a:r>
              <a:r>
                <a:rPr lang="ko-KR" altLang="en-US" sz="900" b="1" dirty="0" smtClean="0"/>
                <a:t>브라우저</a:t>
              </a:r>
              <a:r>
                <a:rPr lang="en-US" altLang="ko-KR" sz="900" b="1" dirty="0" smtClean="0"/>
                <a:t> </a:t>
              </a:r>
              <a:r>
                <a:rPr lang="ko-KR" altLang="en-US" sz="900" b="1" dirty="0" smtClean="0"/>
                <a:t>중심에서 웹 표준 중심으로 설계 개선</a:t>
              </a:r>
              <a:endParaRPr lang="ko-KR" altLang="en-US" sz="900" b="1" dirty="0"/>
            </a:p>
          </p:txBody>
        </p:sp>
        <p:grpSp>
          <p:nvGrpSpPr>
            <p:cNvPr id="225" name="그룹 224"/>
            <p:cNvGrpSpPr/>
            <p:nvPr/>
          </p:nvGrpSpPr>
          <p:grpSpPr>
            <a:xfrm>
              <a:off x="505292" y="2472985"/>
              <a:ext cx="2760964" cy="248698"/>
              <a:chOff x="505292" y="2544993"/>
              <a:chExt cx="2760964" cy="248698"/>
            </a:xfrm>
          </p:grpSpPr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2A44CA4C-AAF5-4FA8-859E-8884511A2B65}"/>
                  </a:ext>
                </a:extLst>
              </p:cNvPr>
              <p:cNvGrpSpPr/>
              <p:nvPr/>
            </p:nvGrpSpPr>
            <p:grpSpPr>
              <a:xfrm>
                <a:off x="2140358" y="2544993"/>
                <a:ext cx="1125898" cy="248697"/>
                <a:chOff x="2726433" y="1169284"/>
                <a:chExt cx="1050168" cy="252000"/>
              </a:xfrm>
            </p:grpSpPr>
            <p:sp>
              <p:nvSpPr>
                <p:cNvPr id="231" name="Freeform 9">
                  <a:extLst>
                    <a:ext uri="{FF2B5EF4-FFF2-40B4-BE49-F238E27FC236}">
                      <a16:creationId xmlns:a16="http://schemas.microsoft.com/office/drawing/2014/main" id="{2C2E224F-C634-4181-84E2-86CBF29B72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6433" y="1169284"/>
                  <a:ext cx="1009506" cy="252000"/>
                </a:xfrm>
                <a:custGeom>
                  <a:avLst/>
                  <a:gdLst>
                    <a:gd name="T0" fmla="*/ 849 w 849"/>
                    <a:gd name="T1" fmla="*/ 0 h 209"/>
                    <a:gd name="T2" fmla="*/ 670 w 849"/>
                    <a:gd name="T3" fmla="*/ 179 h 209"/>
                    <a:gd name="T4" fmla="*/ 596 w 849"/>
                    <a:gd name="T5" fmla="*/ 209 h 209"/>
                    <a:gd name="T6" fmla="*/ 105 w 849"/>
                    <a:gd name="T7" fmla="*/ 209 h 209"/>
                    <a:gd name="T8" fmla="*/ 0 w 849"/>
                    <a:gd name="T9" fmla="*/ 105 h 209"/>
                    <a:gd name="T10" fmla="*/ 0 w 849"/>
                    <a:gd name="T11" fmla="*/ 105 h 209"/>
                    <a:gd name="T12" fmla="*/ 105 w 849"/>
                    <a:gd name="T13" fmla="*/ 0 h 209"/>
                    <a:gd name="T14" fmla="*/ 849 w 849"/>
                    <a:gd name="T15" fmla="*/ 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9" h="209">
                      <a:moveTo>
                        <a:pt x="849" y="0"/>
                      </a:moveTo>
                      <a:cubicBezTo>
                        <a:pt x="670" y="179"/>
                        <a:pt x="670" y="179"/>
                        <a:pt x="670" y="179"/>
                      </a:cubicBezTo>
                      <a:cubicBezTo>
                        <a:pt x="650" y="198"/>
                        <a:pt x="624" y="209"/>
                        <a:pt x="596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47" y="209"/>
                        <a:pt x="0" y="163"/>
                        <a:pt x="0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47"/>
                        <a:pt x="47" y="0"/>
                        <a:pt x="105" y="0"/>
                      </a:cubicBezTo>
                      <a:lnTo>
                        <a:pt x="849" y="0"/>
                      </a:lnTo>
                      <a:close/>
                    </a:path>
                  </a:pathLst>
                </a:custGeom>
                <a:solidFill>
                  <a:srgbClr val="184F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2" name="Freeform 10">
                  <a:extLst>
                    <a:ext uri="{FF2B5EF4-FFF2-40B4-BE49-F238E27FC236}">
                      <a16:creationId xmlns:a16="http://schemas.microsoft.com/office/drawing/2014/main" id="{A5755845-7367-4912-B66A-91C3843EA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7270" y="1169284"/>
                  <a:ext cx="209331" cy="169673"/>
                </a:xfrm>
                <a:custGeom>
                  <a:avLst/>
                  <a:gdLst>
                    <a:gd name="T0" fmla="*/ 417 w 417"/>
                    <a:gd name="T1" fmla="*/ 0 h 338"/>
                    <a:gd name="T2" fmla="*/ 83 w 417"/>
                    <a:gd name="T3" fmla="*/ 338 h 338"/>
                    <a:gd name="T4" fmla="*/ 0 w 417"/>
                    <a:gd name="T5" fmla="*/ 338 h 338"/>
                    <a:gd name="T6" fmla="*/ 336 w 417"/>
                    <a:gd name="T7" fmla="*/ 0 h 338"/>
                    <a:gd name="T8" fmla="*/ 417 w 417"/>
                    <a:gd name="T9" fmla="*/ 0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7" h="338">
                      <a:moveTo>
                        <a:pt x="417" y="0"/>
                      </a:moveTo>
                      <a:lnTo>
                        <a:pt x="83" y="338"/>
                      </a:lnTo>
                      <a:lnTo>
                        <a:pt x="0" y="338"/>
                      </a:lnTo>
                      <a:lnTo>
                        <a:pt x="336" y="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38A12067-DA8D-4D8B-88D2-38EB1B3B054C}"/>
                  </a:ext>
                </a:extLst>
              </p:cNvPr>
              <p:cNvSpPr txBox="1"/>
              <p:nvPr/>
            </p:nvSpPr>
            <p:spPr>
              <a:xfrm>
                <a:off x="640861" y="2577430"/>
                <a:ext cx="65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양쪽 모서리가 둥근 사각형 19">
                <a:extLst>
                  <a:ext uri="{FF2B5EF4-FFF2-40B4-BE49-F238E27FC236}">
                    <a16:creationId xmlns:a16="http://schemas.microsoft.com/office/drawing/2014/main" id="{F4AEB4B2-98F9-4589-985F-84300FF45B5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505292" y="2544993"/>
                <a:ext cx="2031446" cy="248698"/>
              </a:xfrm>
              <a:prstGeom prst="round2SameRect">
                <a:avLst>
                  <a:gd name="adj1" fmla="val 20161"/>
                  <a:gd name="adj2" fmla="val 0"/>
                </a:avLst>
              </a:prstGeom>
              <a:solidFill>
                <a:srgbClr val="184F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8A12067-DA8D-4D8B-88D2-38EB1B3B054C}"/>
                  </a:ext>
                </a:extLst>
              </p:cNvPr>
              <p:cNvSpPr txBox="1"/>
              <p:nvPr/>
            </p:nvSpPr>
            <p:spPr>
              <a:xfrm>
                <a:off x="601792" y="2579419"/>
                <a:ext cx="2304285" cy="184666"/>
              </a:xfrm>
              <a:prstGeom prst="rect">
                <a:avLst/>
              </a:prstGeom>
              <a:noFill/>
            </p:spPr>
            <p:txBody>
              <a:bodyPr wrap="none" lIns="50400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1200" dirty="0" smtClean="0">
                    <a:solidFill>
                      <a:schemeClr val="bg1"/>
                    </a:solidFill>
                  </a:rPr>
                  <a:t>웹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표준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중심 프레임워크 </a:t>
                </a:r>
                <a:r>
                  <a:rPr lang="ko-KR" altLang="en-US" sz="1200" dirty="0">
                    <a:solidFill>
                      <a:schemeClr val="bg1"/>
                    </a:solidFill>
                  </a:rPr>
                  <a:t>설계</a:t>
                </a:r>
              </a:p>
            </p:txBody>
          </p:sp>
          <p:sp>
            <p:nvSpPr>
              <p:cNvPr id="230" name="모서리가 둥근 직사각형 229"/>
              <p:cNvSpPr/>
              <p:nvPr/>
            </p:nvSpPr>
            <p:spPr>
              <a:xfrm>
                <a:off x="544299" y="2576017"/>
                <a:ext cx="509802" cy="192344"/>
              </a:xfrm>
              <a:prstGeom prst="roundRect">
                <a:avLst>
                  <a:gd name="adj" fmla="val 50000"/>
                </a:avLst>
              </a:prstGeom>
              <a:solidFill>
                <a:srgbClr val="FE8426"/>
              </a:solidFill>
            </p:spPr>
            <p:txBody>
              <a:bodyPr wrap="square" lIns="0" tIns="0" rIns="0" bIns="0" anchor="ctr">
                <a:noAutofit/>
              </a:bodyPr>
              <a:lstStyle/>
              <a:p>
                <a:pPr algn="ctr"/>
                <a:r>
                  <a:rPr lang="ko-KR" altLang="en-US" sz="1100" b="1" dirty="0" smtClean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개선 ①</a:t>
                </a:r>
                <a:endParaRPr lang="ko-KR" altLang="en-US" sz="11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8" name="그룹 237"/>
          <p:cNvGrpSpPr/>
          <p:nvPr/>
        </p:nvGrpSpPr>
        <p:grpSpPr>
          <a:xfrm>
            <a:off x="3617184" y="2458659"/>
            <a:ext cx="3036535" cy="1954800"/>
            <a:chOff x="3617184" y="2412479"/>
            <a:chExt cx="3036535" cy="1954800"/>
          </a:xfrm>
        </p:grpSpPr>
        <p:sp>
          <p:nvSpPr>
            <p:cNvPr id="239" name="사각형: 둥근 모서리 204">
              <a:extLst>
                <a:ext uri="{FF2B5EF4-FFF2-40B4-BE49-F238E27FC236}">
                  <a16:creationId xmlns:a16="http://schemas.microsoft.com/office/drawing/2014/main" id="{A2735B17-6395-4AE5-94B9-9F97C993B38B}"/>
                </a:ext>
              </a:extLst>
            </p:cNvPr>
            <p:cNvSpPr/>
            <p:nvPr/>
          </p:nvSpPr>
          <p:spPr>
            <a:xfrm>
              <a:off x="3617184" y="2412479"/>
              <a:ext cx="3036535" cy="1954800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0" name="사각형: 둥근 모서리 205">
              <a:extLst>
                <a:ext uri="{FF2B5EF4-FFF2-40B4-BE49-F238E27FC236}">
                  <a16:creationId xmlns:a16="http://schemas.microsoft.com/office/drawing/2014/main" id="{55392DF6-AC45-4BBD-9D5A-258C0582D818}"/>
                </a:ext>
              </a:extLst>
            </p:cNvPr>
            <p:cNvSpPr/>
            <p:nvPr/>
          </p:nvSpPr>
          <p:spPr>
            <a:xfrm>
              <a:off x="3670367" y="2472985"/>
              <a:ext cx="2930168" cy="1836000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1" name="모서리가 둥근 직사각형 240"/>
            <p:cNvSpPr/>
            <p:nvPr/>
          </p:nvSpPr>
          <p:spPr>
            <a:xfrm>
              <a:off x="3732583" y="2835378"/>
              <a:ext cx="2805294" cy="252600"/>
            </a:xfrm>
            <a:prstGeom prst="roundRect">
              <a:avLst>
                <a:gd name="adj" fmla="val 42308"/>
              </a:avLst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54906" indent="-54906" algn="ctr" defTabSz="518456">
                <a:lnSpc>
                  <a:spcPct val="115000"/>
                </a:lnSpc>
              </a:pPr>
              <a:r>
                <a:rPr lang="ko-KR" altLang="en-US" sz="10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테마 등 스타일 </a:t>
              </a:r>
              <a:r>
                <a:rPr lang="ko-KR" altLang="en-US" sz="1000" b="1" dirty="0" smtClean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정보를 기존 </a:t>
              </a:r>
              <a:r>
                <a:rPr lang="en-US" altLang="ko-KR" sz="10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js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에서 </a:t>
              </a:r>
              <a:r>
                <a:rPr lang="en-US" altLang="ko-KR" sz="10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  <a:r>
                <a:rPr lang="en-US" altLang="ko-KR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소스</a:t>
              </a:r>
              <a:r>
                <a:rPr lang="ko-KR" altLang="en-US" sz="1000" b="1" dirty="0" smtClean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로 전환</a:t>
              </a:r>
              <a:endParaRPr lang="ko-KR" altLang="en-US" sz="1000" b="1" dirty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2" name="모서리가 둥근 직사각형 241"/>
            <p:cNvSpPr/>
            <p:nvPr/>
          </p:nvSpPr>
          <p:spPr>
            <a:xfrm>
              <a:off x="3732582" y="3140718"/>
              <a:ext cx="2805294" cy="252600"/>
            </a:xfrm>
            <a:prstGeom prst="roundRect">
              <a:avLst>
                <a:gd name="adj" fmla="val 42308"/>
              </a:avLst>
            </a:prstGeom>
            <a:solidFill>
              <a:schemeClr val="tx1">
                <a:lumMod val="65000"/>
                <a:lumOff val="35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>
              <a:noAutofit/>
            </a:bodyPr>
            <a:lstStyle/>
            <a:p>
              <a:pPr marL="54906" indent="-54906" algn="ctr" defTabSz="518456">
                <a:lnSpc>
                  <a:spcPct val="115000"/>
                </a:lnSpc>
              </a:pPr>
              <a:r>
                <a:rPr lang="ko-KR" altLang="en-US" sz="10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웹 표준 방식의 브라우저 </a:t>
              </a:r>
              <a:r>
                <a:rPr lang="en-US" altLang="ko-KR" sz="10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CSS </a:t>
              </a:r>
              <a:r>
                <a:rPr lang="ko-KR" altLang="en-US" sz="10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스타일 렌더링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B7F8450-6E70-4CC6-9E51-8D3D757954AB}"/>
                </a:ext>
              </a:extLst>
            </p:cNvPr>
            <p:cNvSpPr txBox="1"/>
            <p:nvPr/>
          </p:nvSpPr>
          <p:spPr>
            <a:xfrm>
              <a:off x="4453233" y="3798540"/>
              <a:ext cx="1836288" cy="33855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buClr>
                  <a:srgbClr val="1B3371"/>
                </a:buClr>
              </a:pPr>
              <a:r>
                <a:rPr lang="ko-KR" altLang="en-US" sz="11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자바스크립트 처리</a:t>
              </a:r>
              <a:r>
                <a:rPr lang="en-US" altLang="ko-KR" sz="11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1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오버헤드 감소 및 렌더링 성능 대폭 개선</a:t>
              </a:r>
              <a:endParaRPr lang="en-US" altLang="ko-KR" sz="1100" b="1" dirty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244" name="그룹 243"/>
            <p:cNvGrpSpPr/>
            <p:nvPr/>
          </p:nvGrpSpPr>
          <p:grpSpPr>
            <a:xfrm>
              <a:off x="3898688" y="3744715"/>
              <a:ext cx="457411" cy="400369"/>
              <a:chOff x="2270125" y="4643438"/>
              <a:chExt cx="674688" cy="590550"/>
            </a:xfrm>
            <a:solidFill>
              <a:srgbClr val="FE8426"/>
            </a:solidFill>
          </p:grpSpPr>
          <p:sp>
            <p:nvSpPr>
              <p:cNvPr id="253" name="Freeform 5"/>
              <p:cNvSpPr>
                <a:spLocks noEditPoints="1"/>
              </p:cNvSpPr>
              <p:nvPr/>
            </p:nvSpPr>
            <p:spPr bwMode="auto">
              <a:xfrm>
                <a:off x="2270125" y="4643438"/>
                <a:ext cx="674688" cy="590550"/>
              </a:xfrm>
              <a:custGeom>
                <a:avLst/>
                <a:gdLst>
                  <a:gd name="T0" fmla="*/ 1216 w 1309"/>
                  <a:gd name="T1" fmla="*/ 0 h 1141"/>
                  <a:gd name="T2" fmla="*/ 94 w 1309"/>
                  <a:gd name="T3" fmla="*/ 0 h 1141"/>
                  <a:gd name="T4" fmla="*/ 0 w 1309"/>
                  <a:gd name="T5" fmla="*/ 93 h 1141"/>
                  <a:gd name="T6" fmla="*/ 0 w 1309"/>
                  <a:gd name="T7" fmla="*/ 872 h 1141"/>
                  <a:gd name="T8" fmla="*/ 94 w 1309"/>
                  <a:gd name="T9" fmla="*/ 966 h 1141"/>
                  <a:gd name="T10" fmla="*/ 514 w 1309"/>
                  <a:gd name="T11" fmla="*/ 966 h 1141"/>
                  <a:gd name="T12" fmla="*/ 499 w 1309"/>
                  <a:gd name="T13" fmla="*/ 1036 h 1141"/>
                  <a:gd name="T14" fmla="*/ 424 w 1309"/>
                  <a:gd name="T15" fmla="*/ 1036 h 1141"/>
                  <a:gd name="T16" fmla="*/ 330 w 1309"/>
                  <a:gd name="T17" fmla="*/ 1129 h 1141"/>
                  <a:gd name="T18" fmla="*/ 330 w 1309"/>
                  <a:gd name="T19" fmla="*/ 1141 h 1141"/>
                  <a:gd name="T20" fmla="*/ 979 w 1309"/>
                  <a:gd name="T21" fmla="*/ 1141 h 1141"/>
                  <a:gd name="T22" fmla="*/ 979 w 1309"/>
                  <a:gd name="T23" fmla="*/ 1129 h 1141"/>
                  <a:gd name="T24" fmla="*/ 886 w 1309"/>
                  <a:gd name="T25" fmla="*/ 1036 h 1141"/>
                  <a:gd name="T26" fmla="*/ 810 w 1309"/>
                  <a:gd name="T27" fmla="*/ 1036 h 1141"/>
                  <a:gd name="T28" fmla="*/ 795 w 1309"/>
                  <a:gd name="T29" fmla="*/ 966 h 1141"/>
                  <a:gd name="T30" fmla="*/ 1216 w 1309"/>
                  <a:gd name="T31" fmla="*/ 966 h 1141"/>
                  <a:gd name="T32" fmla="*/ 1309 w 1309"/>
                  <a:gd name="T33" fmla="*/ 872 h 1141"/>
                  <a:gd name="T34" fmla="*/ 1309 w 1309"/>
                  <a:gd name="T35" fmla="*/ 93 h 1141"/>
                  <a:gd name="T36" fmla="*/ 1216 w 1309"/>
                  <a:gd name="T37" fmla="*/ 0 h 1141"/>
                  <a:gd name="T38" fmla="*/ 655 w 1309"/>
                  <a:gd name="T39" fmla="*/ 939 h 1141"/>
                  <a:gd name="T40" fmla="*/ 620 w 1309"/>
                  <a:gd name="T41" fmla="*/ 904 h 1141"/>
                  <a:gd name="T42" fmla="*/ 655 w 1309"/>
                  <a:gd name="T43" fmla="*/ 869 h 1141"/>
                  <a:gd name="T44" fmla="*/ 690 w 1309"/>
                  <a:gd name="T45" fmla="*/ 904 h 1141"/>
                  <a:gd name="T46" fmla="*/ 655 w 1309"/>
                  <a:gd name="T47" fmla="*/ 939 h 1141"/>
                  <a:gd name="T48" fmla="*/ 1208 w 1309"/>
                  <a:gd name="T49" fmla="*/ 786 h 1141"/>
                  <a:gd name="T50" fmla="*/ 101 w 1309"/>
                  <a:gd name="T51" fmla="*/ 786 h 1141"/>
                  <a:gd name="T52" fmla="*/ 101 w 1309"/>
                  <a:gd name="T53" fmla="*/ 85 h 1141"/>
                  <a:gd name="T54" fmla="*/ 1208 w 1309"/>
                  <a:gd name="T55" fmla="*/ 85 h 1141"/>
                  <a:gd name="T56" fmla="*/ 1208 w 1309"/>
                  <a:gd name="T57" fmla="*/ 78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09" h="1141">
                    <a:moveTo>
                      <a:pt x="1216" y="0"/>
                    </a:moveTo>
                    <a:cubicBezTo>
                      <a:pt x="94" y="0"/>
                      <a:pt x="94" y="0"/>
                      <a:pt x="94" y="0"/>
                    </a:cubicBezTo>
                    <a:cubicBezTo>
                      <a:pt x="42" y="0"/>
                      <a:pt x="0" y="41"/>
                      <a:pt x="0" y="93"/>
                    </a:cubicBezTo>
                    <a:cubicBezTo>
                      <a:pt x="0" y="872"/>
                      <a:pt x="0" y="872"/>
                      <a:pt x="0" y="872"/>
                    </a:cubicBezTo>
                    <a:cubicBezTo>
                      <a:pt x="0" y="924"/>
                      <a:pt x="42" y="966"/>
                      <a:pt x="94" y="966"/>
                    </a:cubicBezTo>
                    <a:cubicBezTo>
                      <a:pt x="514" y="966"/>
                      <a:pt x="514" y="966"/>
                      <a:pt x="514" y="966"/>
                    </a:cubicBezTo>
                    <a:cubicBezTo>
                      <a:pt x="499" y="1036"/>
                      <a:pt x="499" y="1036"/>
                      <a:pt x="499" y="1036"/>
                    </a:cubicBezTo>
                    <a:cubicBezTo>
                      <a:pt x="424" y="1036"/>
                      <a:pt x="424" y="1036"/>
                      <a:pt x="424" y="1036"/>
                    </a:cubicBezTo>
                    <a:cubicBezTo>
                      <a:pt x="372" y="1036"/>
                      <a:pt x="330" y="1078"/>
                      <a:pt x="330" y="1129"/>
                    </a:cubicBezTo>
                    <a:cubicBezTo>
                      <a:pt x="330" y="1141"/>
                      <a:pt x="330" y="1141"/>
                      <a:pt x="330" y="1141"/>
                    </a:cubicBezTo>
                    <a:cubicBezTo>
                      <a:pt x="979" y="1141"/>
                      <a:pt x="979" y="1141"/>
                      <a:pt x="979" y="1141"/>
                    </a:cubicBezTo>
                    <a:cubicBezTo>
                      <a:pt x="979" y="1129"/>
                      <a:pt x="979" y="1129"/>
                      <a:pt x="979" y="1129"/>
                    </a:cubicBezTo>
                    <a:cubicBezTo>
                      <a:pt x="979" y="1078"/>
                      <a:pt x="937" y="1036"/>
                      <a:pt x="886" y="1036"/>
                    </a:cubicBezTo>
                    <a:cubicBezTo>
                      <a:pt x="810" y="1036"/>
                      <a:pt x="810" y="1036"/>
                      <a:pt x="810" y="1036"/>
                    </a:cubicBezTo>
                    <a:cubicBezTo>
                      <a:pt x="795" y="966"/>
                      <a:pt x="795" y="966"/>
                      <a:pt x="795" y="966"/>
                    </a:cubicBezTo>
                    <a:cubicBezTo>
                      <a:pt x="1216" y="966"/>
                      <a:pt x="1216" y="966"/>
                      <a:pt x="1216" y="966"/>
                    </a:cubicBezTo>
                    <a:cubicBezTo>
                      <a:pt x="1267" y="966"/>
                      <a:pt x="1309" y="924"/>
                      <a:pt x="1309" y="872"/>
                    </a:cubicBezTo>
                    <a:cubicBezTo>
                      <a:pt x="1309" y="93"/>
                      <a:pt x="1309" y="93"/>
                      <a:pt x="1309" y="93"/>
                    </a:cubicBezTo>
                    <a:cubicBezTo>
                      <a:pt x="1309" y="41"/>
                      <a:pt x="1267" y="0"/>
                      <a:pt x="1216" y="0"/>
                    </a:cubicBezTo>
                    <a:close/>
                    <a:moveTo>
                      <a:pt x="655" y="939"/>
                    </a:moveTo>
                    <a:cubicBezTo>
                      <a:pt x="635" y="939"/>
                      <a:pt x="620" y="924"/>
                      <a:pt x="620" y="904"/>
                    </a:cubicBezTo>
                    <a:cubicBezTo>
                      <a:pt x="620" y="885"/>
                      <a:pt x="635" y="869"/>
                      <a:pt x="655" y="869"/>
                    </a:cubicBezTo>
                    <a:cubicBezTo>
                      <a:pt x="674" y="869"/>
                      <a:pt x="690" y="885"/>
                      <a:pt x="690" y="904"/>
                    </a:cubicBezTo>
                    <a:cubicBezTo>
                      <a:pt x="690" y="924"/>
                      <a:pt x="674" y="939"/>
                      <a:pt x="655" y="939"/>
                    </a:cubicBezTo>
                    <a:close/>
                    <a:moveTo>
                      <a:pt x="1208" y="786"/>
                    </a:moveTo>
                    <a:cubicBezTo>
                      <a:pt x="101" y="786"/>
                      <a:pt x="101" y="786"/>
                      <a:pt x="101" y="786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1208" y="85"/>
                      <a:pt x="1208" y="85"/>
                      <a:pt x="1208" y="85"/>
                    </a:cubicBezTo>
                    <a:lnTo>
                      <a:pt x="1208" y="78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4" name="Freeform 6"/>
              <p:cNvSpPr>
                <a:spLocks/>
              </p:cNvSpPr>
              <p:nvPr/>
            </p:nvSpPr>
            <p:spPr bwMode="auto">
              <a:xfrm>
                <a:off x="2387600" y="4916488"/>
                <a:ext cx="80963" cy="93663"/>
              </a:xfrm>
              <a:custGeom>
                <a:avLst/>
                <a:gdLst>
                  <a:gd name="T0" fmla="*/ 0 w 158"/>
                  <a:gd name="T1" fmla="*/ 91 h 181"/>
                  <a:gd name="T2" fmla="*/ 0 w 158"/>
                  <a:gd name="T3" fmla="*/ 181 h 181"/>
                  <a:gd name="T4" fmla="*/ 158 w 158"/>
                  <a:gd name="T5" fmla="*/ 181 h 181"/>
                  <a:gd name="T6" fmla="*/ 158 w 158"/>
                  <a:gd name="T7" fmla="*/ 0 h 181"/>
                  <a:gd name="T8" fmla="*/ 43 w 158"/>
                  <a:gd name="T9" fmla="*/ 77 h 181"/>
                  <a:gd name="T10" fmla="*/ 0 w 158"/>
                  <a:gd name="T11" fmla="*/ 9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81">
                    <a:moveTo>
                      <a:pt x="0" y="91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158" y="181"/>
                      <a:pt x="158" y="181"/>
                      <a:pt x="158" y="181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30" y="86"/>
                      <a:pt x="15" y="91"/>
                      <a:pt x="0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5" name="Freeform 7"/>
              <p:cNvSpPr>
                <a:spLocks/>
              </p:cNvSpPr>
              <p:nvPr/>
            </p:nvSpPr>
            <p:spPr bwMode="auto">
              <a:xfrm>
                <a:off x="2506663" y="4835525"/>
                <a:ext cx="82550" cy="174625"/>
              </a:xfrm>
              <a:custGeom>
                <a:avLst/>
                <a:gdLst>
                  <a:gd name="T0" fmla="*/ 0 w 52"/>
                  <a:gd name="T1" fmla="*/ 110 h 110"/>
                  <a:gd name="T2" fmla="*/ 52 w 52"/>
                  <a:gd name="T3" fmla="*/ 110 h 110"/>
                  <a:gd name="T4" fmla="*/ 52 w 52"/>
                  <a:gd name="T5" fmla="*/ 0 h 110"/>
                  <a:gd name="T6" fmla="*/ 0 w 52"/>
                  <a:gd name="T7" fmla="*/ 35 h 110"/>
                  <a:gd name="T8" fmla="*/ 0 w 52"/>
                  <a:gd name="T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110">
                    <a:moveTo>
                      <a:pt x="0" y="110"/>
                    </a:moveTo>
                    <a:lnTo>
                      <a:pt x="52" y="110"/>
                    </a:lnTo>
                    <a:lnTo>
                      <a:pt x="52" y="0"/>
                    </a:lnTo>
                    <a:lnTo>
                      <a:pt x="0" y="35"/>
                    </a:lnTo>
                    <a:lnTo>
                      <a:pt x="0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6" name="Freeform 8"/>
              <p:cNvSpPr>
                <a:spLocks/>
              </p:cNvSpPr>
              <p:nvPr/>
            </p:nvSpPr>
            <p:spPr bwMode="auto">
              <a:xfrm>
                <a:off x="2625725" y="4841875"/>
                <a:ext cx="82550" cy="168275"/>
              </a:xfrm>
              <a:custGeom>
                <a:avLst/>
                <a:gdLst>
                  <a:gd name="T0" fmla="*/ 65 w 158"/>
                  <a:gd name="T1" fmla="*/ 79 h 325"/>
                  <a:gd name="T2" fmla="*/ 0 w 158"/>
                  <a:gd name="T3" fmla="*/ 0 h 325"/>
                  <a:gd name="T4" fmla="*/ 0 w 158"/>
                  <a:gd name="T5" fmla="*/ 325 h 325"/>
                  <a:gd name="T6" fmla="*/ 158 w 158"/>
                  <a:gd name="T7" fmla="*/ 325 h 325"/>
                  <a:gd name="T8" fmla="*/ 158 w 158"/>
                  <a:gd name="T9" fmla="*/ 100 h 325"/>
                  <a:gd name="T10" fmla="*/ 126 w 158"/>
                  <a:gd name="T11" fmla="*/ 108 h 325"/>
                  <a:gd name="T12" fmla="*/ 65 w 158"/>
                  <a:gd name="T13" fmla="*/ 79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325">
                    <a:moveTo>
                      <a:pt x="65" y="7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158" y="325"/>
                      <a:pt x="158" y="325"/>
                      <a:pt x="158" y="325"/>
                    </a:cubicBezTo>
                    <a:cubicBezTo>
                      <a:pt x="158" y="100"/>
                      <a:pt x="158" y="100"/>
                      <a:pt x="158" y="100"/>
                    </a:cubicBezTo>
                    <a:cubicBezTo>
                      <a:pt x="148" y="105"/>
                      <a:pt x="137" y="108"/>
                      <a:pt x="126" y="108"/>
                    </a:cubicBezTo>
                    <a:cubicBezTo>
                      <a:pt x="102" y="108"/>
                      <a:pt x="80" y="97"/>
                      <a:pt x="65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7" name="Freeform 9"/>
              <p:cNvSpPr>
                <a:spLocks/>
              </p:cNvSpPr>
              <p:nvPr/>
            </p:nvSpPr>
            <p:spPr bwMode="auto">
              <a:xfrm>
                <a:off x="2746375" y="4840288"/>
                <a:ext cx="80963" cy="169863"/>
              </a:xfrm>
              <a:custGeom>
                <a:avLst/>
                <a:gdLst>
                  <a:gd name="T0" fmla="*/ 107 w 158"/>
                  <a:gd name="T1" fmla="*/ 27 h 330"/>
                  <a:gd name="T2" fmla="*/ 66 w 158"/>
                  <a:gd name="T3" fmla="*/ 0 h 330"/>
                  <a:gd name="T4" fmla="*/ 0 w 158"/>
                  <a:gd name="T5" fmla="*/ 51 h 330"/>
                  <a:gd name="T6" fmla="*/ 0 w 158"/>
                  <a:gd name="T7" fmla="*/ 330 h 330"/>
                  <a:gd name="T8" fmla="*/ 158 w 158"/>
                  <a:gd name="T9" fmla="*/ 330 h 330"/>
                  <a:gd name="T10" fmla="*/ 158 w 158"/>
                  <a:gd name="T11" fmla="*/ 22 h 330"/>
                  <a:gd name="T12" fmla="*/ 127 w 158"/>
                  <a:gd name="T13" fmla="*/ 29 h 330"/>
                  <a:gd name="T14" fmla="*/ 107 w 158"/>
                  <a:gd name="T15" fmla="*/ 27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" h="330">
                    <a:moveTo>
                      <a:pt x="107" y="27"/>
                    </a:moveTo>
                    <a:cubicBezTo>
                      <a:pt x="90" y="22"/>
                      <a:pt x="76" y="13"/>
                      <a:pt x="66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330"/>
                      <a:pt x="0" y="330"/>
                      <a:pt x="0" y="330"/>
                    </a:cubicBezTo>
                    <a:cubicBezTo>
                      <a:pt x="158" y="330"/>
                      <a:pt x="158" y="330"/>
                      <a:pt x="158" y="330"/>
                    </a:cubicBezTo>
                    <a:cubicBezTo>
                      <a:pt x="158" y="22"/>
                      <a:pt x="158" y="22"/>
                      <a:pt x="158" y="22"/>
                    </a:cubicBezTo>
                    <a:cubicBezTo>
                      <a:pt x="148" y="27"/>
                      <a:pt x="138" y="29"/>
                      <a:pt x="127" y="29"/>
                    </a:cubicBezTo>
                    <a:cubicBezTo>
                      <a:pt x="120" y="29"/>
                      <a:pt x="113" y="28"/>
                      <a:pt x="107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8" name="Freeform 10"/>
              <p:cNvSpPr>
                <a:spLocks/>
              </p:cNvSpPr>
              <p:nvPr/>
            </p:nvSpPr>
            <p:spPr bwMode="auto">
              <a:xfrm>
                <a:off x="2368550" y="4735513"/>
                <a:ext cx="476250" cy="203200"/>
              </a:xfrm>
              <a:custGeom>
                <a:avLst/>
                <a:gdLst>
                  <a:gd name="T0" fmla="*/ 35 w 923"/>
                  <a:gd name="T1" fmla="*/ 394 h 394"/>
                  <a:gd name="T2" fmla="*/ 53 w 923"/>
                  <a:gd name="T3" fmla="*/ 389 h 394"/>
                  <a:gd name="T4" fmla="*/ 476 w 923"/>
                  <a:gd name="T5" fmla="*/ 103 h 394"/>
                  <a:gd name="T6" fmla="*/ 600 w 923"/>
                  <a:gd name="T7" fmla="*/ 256 h 394"/>
                  <a:gd name="T8" fmla="*/ 644 w 923"/>
                  <a:gd name="T9" fmla="*/ 261 h 394"/>
                  <a:gd name="T10" fmla="*/ 836 w 923"/>
                  <a:gd name="T11" fmla="*/ 112 h 394"/>
                  <a:gd name="T12" fmla="*/ 827 w 923"/>
                  <a:gd name="T13" fmla="*/ 144 h 394"/>
                  <a:gd name="T14" fmla="*/ 850 w 923"/>
                  <a:gd name="T15" fmla="*/ 182 h 394"/>
                  <a:gd name="T16" fmla="*/ 858 w 923"/>
                  <a:gd name="T17" fmla="*/ 184 h 394"/>
                  <a:gd name="T18" fmla="*/ 888 w 923"/>
                  <a:gd name="T19" fmla="*/ 160 h 394"/>
                  <a:gd name="T20" fmla="*/ 920 w 923"/>
                  <a:gd name="T21" fmla="*/ 40 h 394"/>
                  <a:gd name="T22" fmla="*/ 914 w 923"/>
                  <a:gd name="T23" fmla="*/ 12 h 394"/>
                  <a:gd name="T24" fmla="*/ 887 w 923"/>
                  <a:gd name="T25" fmla="*/ 1 h 394"/>
                  <a:gd name="T26" fmla="*/ 755 w 923"/>
                  <a:gd name="T27" fmla="*/ 15 h 394"/>
                  <a:gd name="T28" fmla="*/ 727 w 923"/>
                  <a:gd name="T29" fmla="*/ 49 h 394"/>
                  <a:gd name="T30" fmla="*/ 762 w 923"/>
                  <a:gd name="T31" fmla="*/ 77 h 394"/>
                  <a:gd name="T32" fmla="*/ 781 w 923"/>
                  <a:gd name="T33" fmla="*/ 75 h 394"/>
                  <a:gd name="T34" fmla="*/ 630 w 923"/>
                  <a:gd name="T35" fmla="*/ 192 h 394"/>
                  <a:gd name="T36" fmla="*/ 506 w 923"/>
                  <a:gd name="T37" fmla="*/ 42 h 394"/>
                  <a:gd name="T38" fmla="*/ 465 w 923"/>
                  <a:gd name="T39" fmla="*/ 36 h 394"/>
                  <a:gd name="T40" fmla="*/ 18 w 923"/>
                  <a:gd name="T41" fmla="*/ 337 h 394"/>
                  <a:gd name="T42" fmla="*/ 9 w 923"/>
                  <a:gd name="T43" fmla="*/ 380 h 394"/>
                  <a:gd name="T44" fmla="*/ 35 w 923"/>
                  <a:gd name="T45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23" h="394">
                    <a:moveTo>
                      <a:pt x="35" y="394"/>
                    </a:moveTo>
                    <a:cubicBezTo>
                      <a:pt x="41" y="394"/>
                      <a:pt x="47" y="392"/>
                      <a:pt x="53" y="389"/>
                    </a:cubicBezTo>
                    <a:cubicBezTo>
                      <a:pt x="476" y="103"/>
                      <a:pt x="476" y="103"/>
                      <a:pt x="476" y="103"/>
                    </a:cubicBezTo>
                    <a:cubicBezTo>
                      <a:pt x="600" y="256"/>
                      <a:pt x="600" y="256"/>
                      <a:pt x="600" y="256"/>
                    </a:cubicBezTo>
                    <a:cubicBezTo>
                      <a:pt x="611" y="269"/>
                      <a:pt x="630" y="271"/>
                      <a:pt x="644" y="261"/>
                    </a:cubicBezTo>
                    <a:cubicBezTo>
                      <a:pt x="836" y="112"/>
                      <a:pt x="836" y="112"/>
                      <a:pt x="836" y="112"/>
                    </a:cubicBezTo>
                    <a:cubicBezTo>
                      <a:pt x="827" y="144"/>
                      <a:pt x="827" y="144"/>
                      <a:pt x="827" y="144"/>
                    </a:cubicBezTo>
                    <a:cubicBezTo>
                      <a:pt x="823" y="161"/>
                      <a:pt x="833" y="178"/>
                      <a:pt x="850" y="182"/>
                    </a:cubicBezTo>
                    <a:cubicBezTo>
                      <a:pt x="852" y="183"/>
                      <a:pt x="855" y="184"/>
                      <a:pt x="858" y="184"/>
                    </a:cubicBezTo>
                    <a:cubicBezTo>
                      <a:pt x="872" y="184"/>
                      <a:pt x="884" y="174"/>
                      <a:pt x="888" y="160"/>
                    </a:cubicBezTo>
                    <a:cubicBezTo>
                      <a:pt x="920" y="40"/>
                      <a:pt x="920" y="40"/>
                      <a:pt x="920" y="40"/>
                    </a:cubicBezTo>
                    <a:cubicBezTo>
                      <a:pt x="923" y="30"/>
                      <a:pt x="920" y="20"/>
                      <a:pt x="914" y="12"/>
                    </a:cubicBezTo>
                    <a:cubicBezTo>
                      <a:pt x="907" y="4"/>
                      <a:pt x="897" y="0"/>
                      <a:pt x="887" y="1"/>
                    </a:cubicBezTo>
                    <a:cubicBezTo>
                      <a:pt x="755" y="15"/>
                      <a:pt x="755" y="15"/>
                      <a:pt x="755" y="15"/>
                    </a:cubicBezTo>
                    <a:cubicBezTo>
                      <a:pt x="738" y="17"/>
                      <a:pt x="726" y="32"/>
                      <a:pt x="727" y="49"/>
                    </a:cubicBezTo>
                    <a:cubicBezTo>
                      <a:pt x="729" y="67"/>
                      <a:pt x="745" y="79"/>
                      <a:pt x="762" y="77"/>
                    </a:cubicBezTo>
                    <a:cubicBezTo>
                      <a:pt x="781" y="75"/>
                      <a:pt x="781" y="75"/>
                      <a:pt x="781" y="75"/>
                    </a:cubicBezTo>
                    <a:cubicBezTo>
                      <a:pt x="630" y="192"/>
                      <a:pt x="630" y="192"/>
                      <a:pt x="630" y="192"/>
                    </a:cubicBezTo>
                    <a:cubicBezTo>
                      <a:pt x="506" y="42"/>
                      <a:pt x="506" y="42"/>
                      <a:pt x="506" y="42"/>
                    </a:cubicBezTo>
                    <a:cubicBezTo>
                      <a:pt x="496" y="29"/>
                      <a:pt x="478" y="27"/>
                      <a:pt x="465" y="36"/>
                    </a:cubicBezTo>
                    <a:cubicBezTo>
                      <a:pt x="18" y="337"/>
                      <a:pt x="18" y="337"/>
                      <a:pt x="18" y="337"/>
                    </a:cubicBezTo>
                    <a:cubicBezTo>
                      <a:pt x="3" y="346"/>
                      <a:pt x="0" y="366"/>
                      <a:pt x="9" y="380"/>
                    </a:cubicBezTo>
                    <a:cubicBezTo>
                      <a:pt x="15" y="389"/>
                      <a:pt x="25" y="394"/>
                      <a:pt x="35" y="3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45" name="오른쪽 화살표 244"/>
            <p:cNvSpPr/>
            <p:nvPr/>
          </p:nvSpPr>
          <p:spPr>
            <a:xfrm rot="5400000">
              <a:off x="4929117" y="3475988"/>
              <a:ext cx="300651" cy="261463"/>
            </a:xfrm>
            <a:prstGeom prst="rightArrow">
              <a:avLst/>
            </a:prstGeom>
            <a:solidFill>
              <a:srgbClr val="FC7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42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46" name="그룹 245"/>
            <p:cNvGrpSpPr/>
            <p:nvPr/>
          </p:nvGrpSpPr>
          <p:grpSpPr>
            <a:xfrm>
              <a:off x="3670367" y="2473407"/>
              <a:ext cx="2760965" cy="248699"/>
              <a:chOff x="3670367" y="2545415"/>
              <a:chExt cx="2760965" cy="248699"/>
            </a:xfrm>
          </p:grpSpPr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5B518ACA-578C-4F10-80CF-DC55F6A1648E}"/>
                  </a:ext>
                </a:extLst>
              </p:cNvPr>
              <p:cNvGrpSpPr/>
              <p:nvPr/>
            </p:nvGrpSpPr>
            <p:grpSpPr>
              <a:xfrm>
                <a:off x="5305434" y="2545416"/>
                <a:ext cx="1125898" cy="248698"/>
                <a:chOff x="2726433" y="1169284"/>
                <a:chExt cx="1050168" cy="252000"/>
              </a:xfrm>
            </p:grpSpPr>
            <p:sp>
              <p:nvSpPr>
                <p:cNvPr id="251" name="Freeform 9">
                  <a:extLst>
                    <a:ext uri="{FF2B5EF4-FFF2-40B4-BE49-F238E27FC236}">
                      <a16:creationId xmlns:a16="http://schemas.microsoft.com/office/drawing/2014/main" id="{288AE705-6D70-47AB-834C-F84DD27EB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6433" y="1169284"/>
                  <a:ext cx="1009506" cy="252000"/>
                </a:xfrm>
                <a:custGeom>
                  <a:avLst/>
                  <a:gdLst>
                    <a:gd name="T0" fmla="*/ 849 w 849"/>
                    <a:gd name="T1" fmla="*/ 0 h 209"/>
                    <a:gd name="T2" fmla="*/ 670 w 849"/>
                    <a:gd name="T3" fmla="*/ 179 h 209"/>
                    <a:gd name="T4" fmla="*/ 596 w 849"/>
                    <a:gd name="T5" fmla="*/ 209 h 209"/>
                    <a:gd name="T6" fmla="*/ 105 w 849"/>
                    <a:gd name="T7" fmla="*/ 209 h 209"/>
                    <a:gd name="T8" fmla="*/ 0 w 849"/>
                    <a:gd name="T9" fmla="*/ 105 h 209"/>
                    <a:gd name="T10" fmla="*/ 0 w 849"/>
                    <a:gd name="T11" fmla="*/ 105 h 209"/>
                    <a:gd name="T12" fmla="*/ 105 w 849"/>
                    <a:gd name="T13" fmla="*/ 0 h 209"/>
                    <a:gd name="T14" fmla="*/ 849 w 849"/>
                    <a:gd name="T15" fmla="*/ 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9" h="209">
                      <a:moveTo>
                        <a:pt x="849" y="0"/>
                      </a:moveTo>
                      <a:cubicBezTo>
                        <a:pt x="670" y="179"/>
                        <a:pt x="670" y="179"/>
                        <a:pt x="670" y="179"/>
                      </a:cubicBezTo>
                      <a:cubicBezTo>
                        <a:pt x="650" y="198"/>
                        <a:pt x="624" y="209"/>
                        <a:pt x="596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47" y="209"/>
                        <a:pt x="0" y="163"/>
                        <a:pt x="0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47"/>
                        <a:pt x="47" y="0"/>
                        <a:pt x="105" y="0"/>
                      </a:cubicBezTo>
                      <a:lnTo>
                        <a:pt x="849" y="0"/>
                      </a:lnTo>
                      <a:close/>
                    </a:path>
                  </a:pathLst>
                </a:custGeom>
                <a:solidFill>
                  <a:srgbClr val="184F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2" name="Freeform 10">
                  <a:extLst>
                    <a:ext uri="{FF2B5EF4-FFF2-40B4-BE49-F238E27FC236}">
                      <a16:creationId xmlns:a16="http://schemas.microsoft.com/office/drawing/2014/main" id="{60C0C5BD-3372-48A9-BCEF-E6FD8DD27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7270" y="1169284"/>
                  <a:ext cx="209331" cy="169673"/>
                </a:xfrm>
                <a:custGeom>
                  <a:avLst/>
                  <a:gdLst>
                    <a:gd name="T0" fmla="*/ 417 w 417"/>
                    <a:gd name="T1" fmla="*/ 0 h 338"/>
                    <a:gd name="T2" fmla="*/ 83 w 417"/>
                    <a:gd name="T3" fmla="*/ 338 h 338"/>
                    <a:gd name="T4" fmla="*/ 0 w 417"/>
                    <a:gd name="T5" fmla="*/ 338 h 338"/>
                    <a:gd name="T6" fmla="*/ 336 w 417"/>
                    <a:gd name="T7" fmla="*/ 0 h 338"/>
                    <a:gd name="T8" fmla="*/ 417 w 417"/>
                    <a:gd name="T9" fmla="*/ 0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7" h="338">
                      <a:moveTo>
                        <a:pt x="417" y="0"/>
                      </a:moveTo>
                      <a:lnTo>
                        <a:pt x="83" y="338"/>
                      </a:lnTo>
                      <a:lnTo>
                        <a:pt x="0" y="338"/>
                      </a:lnTo>
                      <a:lnTo>
                        <a:pt x="336" y="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8" name="양쪽 모서리가 둥근 사각형 19">
                <a:extLst>
                  <a:ext uri="{FF2B5EF4-FFF2-40B4-BE49-F238E27FC236}">
                    <a16:creationId xmlns:a16="http://schemas.microsoft.com/office/drawing/2014/main" id="{88B61F66-7AAC-407D-919A-8F57DCCE05A0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670367" y="2545415"/>
                <a:ext cx="2031446" cy="248698"/>
              </a:xfrm>
              <a:prstGeom prst="round2SameRect">
                <a:avLst>
                  <a:gd name="adj1" fmla="val 20161"/>
                  <a:gd name="adj2" fmla="val 0"/>
                </a:avLst>
              </a:prstGeom>
              <a:solidFill>
                <a:srgbClr val="184F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B9D3CAFB-F55B-4761-B556-4655AB15C41C}"/>
                  </a:ext>
                </a:extLst>
              </p:cNvPr>
              <p:cNvSpPr txBox="1"/>
              <p:nvPr/>
            </p:nvSpPr>
            <p:spPr>
              <a:xfrm>
                <a:off x="3759247" y="2577432"/>
                <a:ext cx="2171236" cy="184666"/>
              </a:xfrm>
              <a:prstGeom prst="rect">
                <a:avLst/>
              </a:prstGeom>
              <a:noFill/>
            </p:spPr>
            <p:txBody>
              <a:bodyPr wrap="none" lIns="50400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CSS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스타일 처리 구조 개선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0" name="모서리가 둥근 직사각형 249"/>
              <p:cNvSpPr/>
              <p:nvPr/>
            </p:nvSpPr>
            <p:spPr>
              <a:xfrm>
                <a:off x="3706599" y="2576017"/>
                <a:ext cx="509802" cy="192344"/>
              </a:xfrm>
              <a:prstGeom prst="roundRect">
                <a:avLst>
                  <a:gd name="adj" fmla="val 50000"/>
                </a:avLst>
              </a:prstGeom>
              <a:solidFill>
                <a:srgbClr val="FE8426"/>
              </a:solidFill>
            </p:spPr>
            <p:txBody>
              <a:bodyPr wrap="square" lIns="0" tIns="0" rIns="0" bIns="0" anchor="ctr">
                <a:noAutofit/>
              </a:bodyPr>
              <a:lstStyle/>
              <a:p>
                <a:pPr algn="ctr"/>
                <a:r>
                  <a:rPr lang="ko-KR" altLang="en-US" sz="1100" b="1" dirty="0" smtClean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개선 ②</a:t>
                </a:r>
                <a:endParaRPr lang="ko-KR" altLang="en-US" sz="11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9" name="그룹 258"/>
          <p:cNvGrpSpPr/>
          <p:nvPr/>
        </p:nvGrpSpPr>
        <p:grpSpPr>
          <a:xfrm>
            <a:off x="455455" y="4706151"/>
            <a:ext cx="3036535" cy="1954800"/>
            <a:chOff x="455455" y="4706151"/>
            <a:chExt cx="3036535" cy="1954800"/>
          </a:xfrm>
        </p:grpSpPr>
        <p:sp>
          <p:nvSpPr>
            <p:cNvPr id="260" name="사각형: 둥근 모서리 133">
              <a:extLst>
                <a:ext uri="{FF2B5EF4-FFF2-40B4-BE49-F238E27FC236}">
                  <a16:creationId xmlns:a16="http://schemas.microsoft.com/office/drawing/2014/main" id="{E9EA396F-8D59-4717-8718-F439EF414767}"/>
                </a:ext>
              </a:extLst>
            </p:cNvPr>
            <p:cNvSpPr/>
            <p:nvPr/>
          </p:nvSpPr>
          <p:spPr>
            <a:xfrm>
              <a:off x="455455" y="4706151"/>
              <a:ext cx="3036535" cy="1954800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1" name="사각형: 둥근 모서리 135">
              <a:extLst>
                <a:ext uri="{FF2B5EF4-FFF2-40B4-BE49-F238E27FC236}">
                  <a16:creationId xmlns:a16="http://schemas.microsoft.com/office/drawing/2014/main" id="{BE5BE9DC-8E09-415A-9F61-FD712B71E679}"/>
                </a:ext>
              </a:extLst>
            </p:cNvPr>
            <p:cNvSpPr/>
            <p:nvPr/>
          </p:nvSpPr>
          <p:spPr>
            <a:xfrm>
              <a:off x="508638" y="4766657"/>
              <a:ext cx="2930168" cy="1836000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059145D8-8A19-4B9D-8780-2F144B998FCF}"/>
                </a:ext>
              </a:extLst>
            </p:cNvPr>
            <p:cNvSpPr txBox="1"/>
            <p:nvPr/>
          </p:nvSpPr>
          <p:spPr>
            <a:xfrm>
              <a:off x="640580" y="6165792"/>
              <a:ext cx="2810065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900" b="1" dirty="0" smtClean="0"/>
                <a:t>기존 컴포넌트 별 </a:t>
              </a:r>
              <a:r>
                <a:rPr lang="en-US" altLang="ko-KR" sz="900" b="1" dirty="0" smtClean="0"/>
                <a:t>HTML </a:t>
              </a:r>
              <a:r>
                <a:rPr lang="ko-KR" altLang="en-US" sz="900" b="1" dirty="0" smtClean="0"/>
                <a:t>노드 생성으로 인한 성능 저하를</a:t>
              </a:r>
              <a:endParaRPr lang="en-US" altLang="ko-KR" sz="900" b="1" dirty="0" smtClean="0"/>
            </a:p>
            <a:p>
              <a:pPr marL="0" indent="0">
                <a:buNone/>
              </a:pPr>
              <a:r>
                <a:rPr lang="en-US" altLang="ko-KR" sz="900" b="1" dirty="0" smtClean="0"/>
                <a:t>     Form </a:t>
              </a:r>
              <a:r>
                <a:rPr lang="ko-KR" altLang="en-US" sz="900" b="1" dirty="0" smtClean="0"/>
                <a:t>단위 컴포넌트 일괄 생성으로 화면 표현 성능 개선</a:t>
              </a:r>
              <a:endParaRPr lang="ko-KR" altLang="en-US" sz="900" b="1" dirty="0"/>
            </a:p>
          </p:txBody>
        </p:sp>
        <p:grpSp>
          <p:nvGrpSpPr>
            <p:cNvPr id="263" name="그룹 262"/>
            <p:cNvGrpSpPr/>
            <p:nvPr/>
          </p:nvGrpSpPr>
          <p:grpSpPr>
            <a:xfrm>
              <a:off x="642026" y="5148691"/>
              <a:ext cx="2636196" cy="912411"/>
              <a:chOff x="3830321" y="4836636"/>
              <a:chExt cx="3019721" cy="1335962"/>
            </a:xfrm>
          </p:grpSpPr>
          <p:grpSp>
            <p:nvGrpSpPr>
              <p:cNvPr id="273" name="그룹 272"/>
              <p:cNvGrpSpPr/>
              <p:nvPr/>
            </p:nvGrpSpPr>
            <p:grpSpPr>
              <a:xfrm>
                <a:off x="3830321" y="4836636"/>
                <a:ext cx="1209386" cy="1335962"/>
                <a:chOff x="769205" y="4632996"/>
                <a:chExt cx="1378872" cy="1523187"/>
              </a:xfrm>
            </p:grpSpPr>
            <p:sp>
              <p:nvSpPr>
                <p:cNvPr id="277" name="직사각형 276"/>
                <p:cNvSpPr/>
                <p:nvPr/>
              </p:nvSpPr>
              <p:spPr>
                <a:xfrm>
                  <a:off x="769205" y="4632996"/>
                  <a:ext cx="1378872" cy="15231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tIns="28800" rtlCol="0" anchor="t"/>
                <a:lstStyle/>
                <a:p>
                  <a:pPr algn="ctr" defTabSz="727532" latinLnBrk="0">
                    <a:defRPr/>
                  </a:pPr>
                  <a:r>
                    <a:rPr kumimoji="1" lang="en-US" altLang="ko-KR" sz="1053" b="1" dirty="0">
                      <a:ln w="19050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</a:ln>
                      <a:solidFill>
                        <a:schemeClr val="bg1">
                          <a:lumMod val="6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Form</a:t>
                  </a:r>
                  <a:endParaRPr kumimoji="1" lang="ko-KR" altLang="en-US" sz="1053" b="1" dirty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866157" y="4958479"/>
                  <a:ext cx="1219687" cy="3192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solidFill>
                    <a:schemeClr val="accent2">
                      <a:lumMod val="75000"/>
                      <a:alpha val="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727532" latinLnBrk="0">
                    <a:defRPr/>
                  </a:pPr>
                  <a:r>
                    <a:rPr kumimoji="1" lang="en-US" altLang="ko-KR" sz="1053" b="1" dirty="0">
                      <a:ln w="19050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Component</a:t>
                  </a:r>
                  <a:endParaRPr kumimoji="1" lang="ko-KR" altLang="en-US" sz="1053" b="1" dirty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9" name="직사각형 278"/>
                <p:cNvSpPr/>
                <p:nvPr/>
              </p:nvSpPr>
              <p:spPr>
                <a:xfrm>
                  <a:off x="866157" y="5361427"/>
                  <a:ext cx="1219687" cy="3192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727532" latinLnBrk="0">
                    <a:defRPr/>
                  </a:pPr>
                  <a:r>
                    <a:rPr kumimoji="1" lang="en-US" altLang="ko-KR" sz="1053" b="1" dirty="0">
                      <a:ln w="19050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Component</a:t>
                  </a:r>
                  <a:endParaRPr kumimoji="1" lang="ko-KR" altLang="en-US" sz="1053" b="1" dirty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>
                <a:xfrm>
                  <a:off x="866157" y="5764376"/>
                  <a:ext cx="1219687" cy="31925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727532" latinLnBrk="0">
                    <a:defRPr/>
                  </a:pPr>
                  <a:r>
                    <a:rPr kumimoji="1" lang="en-US" altLang="ko-KR" sz="1053" b="1" dirty="0">
                      <a:ln w="19050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Component</a:t>
                  </a:r>
                  <a:endParaRPr kumimoji="1" lang="ko-KR" altLang="en-US" sz="1053" b="1" dirty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4" name="직사각형 273"/>
              <p:cNvSpPr/>
              <p:nvPr/>
            </p:nvSpPr>
            <p:spPr>
              <a:xfrm>
                <a:off x="5780275" y="5122112"/>
                <a:ext cx="1069767" cy="280010"/>
              </a:xfrm>
              <a:prstGeom prst="rect">
                <a:avLst/>
              </a:prstGeom>
              <a:solidFill>
                <a:srgbClr val="D9D9D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27532" latinLnBrk="0">
                  <a:defRPr/>
                </a:pPr>
                <a:r>
                  <a:rPr lang="en-US" altLang="ko-KR" sz="965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Node</a:t>
                </a:r>
                <a:endParaRPr lang="ko-KR" altLang="en-US" sz="965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5780275" y="5497932"/>
                <a:ext cx="1069767" cy="280010"/>
              </a:xfrm>
              <a:prstGeom prst="rect">
                <a:avLst/>
              </a:prstGeom>
              <a:solidFill>
                <a:srgbClr val="D9D9D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27532" latinLnBrk="0"/>
                <a:r>
                  <a:rPr lang="en-US" altLang="ko-KR" sz="965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Node</a:t>
                </a:r>
                <a:endParaRPr lang="ko-KR" altLang="en-US" sz="965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5780275" y="5873753"/>
                <a:ext cx="1069767" cy="280010"/>
              </a:xfrm>
              <a:prstGeom prst="rect">
                <a:avLst/>
              </a:prstGeom>
              <a:solidFill>
                <a:srgbClr val="D9D9D9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27532" latinLnBrk="0"/>
                <a:r>
                  <a:rPr lang="en-US" altLang="ko-KR" sz="965" b="1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Node</a:t>
                </a:r>
                <a:endParaRPr lang="ko-KR" altLang="en-US" sz="965" b="1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64" name="그룹 263"/>
            <p:cNvGrpSpPr/>
            <p:nvPr/>
          </p:nvGrpSpPr>
          <p:grpSpPr>
            <a:xfrm>
              <a:off x="1556261" y="5367346"/>
              <a:ext cx="817287" cy="664576"/>
              <a:chOff x="1731359" y="6563077"/>
              <a:chExt cx="817287" cy="664576"/>
            </a:xfrm>
          </p:grpSpPr>
          <p:sp>
            <p:nvSpPr>
              <p:cNvPr id="271" name="자유형 99">
                <a:extLst>
                  <a:ext uri="{FF2B5EF4-FFF2-40B4-BE49-F238E27FC236}">
                    <a16:creationId xmlns:a16="http://schemas.microsoft.com/office/drawing/2014/main" id="{F0F1F4A7-D17B-4E2C-936A-FC7BCFC534B7}"/>
                  </a:ext>
                </a:extLst>
              </p:cNvPr>
              <p:cNvSpPr/>
              <p:nvPr/>
            </p:nvSpPr>
            <p:spPr>
              <a:xfrm rot="16200000" flipH="1" flipV="1">
                <a:off x="1807715" y="6486721"/>
                <a:ext cx="664576" cy="817287"/>
              </a:xfrm>
              <a:custGeom>
                <a:avLst/>
                <a:gdLst>
                  <a:gd name="connsiteX0" fmla="*/ 0 w 2838450"/>
                  <a:gd name="connsiteY0" fmla="*/ 933450 h 1162050"/>
                  <a:gd name="connsiteX1" fmla="*/ 833437 w 2838450"/>
                  <a:gd name="connsiteY1" fmla="*/ 361950 h 1162050"/>
                  <a:gd name="connsiteX2" fmla="*/ 547687 w 2838450"/>
                  <a:gd name="connsiteY2" fmla="*/ 361950 h 1162050"/>
                  <a:gd name="connsiteX3" fmla="*/ 1395412 w 2838450"/>
                  <a:gd name="connsiteY3" fmla="*/ 0 h 1162050"/>
                  <a:gd name="connsiteX4" fmla="*/ 2238375 w 2838450"/>
                  <a:gd name="connsiteY4" fmla="*/ 361950 h 1162050"/>
                  <a:gd name="connsiteX5" fmla="*/ 1938337 w 2838450"/>
                  <a:gd name="connsiteY5" fmla="*/ 366712 h 1162050"/>
                  <a:gd name="connsiteX6" fmla="*/ 2838450 w 2838450"/>
                  <a:gd name="connsiteY6" fmla="*/ 1162050 h 1162050"/>
                  <a:gd name="connsiteX7" fmla="*/ 0 w 2838450"/>
                  <a:gd name="connsiteY7" fmla="*/ 933450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93477 h 1193477"/>
                  <a:gd name="connsiteX1" fmla="*/ 899331 w 2904344"/>
                  <a:gd name="connsiteY1" fmla="*/ 361950 h 1193477"/>
                  <a:gd name="connsiteX2" fmla="*/ 613581 w 2904344"/>
                  <a:gd name="connsiteY2" fmla="*/ 361950 h 1193477"/>
                  <a:gd name="connsiteX3" fmla="*/ 1461306 w 2904344"/>
                  <a:gd name="connsiteY3" fmla="*/ 0 h 1193477"/>
                  <a:gd name="connsiteX4" fmla="*/ 2304269 w 2904344"/>
                  <a:gd name="connsiteY4" fmla="*/ 361950 h 1193477"/>
                  <a:gd name="connsiteX5" fmla="*/ 2004231 w 2904344"/>
                  <a:gd name="connsiteY5" fmla="*/ 366712 h 1193477"/>
                  <a:gd name="connsiteX6" fmla="*/ 2904344 w 2904344"/>
                  <a:gd name="connsiteY6" fmla="*/ 1162050 h 1193477"/>
                  <a:gd name="connsiteX7" fmla="*/ 0 w 2904344"/>
                  <a:gd name="connsiteY7" fmla="*/ 1193477 h 1193477"/>
                  <a:gd name="connsiteX0" fmla="*/ 0 w 2904344"/>
                  <a:gd name="connsiteY0" fmla="*/ 1193477 h 1193477"/>
                  <a:gd name="connsiteX1" fmla="*/ 899331 w 2904344"/>
                  <a:gd name="connsiteY1" fmla="*/ 361950 h 1193477"/>
                  <a:gd name="connsiteX2" fmla="*/ 613581 w 2904344"/>
                  <a:gd name="connsiteY2" fmla="*/ 361950 h 1193477"/>
                  <a:gd name="connsiteX3" fmla="*/ 1461306 w 2904344"/>
                  <a:gd name="connsiteY3" fmla="*/ 0 h 1193477"/>
                  <a:gd name="connsiteX4" fmla="*/ 2304269 w 2904344"/>
                  <a:gd name="connsiteY4" fmla="*/ 361950 h 1193477"/>
                  <a:gd name="connsiteX5" fmla="*/ 2004231 w 2904344"/>
                  <a:gd name="connsiteY5" fmla="*/ 366712 h 1193477"/>
                  <a:gd name="connsiteX6" fmla="*/ 2904344 w 2904344"/>
                  <a:gd name="connsiteY6" fmla="*/ 1162050 h 1193477"/>
                  <a:gd name="connsiteX7" fmla="*/ 0 w 2904344"/>
                  <a:gd name="connsiteY7" fmla="*/ 1193477 h 1193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4344" h="1193477">
                    <a:moveTo>
                      <a:pt x="0" y="1193477"/>
                    </a:moveTo>
                    <a:cubicBezTo>
                      <a:pt x="569479" y="906967"/>
                      <a:pt x="742380" y="688074"/>
                      <a:pt x="899331" y="361950"/>
                    </a:cubicBezTo>
                    <a:lnTo>
                      <a:pt x="613581" y="361950"/>
                    </a:lnTo>
                    <a:lnTo>
                      <a:pt x="1461306" y="0"/>
                    </a:lnTo>
                    <a:lnTo>
                      <a:pt x="2304269" y="361950"/>
                    </a:lnTo>
                    <a:lnTo>
                      <a:pt x="2004231" y="366712"/>
                    </a:lnTo>
                    <a:cubicBezTo>
                      <a:pt x="2128069" y="652587"/>
                      <a:pt x="2411537" y="956183"/>
                      <a:pt x="2904344" y="1162050"/>
                    </a:cubicBezTo>
                    <a:lnTo>
                      <a:pt x="0" y="1193477"/>
                    </a:lnTo>
                    <a:close/>
                  </a:path>
                </a:pathLst>
              </a:custGeom>
              <a:gradFill>
                <a:gsLst>
                  <a:gs pos="24000">
                    <a:srgbClr val="0678BD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5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72" name="직사각형 271"/>
              <p:cNvSpPr/>
              <p:nvPr/>
            </p:nvSpPr>
            <p:spPr>
              <a:xfrm>
                <a:off x="1784724" y="6695415"/>
                <a:ext cx="55964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417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한번에</a:t>
                </a:r>
                <a: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417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/>
                </a:r>
                <a:br>
                  <a:rPr lang="en-US" altLang="ko-KR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417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ko-KR" altLang="en-US" sz="1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417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생성</a:t>
                </a: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505292" y="4767079"/>
              <a:ext cx="2755228" cy="248699"/>
              <a:chOff x="505292" y="4718856"/>
              <a:chExt cx="2755228" cy="248699"/>
            </a:xfrm>
          </p:grpSpPr>
          <p:sp>
            <p:nvSpPr>
              <p:cNvPr id="266" name="Freeform 9">
                <a:extLst>
                  <a:ext uri="{FF2B5EF4-FFF2-40B4-BE49-F238E27FC236}">
                    <a16:creationId xmlns:a16="http://schemas.microsoft.com/office/drawing/2014/main" id="{2C2E224F-C634-4181-84E2-86CBF29B7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0359" y="4718857"/>
                <a:ext cx="1082304" cy="248698"/>
              </a:xfrm>
              <a:custGeom>
                <a:avLst/>
                <a:gdLst>
                  <a:gd name="T0" fmla="*/ 849 w 849"/>
                  <a:gd name="T1" fmla="*/ 0 h 209"/>
                  <a:gd name="T2" fmla="*/ 670 w 849"/>
                  <a:gd name="T3" fmla="*/ 179 h 209"/>
                  <a:gd name="T4" fmla="*/ 596 w 849"/>
                  <a:gd name="T5" fmla="*/ 209 h 209"/>
                  <a:gd name="T6" fmla="*/ 105 w 849"/>
                  <a:gd name="T7" fmla="*/ 209 h 209"/>
                  <a:gd name="T8" fmla="*/ 0 w 849"/>
                  <a:gd name="T9" fmla="*/ 105 h 209"/>
                  <a:gd name="T10" fmla="*/ 0 w 849"/>
                  <a:gd name="T11" fmla="*/ 105 h 209"/>
                  <a:gd name="T12" fmla="*/ 105 w 849"/>
                  <a:gd name="T13" fmla="*/ 0 h 209"/>
                  <a:gd name="T14" fmla="*/ 849 w 849"/>
                  <a:gd name="T15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9" h="209">
                    <a:moveTo>
                      <a:pt x="849" y="0"/>
                    </a:moveTo>
                    <a:cubicBezTo>
                      <a:pt x="670" y="179"/>
                      <a:pt x="670" y="179"/>
                      <a:pt x="670" y="179"/>
                    </a:cubicBezTo>
                    <a:cubicBezTo>
                      <a:pt x="650" y="198"/>
                      <a:pt x="624" y="209"/>
                      <a:pt x="596" y="209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47" y="209"/>
                      <a:pt x="0" y="16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47"/>
                      <a:pt x="47" y="0"/>
                      <a:pt x="10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rgbClr val="184F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7" name="Freeform 10">
                <a:extLst>
                  <a:ext uri="{FF2B5EF4-FFF2-40B4-BE49-F238E27FC236}">
                    <a16:creationId xmlns:a16="http://schemas.microsoft.com/office/drawing/2014/main" id="{A5755845-7367-4912-B66A-91C3843EA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094" y="4718857"/>
                <a:ext cx="224426" cy="167450"/>
              </a:xfrm>
              <a:custGeom>
                <a:avLst/>
                <a:gdLst>
                  <a:gd name="T0" fmla="*/ 417 w 417"/>
                  <a:gd name="T1" fmla="*/ 0 h 338"/>
                  <a:gd name="T2" fmla="*/ 83 w 417"/>
                  <a:gd name="T3" fmla="*/ 338 h 338"/>
                  <a:gd name="T4" fmla="*/ 0 w 417"/>
                  <a:gd name="T5" fmla="*/ 338 h 338"/>
                  <a:gd name="T6" fmla="*/ 336 w 417"/>
                  <a:gd name="T7" fmla="*/ 0 h 338"/>
                  <a:gd name="T8" fmla="*/ 417 w 417"/>
                  <a:gd name="T9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7" h="338">
                    <a:moveTo>
                      <a:pt x="417" y="0"/>
                    </a:moveTo>
                    <a:lnTo>
                      <a:pt x="83" y="338"/>
                    </a:lnTo>
                    <a:lnTo>
                      <a:pt x="0" y="338"/>
                    </a:lnTo>
                    <a:lnTo>
                      <a:pt x="336" y="0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8" name="양쪽 모서리가 둥근 사각형 19">
                <a:extLst>
                  <a:ext uri="{FF2B5EF4-FFF2-40B4-BE49-F238E27FC236}">
                    <a16:creationId xmlns:a16="http://schemas.microsoft.com/office/drawing/2014/main" id="{F4AEB4B2-98F9-4589-985F-84300FF45B5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505292" y="4718856"/>
                <a:ext cx="2031446" cy="248698"/>
              </a:xfrm>
              <a:prstGeom prst="round2SameRect">
                <a:avLst>
                  <a:gd name="adj1" fmla="val 20161"/>
                  <a:gd name="adj2" fmla="val 0"/>
                </a:avLst>
              </a:prstGeom>
              <a:solidFill>
                <a:srgbClr val="184F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38A12067-DA8D-4D8B-88D2-38EB1B3B054C}"/>
                  </a:ext>
                </a:extLst>
              </p:cNvPr>
              <p:cNvSpPr txBox="1"/>
              <p:nvPr/>
            </p:nvSpPr>
            <p:spPr>
              <a:xfrm>
                <a:off x="594172" y="4750873"/>
                <a:ext cx="1993303" cy="184666"/>
              </a:xfrm>
              <a:prstGeom prst="rect">
                <a:avLst/>
              </a:prstGeom>
              <a:noFill/>
            </p:spPr>
            <p:txBody>
              <a:bodyPr wrap="none" lIns="50400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1200" dirty="0" smtClean="0">
                    <a:solidFill>
                      <a:schemeClr val="bg1"/>
                    </a:solidFill>
                  </a:rPr>
                  <a:t>컴포넌트 생성 구조 개선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0" name="모서리가 둥근 직사각형 269"/>
              <p:cNvSpPr/>
              <p:nvPr/>
            </p:nvSpPr>
            <p:spPr>
              <a:xfrm>
                <a:off x="544299" y="4747162"/>
                <a:ext cx="509802" cy="192344"/>
              </a:xfrm>
              <a:prstGeom prst="roundRect">
                <a:avLst>
                  <a:gd name="adj" fmla="val 50000"/>
                </a:avLst>
              </a:prstGeom>
              <a:solidFill>
                <a:srgbClr val="FE8426"/>
              </a:solidFill>
            </p:spPr>
            <p:txBody>
              <a:bodyPr wrap="square" lIns="0" tIns="0" rIns="0" bIns="0" anchor="ctr">
                <a:noAutofit/>
              </a:bodyPr>
              <a:lstStyle/>
              <a:p>
                <a:pPr algn="ctr"/>
                <a:r>
                  <a:rPr lang="ko-KR" altLang="en-US" sz="1100" b="1" dirty="0" smtClean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개선 ③</a:t>
                </a:r>
                <a:endParaRPr lang="ko-KR" altLang="en-US" sz="11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81" name="그룹 280"/>
          <p:cNvGrpSpPr/>
          <p:nvPr/>
        </p:nvGrpSpPr>
        <p:grpSpPr>
          <a:xfrm>
            <a:off x="3617184" y="4706151"/>
            <a:ext cx="3036535" cy="1954800"/>
            <a:chOff x="3617184" y="4706151"/>
            <a:chExt cx="3036535" cy="1954800"/>
          </a:xfrm>
        </p:grpSpPr>
        <p:sp>
          <p:nvSpPr>
            <p:cNvPr id="282" name="사각형: 둥근 모서리 204">
              <a:extLst>
                <a:ext uri="{FF2B5EF4-FFF2-40B4-BE49-F238E27FC236}">
                  <a16:creationId xmlns:a16="http://schemas.microsoft.com/office/drawing/2014/main" id="{A2735B17-6395-4AE5-94B9-9F97C993B38B}"/>
                </a:ext>
              </a:extLst>
            </p:cNvPr>
            <p:cNvSpPr/>
            <p:nvPr/>
          </p:nvSpPr>
          <p:spPr>
            <a:xfrm>
              <a:off x="3617184" y="4706151"/>
              <a:ext cx="3036535" cy="1954800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3" name="사각형: 둥근 모서리 205">
              <a:extLst>
                <a:ext uri="{FF2B5EF4-FFF2-40B4-BE49-F238E27FC236}">
                  <a16:creationId xmlns:a16="http://schemas.microsoft.com/office/drawing/2014/main" id="{55392DF6-AC45-4BBD-9D5A-258C0582D818}"/>
                </a:ext>
              </a:extLst>
            </p:cNvPr>
            <p:cNvSpPr/>
            <p:nvPr/>
          </p:nvSpPr>
          <p:spPr>
            <a:xfrm>
              <a:off x="3670367" y="4766657"/>
              <a:ext cx="2930168" cy="1836000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284" name="그룹 283"/>
            <p:cNvGrpSpPr/>
            <p:nvPr/>
          </p:nvGrpSpPr>
          <p:grpSpPr>
            <a:xfrm>
              <a:off x="3776947" y="5300697"/>
              <a:ext cx="1183396" cy="769721"/>
              <a:chOff x="3776947" y="5174653"/>
              <a:chExt cx="1183396" cy="769721"/>
            </a:xfrm>
          </p:grpSpPr>
          <p:pic>
            <p:nvPicPr>
              <p:cNvPr id="302" name="Google Shape;131;p8"/>
              <p:cNvPicPr preferRelativeResize="0"/>
              <p:nvPr/>
            </p:nvPicPr>
            <p:blipFill rotWithShape="1">
              <a:blip r:embed="rId8">
                <a:alphaModFix/>
              </a:blip>
              <a:srcRect l="16079" t="68809" r="57630" b="4663"/>
              <a:stretch/>
            </p:blipFill>
            <p:spPr>
              <a:xfrm>
                <a:off x="3776947" y="5174653"/>
                <a:ext cx="1183396" cy="769721"/>
              </a:xfrm>
              <a:prstGeom prst="rect">
                <a:avLst/>
              </a:prstGeom>
              <a:ln>
                <a:noFill/>
              </a:ln>
              <a:effectLst/>
            </p:spPr>
          </p:pic>
          <p:grpSp>
            <p:nvGrpSpPr>
              <p:cNvPr id="303" name="그룹 302"/>
              <p:cNvGrpSpPr/>
              <p:nvPr/>
            </p:nvGrpSpPr>
            <p:grpSpPr>
              <a:xfrm>
                <a:off x="4023939" y="5249499"/>
                <a:ext cx="628865" cy="620032"/>
                <a:chOff x="1939426" y="5545917"/>
                <a:chExt cx="716996" cy="706925"/>
              </a:xfrm>
            </p:grpSpPr>
            <p:sp>
              <p:nvSpPr>
                <p:cNvPr id="304" name="타원 303"/>
                <p:cNvSpPr>
                  <a:spLocks noChangeAspect="1"/>
                </p:cNvSpPr>
                <p:nvPr/>
              </p:nvSpPr>
              <p:spPr>
                <a:xfrm>
                  <a:off x="1939426" y="5545917"/>
                  <a:ext cx="716996" cy="70692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42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05" name="TextBox 304"/>
                <p:cNvSpPr txBox="1"/>
                <p:nvPr/>
              </p:nvSpPr>
              <p:spPr>
                <a:xfrm>
                  <a:off x="1947946" y="5671287"/>
                  <a:ext cx="699957" cy="45618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800" dirty="0" smtClean="0">
                      <a:ln w="19050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Element</a:t>
                  </a:r>
                </a:p>
                <a:p>
                  <a:pPr algn="ctr"/>
                  <a:r>
                    <a:rPr lang="en-US" altLang="ko-KR" sz="1200" b="1" dirty="0" smtClean="0">
                      <a:ln w="19050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12</a:t>
                  </a:r>
                  <a:r>
                    <a:rPr lang="ko-KR" altLang="en-US" sz="1200" b="1" dirty="0" smtClean="0">
                      <a:ln w="19050">
                        <a:solidFill>
                          <a:schemeClr val="accent1">
                            <a:alpha val="0"/>
                          </a:schemeClr>
                        </a:solidFill>
                        <a:prstDash val="solid"/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rPr>
                    <a:t>개</a:t>
                  </a:r>
                  <a:endParaRPr lang="ko-KR" altLang="en-US" sz="1200" b="1" dirty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285" name="Google Shape;129;p8">
              <a:hlinkClick r:id="rId9"/>
            </p:cNvPr>
            <p:cNvPicPr preferRelativeResize="0"/>
            <p:nvPr/>
          </p:nvPicPr>
          <p:blipFill rotWithShape="1">
            <a:blip r:embed="rId8">
              <a:alphaModFix/>
            </a:blip>
            <a:srcRect l="46526" t="68221" r="16256" b="4089"/>
            <a:stretch/>
          </p:blipFill>
          <p:spPr>
            <a:xfrm>
              <a:off x="5285215" y="5295296"/>
              <a:ext cx="1183396" cy="769723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286" name="그룹 285"/>
            <p:cNvGrpSpPr/>
            <p:nvPr/>
          </p:nvGrpSpPr>
          <p:grpSpPr>
            <a:xfrm>
              <a:off x="5580846" y="5370143"/>
              <a:ext cx="628865" cy="620032"/>
              <a:chOff x="1939426" y="5545917"/>
              <a:chExt cx="716996" cy="706925"/>
            </a:xfrm>
          </p:grpSpPr>
          <p:sp>
            <p:nvSpPr>
              <p:cNvPr id="300" name="타원 299"/>
              <p:cNvSpPr>
                <a:spLocks noChangeAspect="1"/>
              </p:cNvSpPr>
              <p:nvPr/>
            </p:nvSpPr>
            <p:spPr>
              <a:xfrm>
                <a:off x="1939426" y="5545917"/>
                <a:ext cx="716996" cy="70692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143A84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42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>
                <a:off x="1947946" y="5653744"/>
                <a:ext cx="699957" cy="491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800" dirty="0" smtClean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rgbClr val="00417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Element</a:t>
                </a:r>
                <a:endParaRPr lang="en-US" altLang="ko-KR" sz="800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0041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ko-KR" sz="1400" b="1" dirty="0" smtClean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rgbClr val="00417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6</a:t>
                </a:r>
                <a:r>
                  <a:rPr lang="ko-KR" altLang="en-US" sz="1400" b="1" dirty="0" smtClean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rgbClr val="00417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개</a:t>
                </a:r>
                <a:endParaRPr lang="ko-KR" altLang="en-US" sz="14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0041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87" name="그룹 286"/>
            <p:cNvGrpSpPr/>
            <p:nvPr/>
          </p:nvGrpSpPr>
          <p:grpSpPr>
            <a:xfrm>
              <a:off x="4700793" y="5336977"/>
              <a:ext cx="824517" cy="664576"/>
              <a:chOff x="1724129" y="6563077"/>
              <a:chExt cx="824517" cy="664576"/>
            </a:xfrm>
          </p:grpSpPr>
          <p:sp>
            <p:nvSpPr>
              <p:cNvPr id="298" name="자유형 99">
                <a:extLst>
                  <a:ext uri="{FF2B5EF4-FFF2-40B4-BE49-F238E27FC236}">
                    <a16:creationId xmlns:a16="http://schemas.microsoft.com/office/drawing/2014/main" id="{F0F1F4A7-D17B-4E2C-936A-FC7BCFC534B7}"/>
                  </a:ext>
                </a:extLst>
              </p:cNvPr>
              <p:cNvSpPr/>
              <p:nvPr/>
            </p:nvSpPr>
            <p:spPr>
              <a:xfrm rot="16200000" flipH="1" flipV="1">
                <a:off x="1807715" y="6486721"/>
                <a:ext cx="664576" cy="817287"/>
              </a:xfrm>
              <a:custGeom>
                <a:avLst/>
                <a:gdLst>
                  <a:gd name="connsiteX0" fmla="*/ 0 w 2838450"/>
                  <a:gd name="connsiteY0" fmla="*/ 933450 h 1162050"/>
                  <a:gd name="connsiteX1" fmla="*/ 833437 w 2838450"/>
                  <a:gd name="connsiteY1" fmla="*/ 361950 h 1162050"/>
                  <a:gd name="connsiteX2" fmla="*/ 547687 w 2838450"/>
                  <a:gd name="connsiteY2" fmla="*/ 361950 h 1162050"/>
                  <a:gd name="connsiteX3" fmla="*/ 1395412 w 2838450"/>
                  <a:gd name="connsiteY3" fmla="*/ 0 h 1162050"/>
                  <a:gd name="connsiteX4" fmla="*/ 2238375 w 2838450"/>
                  <a:gd name="connsiteY4" fmla="*/ 361950 h 1162050"/>
                  <a:gd name="connsiteX5" fmla="*/ 1938337 w 2838450"/>
                  <a:gd name="connsiteY5" fmla="*/ 366712 h 1162050"/>
                  <a:gd name="connsiteX6" fmla="*/ 2838450 w 2838450"/>
                  <a:gd name="connsiteY6" fmla="*/ 1162050 h 1162050"/>
                  <a:gd name="connsiteX7" fmla="*/ 0 w 2838450"/>
                  <a:gd name="connsiteY7" fmla="*/ 933450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21469 h 1162050"/>
                  <a:gd name="connsiteX1" fmla="*/ 899331 w 2904344"/>
                  <a:gd name="connsiteY1" fmla="*/ 361950 h 1162050"/>
                  <a:gd name="connsiteX2" fmla="*/ 613581 w 2904344"/>
                  <a:gd name="connsiteY2" fmla="*/ 361950 h 1162050"/>
                  <a:gd name="connsiteX3" fmla="*/ 1461306 w 2904344"/>
                  <a:gd name="connsiteY3" fmla="*/ 0 h 1162050"/>
                  <a:gd name="connsiteX4" fmla="*/ 2304269 w 2904344"/>
                  <a:gd name="connsiteY4" fmla="*/ 361950 h 1162050"/>
                  <a:gd name="connsiteX5" fmla="*/ 2004231 w 2904344"/>
                  <a:gd name="connsiteY5" fmla="*/ 366712 h 1162050"/>
                  <a:gd name="connsiteX6" fmla="*/ 2904344 w 2904344"/>
                  <a:gd name="connsiteY6" fmla="*/ 1162050 h 1162050"/>
                  <a:gd name="connsiteX7" fmla="*/ 0 w 2904344"/>
                  <a:gd name="connsiteY7" fmla="*/ 1121469 h 1162050"/>
                  <a:gd name="connsiteX0" fmla="*/ 0 w 2904344"/>
                  <a:gd name="connsiteY0" fmla="*/ 1193477 h 1193477"/>
                  <a:gd name="connsiteX1" fmla="*/ 899331 w 2904344"/>
                  <a:gd name="connsiteY1" fmla="*/ 361950 h 1193477"/>
                  <a:gd name="connsiteX2" fmla="*/ 613581 w 2904344"/>
                  <a:gd name="connsiteY2" fmla="*/ 361950 h 1193477"/>
                  <a:gd name="connsiteX3" fmla="*/ 1461306 w 2904344"/>
                  <a:gd name="connsiteY3" fmla="*/ 0 h 1193477"/>
                  <a:gd name="connsiteX4" fmla="*/ 2304269 w 2904344"/>
                  <a:gd name="connsiteY4" fmla="*/ 361950 h 1193477"/>
                  <a:gd name="connsiteX5" fmla="*/ 2004231 w 2904344"/>
                  <a:gd name="connsiteY5" fmla="*/ 366712 h 1193477"/>
                  <a:gd name="connsiteX6" fmla="*/ 2904344 w 2904344"/>
                  <a:gd name="connsiteY6" fmla="*/ 1162050 h 1193477"/>
                  <a:gd name="connsiteX7" fmla="*/ 0 w 2904344"/>
                  <a:gd name="connsiteY7" fmla="*/ 1193477 h 1193477"/>
                  <a:gd name="connsiteX0" fmla="*/ 0 w 2904344"/>
                  <a:gd name="connsiteY0" fmla="*/ 1193477 h 1193477"/>
                  <a:gd name="connsiteX1" fmla="*/ 899331 w 2904344"/>
                  <a:gd name="connsiteY1" fmla="*/ 361950 h 1193477"/>
                  <a:gd name="connsiteX2" fmla="*/ 613581 w 2904344"/>
                  <a:gd name="connsiteY2" fmla="*/ 361950 h 1193477"/>
                  <a:gd name="connsiteX3" fmla="*/ 1461306 w 2904344"/>
                  <a:gd name="connsiteY3" fmla="*/ 0 h 1193477"/>
                  <a:gd name="connsiteX4" fmla="*/ 2304269 w 2904344"/>
                  <a:gd name="connsiteY4" fmla="*/ 361950 h 1193477"/>
                  <a:gd name="connsiteX5" fmla="*/ 2004231 w 2904344"/>
                  <a:gd name="connsiteY5" fmla="*/ 366712 h 1193477"/>
                  <a:gd name="connsiteX6" fmla="*/ 2904344 w 2904344"/>
                  <a:gd name="connsiteY6" fmla="*/ 1162050 h 1193477"/>
                  <a:gd name="connsiteX7" fmla="*/ 0 w 2904344"/>
                  <a:gd name="connsiteY7" fmla="*/ 1193477 h 1193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04344" h="1193477">
                    <a:moveTo>
                      <a:pt x="0" y="1193477"/>
                    </a:moveTo>
                    <a:cubicBezTo>
                      <a:pt x="569479" y="906967"/>
                      <a:pt x="742380" y="688074"/>
                      <a:pt x="899331" y="361950"/>
                    </a:cubicBezTo>
                    <a:lnTo>
                      <a:pt x="613581" y="361950"/>
                    </a:lnTo>
                    <a:lnTo>
                      <a:pt x="1461306" y="0"/>
                    </a:lnTo>
                    <a:lnTo>
                      <a:pt x="2304269" y="361950"/>
                    </a:lnTo>
                    <a:lnTo>
                      <a:pt x="2004231" y="366712"/>
                    </a:lnTo>
                    <a:cubicBezTo>
                      <a:pt x="2128069" y="652587"/>
                      <a:pt x="2411537" y="956183"/>
                      <a:pt x="2904344" y="1162050"/>
                    </a:cubicBezTo>
                    <a:lnTo>
                      <a:pt x="0" y="1193477"/>
                    </a:lnTo>
                    <a:close/>
                  </a:path>
                </a:pathLst>
              </a:custGeom>
              <a:gradFill>
                <a:gsLst>
                  <a:gs pos="24000">
                    <a:srgbClr val="0678BD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19050">
                <a:noFill/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56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1724129" y="6695415"/>
                <a:ext cx="680832" cy="40011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0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417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Element</a:t>
                </a:r>
              </a:p>
              <a:p>
                <a:pPr algn="ctr"/>
                <a:r>
                  <a:rPr lang="ko-KR" altLang="en-US" sz="10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417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경량화</a:t>
                </a:r>
                <a:endPara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41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88" name="모서리가 둥근 직사각형 287"/>
            <p:cNvSpPr/>
            <p:nvPr/>
          </p:nvSpPr>
          <p:spPr>
            <a:xfrm>
              <a:off x="3945382" y="5094827"/>
              <a:ext cx="855218" cy="194756"/>
            </a:xfrm>
            <a:prstGeom prst="roundRect">
              <a:avLst>
                <a:gd name="adj" fmla="val 50000"/>
              </a:avLst>
            </a:prstGeom>
            <a:solidFill>
              <a:srgbClr val="7F7F7F"/>
            </a:solidFill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ko-KR" altLang="en-US" sz="900" b="1" dirty="0" smtClean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기존 </a:t>
              </a:r>
              <a:r>
                <a:rPr lang="en-US" altLang="ko-KR" sz="900" b="1" dirty="0" smtClean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14 </a:t>
              </a:r>
              <a:r>
                <a:rPr lang="ko-KR" altLang="en-US" sz="900" b="1" dirty="0" smtClean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버전</a:t>
              </a:r>
              <a:endParaRPr lang="ko-KR" altLang="en-US" sz="900" b="1" dirty="0">
                <a:ln w="19050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89" name="모서리가 둥근 직사각형 288"/>
            <p:cNvSpPr/>
            <p:nvPr/>
          </p:nvSpPr>
          <p:spPr>
            <a:xfrm>
              <a:off x="5438902" y="5094827"/>
              <a:ext cx="855218" cy="194756"/>
            </a:xfrm>
            <a:prstGeom prst="roundRect">
              <a:avLst>
                <a:gd name="adj" fmla="val 50000"/>
              </a:avLst>
            </a:prstGeom>
            <a:solidFill>
              <a:srgbClr val="0678BD"/>
            </a:solidFill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ko-KR" altLang="en-US" sz="9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최신 </a:t>
              </a:r>
              <a:r>
                <a:rPr lang="en-US" altLang="ko-KR" sz="9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N </a:t>
              </a:r>
              <a:r>
                <a:rPr lang="ko-KR" altLang="en-US" sz="9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버전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059145D8-8A19-4B9D-8780-2F144B998FCF}"/>
                </a:ext>
              </a:extLst>
            </p:cNvPr>
            <p:cNvSpPr txBox="1"/>
            <p:nvPr/>
          </p:nvSpPr>
          <p:spPr>
            <a:xfrm>
              <a:off x="3824444" y="6184436"/>
              <a:ext cx="2398092" cy="31547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sz="900" b="1" dirty="0" smtClean="0"/>
                <a:t>그리드 셀 구성 </a:t>
              </a:r>
              <a:r>
                <a:rPr lang="en-US" altLang="ko-KR" sz="900" b="1" dirty="0" smtClean="0"/>
                <a:t>Element </a:t>
              </a:r>
              <a:r>
                <a:rPr lang="ko-KR" altLang="en-US" sz="900" b="1" dirty="0" smtClean="0"/>
                <a:t>개수 약 </a:t>
              </a:r>
              <a:r>
                <a:rPr lang="en-US" altLang="ko-KR" sz="900" b="1" dirty="0" smtClean="0"/>
                <a:t>1/2 </a:t>
              </a:r>
              <a:r>
                <a:rPr lang="ko-KR" altLang="en-US" sz="900" b="1" dirty="0" smtClean="0"/>
                <a:t>경량화 실현</a:t>
              </a:r>
              <a:endParaRPr lang="en-US" altLang="ko-KR" sz="900" b="1" dirty="0" smtClean="0"/>
            </a:p>
            <a:p>
              <a:r>
                <a:rPr lang="ko-KR" altLang="en-US" sz="900" b="1" dirty="0" smtClean="0"/>
                <a:t>데이터가 많아 질수록 더욱 빠른 조회 성능 보장</a:t>
              </a:r>
              <a:endParaRPr lang="ko-KR" altLang="en-US" sz="900" b="1" dirty="0"/>
            </a:p>
          </p:txBody>
        </p:sp>
        <p:grpSp>
          <p:nvGrpSpPr>
            <p:cNvPr id="291" name="그룹 290"/>
            <p:cNvGrpSpPr/>
            <p:nvPr/>
          </p:nvGrpSpPr>
          <p:grpSpPr>
            <a:xfrm>
              <a:off x="3670367" y="4767079"/>
              <a:ext cx="2760965" cy="248699"/>
              <a:chOff x="3670367" y="4718856"/>
              <a:chExt cx="2760965" cy="248699"/>
            </a:xfrm>
          </p:grpSpPr>
          <p:grpSp>
            <p:nvGrpSpPr>
              <p:cNvPr id="292" name="그룹 291">
                <a:extLst>
                  <a:ext uri="{FF2B5EF4-FFF2-40B4-BE49-F238E27FC236}">
                    <a16:creationId xmlns:a16="http://schemas.microsoft.com/office/drawing/2014/main" id="{5B518ACA-578C-4F10-80CF-DC55F6A1648E}"/>
                  </a:ext>
                </a:extLst>
              </p:cNvPr>
              <p:cNvGrpSpPr/>
              <p:nvPr/>
            </p:nvGrpSpPr>
            <p:grpSpPr>
              <a:xfrm>
                <a:off x="5305434" y="4718857"/>
                <a:ext cx="1125898" cy="248698"/>
                <a:chOff x="2726433" y="1169284"/>
                <a:chExt cx="1050168" cy="252000"/>
              </a:xfrm>
            </p:grpSpPr>
            <p:sp>
              <p:nvSpPr>
                <p:cNvPr id="296" name="Freeform 9">
                  <a:extLst>
                    <a:ext uri="{FF2B5EF4-FFF2-40B4-BE49-F238E27FC236}">
                      <a16:creationId xmlns:a16="http://schemas.microsoft.com/office/drawing/2014/main" id="{288AE705-6D70-47AB-834C-F84DD27EB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26433" y="1169284"/>
                  <a:ext cx="1009506" cy="252000"/>
                </a:xfrm>
                <a:custGeom>
                  <a:avLst/>
                  <a:gdLst>
                    <a:gd name="T0" fmla="*/ 849 w 849"/>
                    <a:gd name="T1" fmla="*/ 0 h 209"/>
                    <a:gd name="T2" fmla="*/ 670 w 849"/>
                    <a:gd name="T3" fmla="*/ 179 h 209"/>
                    <a:gd name="T4" fmla="*/ 596 w 849"/>
                    <a:gd name="T5" fmla="*/ 209 h 209"/>
                    <a:gd name="T6" fmla="*/ 105 w 849"/>
                    <a:gd name="T7" fmla="*/ 209 h 209"/>
                    <a:gd name="T8" fmla="*/ 0 w 849"/>
                    <a:gd name="T9" fmla="*/ 105 h 209"/>
                    <a:gd name="T10" fmla="*/ 0 w 849"/>
                    <a:gd name="T11" fmla="*/ 105 h 209"/>
                    <a:gd name="T12" fmla="*/ 105 w 849"/>
                    <a:gd name="T13" fmla="*/ 0 h 209"/>
                    <a:gd name="T14" fmla="*/ 849 w 849"/>
                    <a:gd name="T15" fmla="*/ 0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49" h="209">
                      <a:moveTo>
                        <a:pt x="849" y="0"/>
                      </a:moveTo>
                      <a:cubicBezTo>
                        <a:pt x="670" y="179"/>
                        <a:pt x="670" y="179"/>
                        <a:pt x="670" y="179"/>
                      </a:cubicBezTo>
                      <a:cubicBezTo>
                        <a:pt x="650" y="198"/>
                        <a:pt x="624" y="209"/>
                        <a:pt x="596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47" y="209"/>
                        <a:pt x="0" y="163"/>
                        <a:pt x="0" y="10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47"/>
                        <a:pt x="47" y="0"/>
                        <a:pt x="105" y="0"/>
                      </a:cubicBezTo>
                      <a:lnTo>
                        <a:pt x="849" y="0"/>
                      </a:lnTo>
                      <a:close/>
                    </a:path>
                  </a:pathLst>
                </a:custGeom>
                <a:solidFill>
                  <a:srgbClr val="184F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Freeform 10">
                  <a:extLst>
                    <a:ext uri="{FF2B5EF4-FFF2-40B4-BE49-F238E27FC236}">
                      <a16:creationId xmlns:a16="http://schemas.microsoft.com/office/drawing/2014/main" id="{60C0C5BD-3372-48A9-BCEF-E6FD8DD27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67270" y="1169284"/>
                  <a:ext cx="209331" cy="169673"/>
                </a:xfrm>
                <a:custGeom>
                  <a:avLst/>
                  <a:gdLst>
                    <a:gd name="T0" fmla="*/ 417 w 417"/>
                    <a:gd name="T1" fmla="*/ 0 h 338"/>
                    <a:gd name="T2" fmla="*/ 83 w 417"/>
                    <a:gd name="T3" fmla="*/ 338 h 338"/>
                    <a:gd name="T4" fmla="*/ 0 w 417"/>
                    <a:gd name="T5" fmla="*/ 338 h 338"/>
                    <a:gd name="T6" fmla="*/ 336 w 417"/>
                    <a:gd name="T7" fmla="*/ 0 h 338"/>
                    <a:gd name="T8" fmla="*/ 417 w 417"/>
                    <a:gd name="T9" fmla="*/ 0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7" h="338">
                      <a:moveTo>
                        <a:pt x="417" y="0"/>
                      </a:moveTo>
                      <a:lnTo>
                        <a:pt x="83" y="338"/>
                      </a:lnTo>
                      <a:lnTo>
                        <a:pt x="0" y="338"/>
                      </a:lnTo>
                      <a:lnTo>
                        <a:pt x="336" y="0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93" name="양쪽 모서리가 둥근 사각형 19">
                <a:extLst>
                  <a:ext uri="{FF2B5EF4-FFF2-40B4-BE49-F238E27FC236}">
                    <a16:creationId xmlns:a16="http://schemas.microsoft.com/office/drawing/2014/main" id="{88B61F66-7AAC-407D-919A-8F57DCCE05A0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3670367" y="4718856"/>
                <a:ext cx="2031446" cy="248698"/>
              </a:xfrm>
              <a:prstGeom prst="round2SameRect">
                <a:avLst>
                  <a:gd name="adj1" fmla="val 20161"/>
                  <a:gd name="adj2" fmla="val 0"/>
                </a:avLst>
              </a:prstGeom>
              <a:solidFill>
                <a:srgbClr val="184F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B9D3CAFB-F55B-4761-B556-4655AB15C41C}"/>
                  </a:ext>
                </a:extLst>
              </p:cNvPr>
              <p:cNvSpPr txBox="1"/>
              <p:nvPr/>
            </p:nvSpPr>
            <p:spPr>
              <a:xfrm>
                <a:off x="3759247" y="4750873"/>
                <a:ext cx="2436822" cy="184666"/>
              </a:xfrm>
              <a:prstGeom prst="rect">
                <a:avLst/>
              </a:prstGeom>
              <a:noFill/>
            </p:spPr>
            <p:txBody>
              <a:bodyPr wrap="none" lIns="50400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1200" dirty="0" smtClean="0">
                    <a:solidFill>
                      <a:schemeClr val="bg1"/>
                    </a:solidFill>
                  </a:rPr>
                  <a:t>컴포넌트 구성 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Element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경량화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5" name="모서리가 둥근 직사각형 294"/>
              <p:cNvSpPr/>
              <p:nvPr/>
            </p:nvSpPr>
            <p:spPr>
              <a:xfrm>
                <a:off x="3706599" y="4747162"/>
                <a:ext cx="509802" cy="192344"/>
              </a:xfrm>
              <a:prstGeom prst="roundRect">
                <a:avLst>
                  <a:gd name="adj" fmla="val 50000"/>
                </a:avLst>
              </a:prstGeom>
              <a:solidFill>
                <a:srgbClr val="FE8426"/>
              </a:solidFill>
            </p:spPr>
            <p:txBody>
              <a:bodyPr wrap="square" lIns="0" tIns="0" rIns="0" bIns="0" anchor="ctr">
                <a:noAutofit/>
              </a:bodyPr>
              <a:lstStyle/>
              <a:p>
                <a:pPr algn="ctr"/>
                <a:r>
                  <a:rPr lang="ko-KR" altLang="en-US" sz="1100" b="1" dirty="0" smtClean="0">
                    <a:ln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개선 ④</a:t>
                </a:r>
                <a:endParaRPr lang="ko-KR" altLang="en-US" sz="1100" b="1" dirty="0">
                  <a:ln w="19050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4" name="그룹 123"/>
          <p:cNvGrpSpPr/>
          <p:nvPr/>
        </p:nvGrpSpPr>
        <p:grpSpPr>
          <a:xfrm>
            <a:off x="9767649" y="517600"/>
            <a:ext cx="771050" cy="392415"/>
            <a:chOff x="9887330" y="577069"/>
            <a:chExt cx="605541" cy="308183"/>
          </a:xfrm>
        </p:grpSpPr>
        <p:sp>
          <p:nvSpPr>
            <p:cNvPr id="125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9887330" y="593470"/>
              <a:ext cx="605541" cy="275378"/>
            </a:xfrm>
            <a:prstGeom prst="roundRect">
              <a:avLst>
                <a:gd name="adj" fmla="val 50000"/>
              </a:avLst>
            </a:prstGeom>
            <a:solidFill>
              <a:srgbClr val="11A19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9965890" y="577069"/>
              <a:ext cx="448425" cy="308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제안서</a:t>
              </a:r>
              <a:endParaRPr lang="en-US" altLang="ko-KR" sz="9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Ⅱ- </a:t>
              </a:r>
              <a:r>
                <a:rPr lang="en-US" altLang="ko-KR" sz="105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2p</a:t>
              </a:r>
              <a:endParaRPr lang="en-US" altLang="ko-KR" sz="10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88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93294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넥사크로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1543692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2.3.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기대효과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10012021" y="57478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</a:t>
            </a:r>
            <a:r>
              <a:rPr lang="ko-KR" altLang="en-US" sz="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제안개요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C29109B-646E-4243-ABDE-9897BF8A5271}"/>
              </a:ext>
            </a:extLst>
          </p:cNvPr>
          <p:cNvGrpSpPr/>
          <p:nvPr/>
        </p:nvGrpSpPr>
        <p:grpSpPr>
          <a:xfrm>
            <a:off x="0" y="1329945"/>
            <a:ext cx="10692156" cy="989232"/>
            <a:chOff x="0" y="6269978"/>
            <a:chExt cx="10692156" cy="989232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14DEAB1-5124-498F-8896-E5BD23131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6938192"/>
              <a:ext cx="10692154" cy="321018"/>
            </a:xfrm>
            <a:prstGeom prst="rect">
              <a:avLst/>
            </a:prstGeom>
          </p:spPr>
        </p:pic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BDA8AB37-B238-4E26-9B0E-D8713884E497}"/>
                </a:ext>
              </a:extLst>
            </p:cNvPr>
            <p:cNvGrpSpPr/>
            <p:nvPr/>
          </p:nvGrpSpPr>
          <p:grpSpPr>
            <a:xfrm>
              <a:off x="0" y="6269978"/>
              <a:ext cx="10692156" cy="670215"/>
              <a:chOff x="0" y="6269978"/>
              <a:chExt cx="10692156" cy="670215"/>
            </a:xfrm>
          </p:grpSpPr>
          <p:sp>
            <p:nvSpPr>
              <p:cNvPr id="133" name="사각형: 둥근 모서리 374">
                <a:extLst>
                  <a:ext uri="{FF2B5EF4-FFF2-40B4-BE49-F238E27FC236}">
                    <a16:creationId xmlns:a16="http://schemas.microsoft.com/office/drawing/2014/main" id="{77B7AB3F-CF9B-4D84-A813-F78043435B69}"/>
                  </a:ext>
                </a:extLst>
              </p:cNvPr>
              <p:cNvSpPr/>
              <p:nvPr/>
            </p:nvSpPr>
            <p:spPr>
              <a:xfrm>
                <a:off x="0" y="6269978"/>
                <a:ext cx="10692156" cy="670215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678BD"/>
                  </a:gs>
                  <a:gs pos="100000">
                    <a:srgbClr val="1DA9C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0F19FFD-9D4B-4BFD-BF31-90506922FC91}"/>
                  </a:ext>
                </a:extLst>
              </p:cNvPr>
              <p:cNvSpPr txBox="1"/>
              <p:nvPr/>
            </p:nvSpPr>
            <p:spPr>
              <a:xfrm>
                <a:off x="310562" y="6453027"/>
                <a:ext cx="1007168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UI 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업그레이드</a:t>
                </a:r>
                <a:r>
                  <a:rPr lang="ko-KR" altLang="en-US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성능 개선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및 업무 효율성을 증대하여</a:t>
                </a:r>
                <a:r>
                  <a:rPr lang="en-US" altLang="ko-KR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경쟁력 </a:t>
                </a:r>
                <a:r>
                  <a:rPr lang="ko-KR" altLang="en-US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제고</a:t>
                </a:r>
                <a:endPara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C1652DBB-ABD0-48D2-861E-56F7E4CA10F0}"/>
                  </a:ext>
                </a:extLst>
              </p:cNvPr>
              <p:cNvGrpSpPr/>
              <p:nvPr/>
            </p:nvGrpSpPr>
            <p:grpSpPr>
              <a:xfrm>
                <a:off x="738188" y="6392026"/>
                <a:ext cx="9217024" cy="445168"/>
                <a:chOff x="741627" y="6143193"/>
                <a:chExt cx="9217024" cy="445168"/>
              </a:xfrm>
            </p:grpSpPr>
            <p:sp>
              <p:nvSpPr>
                <p:cNvPr id="136" name="자유형: 도형 382">
                  <a:extLst>
                    <a:ext uri="{FF2B5EF4-FFF2-40B4-BE49-F238E27FC236}">
                      <a16:creationId xmlns:a16="http://schemas.microsoft.com/office/drawing/2014/main" id="{3715A193-BE3A-426C-A547-9589D57E7EAC}"/>
                    </a:ext>
                  </a:extLst>
                </p:cNvPr>
                <p:cNvSpPr/>
                <p:nvPr/>
              </p:nvSpPr>
              <p:spPr>
                <a:xfrm flipH="1" flipV="1">
                  <a:off x="741627" y="6143193"/>
                  <a:ext cx="203097" cy="140844"/>
                </a:xfrm>
                <a:custGeom>
                  <a:avLst/>
                  <a:gdLst>
                    <a:gd name="connsiteX0" fmla="*/ 147161 w 686752"/>
                    <a:gd name="connsiteY0" fmla="*/ 294227 h 476250"/>
                    <a:gd name="connsiteX1" fmla="*/ 0 w 686752"/>
                    <a:gd name="connsiteY1" fmla="*/ 294227 h 476250"/>
                    <a:gd name="connsiteX2" fmla="*/ 0 w 686752"/>
                    <a:gd name="connsiteY2" fmla="*/ 0 h 476250"/>
                    <a:gd name="connsiteX3" fmla="*/ 294227 w 686752"/>
                    <a:gd name="connsiteY3" fmla="*/ 0 h 476250"/>
                    <a:gd name="connsiteX4" fmla="*/ 294227 w 686752"/>
                    <a:gd name="connsiteY4" fmla="*/ 294227 h 476250"/>
                    <a:gd name="connsiteX5" fmla="*/ 201263 w 686752"/>
                    <a:gd name="connsiteY5" fmla="*/ 476250 h 476250"/>
                    <a:gd name="connsiteX6" fmla="*/ 54102 w 686752"/>
                    <a:gd name="connsiteY6" fmla="*/ 476250 h 476250"/>
                    <a:gd name="connsiteX7" fmla="*/ 147161 w 686752"/>
                    <a:gd name="connsiteY7" fmla="*/ 294227 h 476250"/>
                    <a:gd name="connsiteX8" fmla="*/ 593789 w 686752"/>
                    <a:gd name="connsiteY8" fmla="*/ 476250 h 476250"/>
                    <a:gd name="connsiteX9" fmla="*/ 686752 w 686752"/>
                    <a:gd name="connsiteY9" fmla="*/ 294227 h 476250"/>
                    <a:gd name="connsiteX10" fmla="*/ 686752 w 686752"/>
                    <a:gd name="connsiteY10" fmla="*/ 0 h 476250"/>
                    <a:gd name="connsiteX11" fmla="*/ 392525 w 686752"/>
                    <a:gd name="connsiteY11" fmla="*/ 0 h 476250"/>
                    <a:gd name="connsiteX12" fmla="*/ 392525 w 686752"/>
                    <a:gd name="connsiteY12" fmla="*/ 294227 h 476250"/>
                    <a:gd name="connsiteX13" fmla="*/ 539686 w 686752"/>
                    <a:gd name="connsiteY13" fmla="*/ 294227 h 476250"/>
                    <a:gd name="connsiteX14" fmla="*/ 446723 w 686752"/>
                    <a:gd name="connsiteY14" fmla="*/ 476250 h 476250"/>
                    <a:gd name="connsiteX15" fmla="*/ 593789 w 686752"/>
                    <a:gd name="connsiteY15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86752" h="476250">
                      <a:moveTo>
                        <a:pt x="147161" y="294227"/>
                      </a:moveTo>
                      <a:lnTo>
                        <a:pt x="0" y="294227"/>
                      </a:lnTo>
                      <a:lnTo>
                        <a:pt x="0" y="0"/>
                      </a:lnTo>
                      <a:lnTo>
                        <a:pt x="294227" y="0"/>
                      </a:lnTo>
                      <a:lnTo>
                        <a:pt x="294227" y="294227"/>
                      </a:lnTo>
                      <a:lnTo>
                        <a:pt x="201263" y="476250"/>
                      </a:lnTo>
                      <a:lnTo>
                        <a:pt x="54102" y="476250"/>
                      </a:lnTo>
                      <a:lnTo>
                        <a:pt x="147161" y="294227"/>
                      </a:lnTo>
                      <a:close/>
                      <a:moveTo>
                        <a:pt x="593789" y="476250"/>
                      </a:moveTo>
                      <a:lnTo>
                        <a:pt x="686752" y="294227"/>
                      </a:lnTo>
                      <a:lnTo>
                        <a:pt x="686752" y="0"/>
                      </a:lnTo>
                      <a:lnTo>
                        <a:pt x="392525" y="0"/>
                      </a:lnTo>
                      <a:lnTo>
                        <a:pt x="392525" y="294227"/>
                      </a:lnTo>
                      <a:lnTo>
                        <a:pt x="539686" y="294227"/>
                      </a:lnTo>
                      <a:lnTo>
                        <a:pt x="446723" y="476250"/>
                      </a:lnTo>
                      <a:lnTo>
                        <a:pt x="593789" y="476250"/>
                      </a:lnTo>
                      <a:close/>
                    </a:path>
                  </a:pathLst>
                </a:custGeom>
                <a:solidFill>
                  <a:schemeClr val="tx1">
                    <a:alpha val="41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383">
                  <a:extLst>
                    <a:ext uri="{FF2B5EF4-FFF2-40B4-BE49-F238E27FC236}">
                      <a16:creationId xmlns:a16="http://schemas.microsoft.com/office/drawing/2014/main" id="{41A9AC14-2CF1-4BA5-93A8-0371BFEB7EE8}"/>
                    </a:ext>
                  </a:extLst>
                </p:cNvPr>
                <p:cNvSpPr/>
                <p:nvPr/>
              </p:nvSpPr>
              <p:spPr>
                <a:xfrm>
                  <a:off x="9755554" y="6447517"/>
                  <a:ext cx="203097" cy="140844"/>
                </a:xfrm>
                <a:custGeom>
                  <a:avLst/>
                  <a:gdLst>
                    <a:gd name="connsiteX0" fmla="*/ 147161 w 686752"/>
                    <a:gd name="connsiteY0" fmla="*/ 294227 h 476250"/>
                    <a:gd name="connsiteX1" fmla="*/ 0 w 686752"/>
                    <a:gd name="connsiteY1" fmla="*/ 294227 h 476250"/>
                    <a:gd name="connsiteX2" fmla="*/ 0 w 686752"/>
                    <a:gd name="connsiteY2" fmla="*/ 0 h 476250"/>
                    <a:gd name="connsiteX3" fmla="*/ 294227 w 686752"/>
                    <a:gd name="connsiteY3" fmla="*/ 0 h 476250"/>
                    <a:gd name="connsiteX4" fmla="*/ 294227 w 686752"/>
                    <a:gd name="connsiteY4" fmla="*/ 294227 h 476250"/>
                    <a:gd name="connsiteX5" fmla="*/ 201263 w 686752"/>
                    <a:gd name="connsiteY5" fmla="*/ 476250 h 476250"/>
                    <a:gd name="connsiteX6" fmla="*/ 54102 w 686752"/>
                    <a:gd name="connsiteY6" fmla="*/ 476250 h 476250"/>
                    <a:gd name="connsiteX7" fmla="*/ 147161 w 686752"/>
                    <a:gd name="connsiteY7" fmla="*/ 294227 h 476250"/>
                    <a:gd name="connsiteX8" fmla="*/ 593789 w 686752"/>
                    <a:gd name="connsiteY8" fmla="*/ 476250 h 476250"/>
                    <a:gd name="connsiteX9" fmla="*/ 686752 w 686752"/>
                    <a:gd name="connsiteY9" fmla="*/ 294227 h 476250"/>
                    <a:gd name="connsiteX10" fmla="*/ 686752 w 686752"/>
                    <a:gd name="connsiteY10" fmla="*/ 0 h 476250"/>
                    <a:gd name="connsiteX11" fmla="*/ 392525 w 686752"/>
                    <a:gd name="connsiteY11" fmla="*/ 0 h 476250"/>
                    <a:gd name="connsiteX12" fmla="*/ 392525 w 686752"/>
                    <a:gd name="connsiteY12" fmla="*/ 294227 h 476250"/>
                    <a:gd name="connsiteX13" fmla="*/ 539686 w 686752"/>
                    <a:gd name="connsiteY13" fmla="*/ 294227 h 476250"/>
                    <a:gd name="connsiteX14" fmla="*/ 446723 w 686752"/>
                    <a:gd name="connsiteY14" fmla="*/ 476250 h 476250"/>
                    <a:gd name="connsiteX15" fmla="*/ 593789 w 686752"/>
                    <a:gd name="connsiteY15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86752" h="476250">
                      <a:moveTo>
                        <a:pt x="147161" y="294227"/>
                      </a:moveTo>
                      <a:lnTo>
                        <a:pt x="0" y="294227"/>
                      </a:lnTo>
                      <a:lnTo>
                        <a:pt x="0" y="0"/>
                      </a:lnTo>
                      <a:lnTo>
                        <a:pt x="294227" y="0"/>
                      </a:lnTo>
                      <a:lnTo>
                        <a:pt x="294227" y="294227"/>
                      </a:lnTo>
                      <a:lnTo>
                        <a:pt x="201263" y="476250"/>
                      </a:lnTo>
                      <a:lnTo>
                        <a:pt x="54102" y="476250"/>
                      </a:lnTo>
                      <a:lnTo>
                        <a:pt x="147161" y="294227"/>
                      </a:lnTo>
                      <a:close/>
                      <a:moveTo>
                        <a:pt x="593789" y="476250"/>
                      </a:moveTo>
                      <a:lnTo>
                        <a:pt x="686752" y="294227"/>
                      </a:lnTo>
                      <a:lnTo>
                        <a:pt x="686752" y="0"/>
                      </a:lnTo>
                      <a:lnTo>
                        <a:pt x="392525" y="0"/>
                      </a:lnTo>
                      <a:lnTo>
                        <a:pt x="392525" y="294227"/>
                      </a:lnTo>
                      <a:lnTo>
                        <a:pt x="539686" y="294227"/>
                      </a:lnTo>
                      <a:lnTo>
                        <a:pt x="446723" y="476250"/>
                      </a:lnTo>
                      <a:lnTo>
                        <a:pt x="593789" y="476250"/>
                      </a:lnTo>
                      <a:close/>
                    </a:path>
                  </a:pathLst>
                </a:custGeom>
                <a:solidFill>
                  <a:schemeClr val="tx1">
                    <a:alpha val="41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163" name="직사각형 162"/>
          <p:cNvSpPr/>
          <p:nvPr/>
        </p:nvSpPr>
        <p:spPr>
          <a:xfrm>
            <a:off x="4517330" y="2575036"/>
            <a:ext cx="5722043" cy="3492390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459682" y="2575037"/>
            <a:ext cx="3770565" cy="3475262"/>
          </a:xfrm>
          <a:prstGeom prst="rect">
            <a:avLst/>
          </a:prstGeom>
          <a:solidFill>
            <a:schemeClr val="tx1">
              <a:alpha val="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8D024269-C487-4B0B-9B7C-E5F9C28B2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050298"/>
            <a:ext cx="10692154" cy="191614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0F7E42B4-CF74-4E1A-B09B-80C26C2B834D}"/>
              </a:ext>
            </a:extLst>
          </p:cNvPr>
          <p:cNvSpPr txBox="1"/>
          <p:nvPr/>
        </p:nvSpPr>
        <p:spPr>
          <a:xfrm>
            <a:off x="1004069" y="3036068"/>
            <a:ext cx="2467022" cy="34624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marL="130175" indent="-130175">
              <a:spcAft>
                <a:spcPts val="300"/>
              </a:spcAft>
              <a:buClr>
                <a:srgbClr val="005CA9"/>
              </a:buClr>
              <a:buFont typeface="Arial" panose="020B0604020202020204" pitchFamily="34" charset="0"/>
              <a:buChar char="•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buClr>
                <a:srgbClr val="11A19C"/>
              </a:buClr>
            </a:pPr>
            <a:r>
              <a:rPr lang="en-US" altLang="ko-KR" sz="100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Java Script </a:t>
            </a:r>
            <a:r>
              <a:rPr lang="ko-KR" altLang="en-US" sz="100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엔진 고도화</a:t>
            </a:r>
            <a:r>
              <a:rPr lang="en-US" altLang="ko-KR" sz="100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(v3.0 -&gt; v5.0)</a:t>
            </a:r>
          </a:p>
          <a:p>
            <a:pPr>
              <a:buClr>
                <a:srgbClr val="11A19C"/>
              </a:buClr>
            </a:pPr>
            <a:r>
              <a:rPr lang="en-US" altLang="ko-KR" sz="100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Node </a:t>
            </a:r>
            <a:r>
              <a:rPr lang="ko-KR" altLang="en-US" sz="1000" dirty="0" err="1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생성속도</a:t>
            </a:r>
            <a:r>
              <a:rPr lang="ko-KR" altLang="en-US" sz="100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증가로 화면 폼 로딩 시간 단축</a:t>
            </a:r>
            <a:endParaRPr lang="ko-KR" altLang="en-US" sz="100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BC29109B-646E-4243-ABDE-9897BF8A5271}"/>
              </a:ext>
            </a:extLst>
          </p:cNvPr>
          <p:cNvGrpSpPr/>
          <p:nvPr/>
        </p:nvGrpSpPr>
        <p:grpSpPr>
          <a:xfrm>
            <a:off x="0" y="1329945"/>
            <a:ext cx="10692156" cy="989232"/>
            <a:chOff x="0" y="6269978"/>
            <a:chExt cx="10692156" cy="989232"/>
          </a:xfrm>
        </p:grpSpPr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214DEAB1-5124-498F-8896-E5BD23131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6938192"/>
              <a:ext cx="10692154" cy="321018"/>
            </a:xfrm>
            <a:prstGeom prst="rect">
              <a:avLst/>
            </a:prstGeom>
          </p:spPr>
        </p:pic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BDA8AB37-B238-4E26-9B0E-D8713884E497}"/>
                </a:ext>
              </a:extLst>
            </p:cNvPr>
            <p:cNvGrpSpPr/>
            <p:nvPr/>
          </p:nvGrpSpPr>
          <p:grpSpPr>
            <a:xfrm>
              <a:off x="0" y="6269978"/>
              <a:ext cx="10692156" cy="670215"/>
              <a:chOff x="0" y="6269978"/>
              <a:chExt cx="10692156" cy="670215"/>
            </a:xfrm>
          </p:grpSpPr>
          <p:sp>
            <p:nvSpPr>
              <p:cNvPr id="170" name="사각형: 둥근 모서리 374">
                <a:extLst>
                  <a:ext uri="{FF2B5EF4-FFF2-40B4-BE49-F238E27FC236}">
                    <a16:creationId xmlns:a16="http://schemas.microsoft.com/office/drawing/2014/main" id="{77B7AB3F-CF9B-4D84-A813-F78043435B69}"/>
                  </a:ext>
                </a:extLst>
              </p:cNvPr>
              <p:cNvSpPr/>
              <p:nvPr/>
            </p:nvSpPr>
            <p:spPr>
              <a:xfrm>
                <a:off x="0" y="6269978"/>
                <a:ext cx="10692156" cy="670215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678BD"/>
                  </a:gs>
                  <a:gs pos="100000">
                    <a:srgbClr val="1DA9C6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0F19FFD-9D4B-4BFD-BF31-90506922FC91}"/>
                  </a:ext>
                </a:extLst>
              </p:cNvPr>
              <p:cNvSpPr txBox="1"/>
              <p:nvPr/>
            </p:nvSpPr>
            <p:spPr>
              <a:xfrm>
                <a:off x="310562" y="6453027"/>
                <a:ext cx="1007168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UI 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솔루션 업그레이드</a:t>
                </a:r>
                <a:r>
                  <a:rPr lang="ko-KR" altLang="en-US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 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성능 개선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및 업무 효율성을 증대하여</a:t>
                </a:r>
                <a:r>
                  <a:rPr lang="en-US" altLang="ko-KR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경쟁력 </a:t>
                </a:r>
                <a:r>
                  <a:rPr lang="ko-KR" altLang="en-US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제고</a:t>
                </a:r>
                <a:endParaRPr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C1652DBB-ABD0-48D2-861E-56F7E4CA10F0}"/>
                  </a:ext>
                </a:extLst>
              </p:cNvPr>
              <p:cNvGrpSpPr/>
              <p:nvPr/>
            </p:nvGrpSpPr>
            <p:grpSpPr>
              <a:xfrm>
                <a:off x="738188" y="6392026"/>
                <a:ext cx="9217024" cy="445168"/>
                <a:chOff x="741627" y="6143193"/>
                <a:chExt cx="9217024" cy="445168"/>
              </a:xfrm>
            </p:grpSpPr>
            <p:sp>
              <p:nvSpPr>
                <p:cNvPr id="173" name="자유형: 도형 382">
                  <a:extLst>
                    <a:ext uri="{FF2B5EF4-FFF2-40B4-BE49-F238E27FC236}">
                      <a16:creationId xmlns:a16="http://schemas.microsoft.com/office/drawing/2014/main" id="{3715A193-BE3A-426C-A547-9589D57E7EAC}"/>
                    </a:ext>
                  </a:extLst>
                </p:cNvPr>
                <p:cNvSpPr/>
                <p:nvPr/>
              </p:nvSpPr>
              <p:spPr>
                <a:xfrm flipH="1" flipV="1">
                  <a:off x="741627" y="6143193"/>
                  <a:ext cx="203097" cy="140844"/>
                </a:xfrm>
                <a:custGeom>
                  <a:avLst/>
                  <a:gdLst>
                    <a:gd name="connsiteX0" fmla="*/ 147161 w 686752"/>
                    <a:gd name="connsiteY0" fmla="*/ 294227 h 476250"/>
                    <a:gd name="connsiteX1" fmla="*/ 0 w 686752"/>
                    <a:gd name="connsiteY1" fmla="*/ 294227 h 476250"/>
                    <a:gd name="connsiteX2" fmla="*/ 0 w 686752"/>
                    <a:gd name="connsiteY2" fmla="*/ 0 h 476250"/>
                    <a:gd name="connsiteX3" fmla="*/ 294227 w 686752"/>
                    <a:gd name="connsiteY3" fmla="*/ 0 h 476250"/>
                    <a:gd name="connsiteX4" fmla="*/ 294227 w 686752"/>
                    <a:gd name="connsiteY4" fmla="*/ 294227 h 476250"/>
                    <a:gd name="connsiteX5" fmla="*/ 201263 w 686752"/>
                    <a:gd name="connsiteY5" fmla="*/ 476250 h 476250"/>
                    <a:gd name="connsiteX6" fmla="*/ 54102 w 686752"/>
                    <a:gd name="connsiteY6" fmla="*/ 476250 h 476250"/>
                    <a:gd name="connsiteX7" fmla="*/ 147161 w 686752"/>
                    <a:gd name="connsiteY7" fmla="*/ 294227 h 476250"/>
                    <a:gd name="connsiteX8" fmla="*/ 593789 w 686752"/>
                    <a:gd name="connsiteY8" fmla="*/ 476250 h 476250"/>
                    <a:gd name="connsiteX9" fmla="*/ 686752 w 686752"/>
                    <a:gd name="connsiteY9" fmla="*/ 294227 h 476250"/>
                    <a:gd name="connsiteX10" fmla="*/ 686752 w 686752"/>
                    <a:gd name="connsiteY10" fmla="*/ 0 h 476250"/>
                    <a:gd name="connsiteX11" fmla="*/ 392525 w 686752"/>
                    <a:gd name="connsiteY11" fmla="*/ 0 h 476250"/>
                    <a:gd name="connsiteX12" fmla="*/ 392525 w 686752"/>
                    <a:gd name="connsiteY12" fmla="*/ 294227 h 476250"/>
                    <a:gd name="connsiteX13" fmla="*/ 539686 w 686752"/>
                    <a:gd name="connsiteY13" fmla="*/ 294227 h 476250"/>
                    <a:gd name="connsiteX14" fmla="*/ 446723 w 686752"/>
                    <a:gd name="connsiteY14" fmla="*/ 476250 h 476250"/>
                    <a:gd name="connsiteX15" fmla="*/ 593789 w 686752"/>
                    <a:gd name="connsiteY15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86752" h="476250">
                      <a:moveTo>
                        <a:pt x="147161" y="294227"/>
                      </a:moveTo>
                      <a:lnTo>
                        <a:pt x="0" y="294227"/>
                      </a:lnTo>
                      <a:lnTo>
                        <a:pt x="0" y="0"/>
                      </a:lnTo>
                      <a:lnTo>
                        <a:pt x="294227" y="0"/>
                      </a:lnTo>
                      <a:lnTo>
                        <a:pt x="294227" y="294227"/>
                      </a:lnTo>
                      <a:lnTo>
                        <a:pt x="201263" y="476250"/>
                      </a:lnTo>
                      <a:lnTo>
                        <a:pt x="54102" y="476250"/>
                      </a:lnTo>
                      <a:lnTo>
                        <a:pt x="147161" y="294227"/>
                      </a:lnTo>
                      <a:close/>
                      <a:moveTo>
                        <a:pt x="593789" y="476250"/>
                      </a:moveTo>
                      <a:lnTo>
                        <a:pt x="686752" y="294227"/>
                      </a:lnTo>
                      <a:lnTo>
                        <a:pt x="686752" y="0"/>
                      </a:lnTo>
                      <a:lnTo>
                        <a:pt x="392525" y="0"/>
                      </a:lnTo>
                      <a:lnTo>
                        <a:pt x="392525" y="294227"/>
                      </a:lnTo>
                      <a:lnTo>
                        <a:pt x="539686" y="294227"/>
                      </a:lnTo>
                      <a:lnTo>
                        <a:pt x="446723" y="476250"/>
                      </a:lnTo>
                      <a:lnTo>
                        <a:pt x="593789" y="476250"/>
                      </a:lnTo>
                      <a:close/>
                    </a:path>
                  </a:pathLst>
                </a:custGeom>
                <a:solidFill>
                  <a:schemeClr val="tx1">
                    <a:alpha val="41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383">
                  <a:extLst>
                    <a:ext uri="{FF2B5EF4-FFF2-40B4-BE49-F238E27FC236}">
                      <a16:creationId xmlns:a16="http://schemas.microsoft.com/office/drawing/2014/main" id="{41A9AC14-2CF1-4BA5-93A8-0371BFEB7EE8}"/>
                    </a:ext>
                  </a:extLst>
                </p:cNvPr>
                <p:cNvSpPr/>
                <p:nvPr/>
              </p:nvSpPr>
              <p:spPr>
                <a:xfrm>
                  <a:off x="9755554" y="6447517"/>
                  <a:ext cx="203097" cy="140844"/>
                </a:xfrm>
                <a:custGeom>
                  <a:avLst/>
                  <a:gdLst>
                    <a:gd name="connsiteX0" fmla="*/ 147161 w 686752"/>
                    <a:gd name="connsiteY0" fmla="*/ 294227 h 476250"/>
                    <a:gd name="connsiteX1" fmla="*/ 0 w 686752"/>
                    <a:gd name="connsiteY1" fmla="*/ 294227 h 476250"/>
                    <a:gd name="connsiteX2" fmla="*/ 0 w 686752"/>
                    <a:gd name="connsiteY2" fmla="*/ 0 h 476250"/>
                    <a:gd name="connsiteX3" fmla="*/ 294227 w 686752"/>
                    <a:gd name="connsiteY3" fmla="*/ 0 h 476250"/>
                    <a:gd name="connsiteX4" fmla="*/ 294227 w 686752"/>
                    <a:gd name="connsiteY4" fmla="*/ 294227 h 476250"/>
                    <a:gd name="connsiteX5" fmla="*/ 201263 w 686752"/>
                    <a:gd name="connsiteY5" fmla="*/ 476250 h 476250"/>
                    <a:gd name="connsiteX6" fmla="*/ 54102 w 686752"/>
                    <a:gd name="connsiteY6" fmla="*/ 476250 h 476250"/>
                    <a:gd name="connsiteX7" fmla="*/ 147161 w 686752"/>
                    <a:gd name="connsiteY7" fmla="*/ 294227 h 476250"/>
                    <a:gd name="connsiteX8" fmla="*/ 593789 w 686752"/>
                    <a:gd name="connsiteY8" fmla="*/ 476250 h 476250"/>
                    <a:gd name="connsiteX9" fmla="*/ 686752 w 686752"/>
                    <a:gd name="connsiteY9" fmla="*/ 294227 h 476250"/>
                    <a:gd name="connsiteX10" fmla="*/ 686752 w 686752"/>
                    <a:gd name="connsiteY10" fmla="*/ 0 h 476250"/>
                    <a:gd name="connsiteX11" fmla="*/ 392525 w 686752"/>
                    <a:gd name="connsiteY11" fmla="*/ 0 h 476250"/>
                    <a:gd name="connsiteX12" fmla="*/ 392525 w 686752"/>
                    <a:gd name="connsiteY12" fmla="*/ 294227 h 476250"/>
                    <a:gd name="connsiteX13" fmla="*/ 539686 w 686752"/>
                    <a:gd name="connsiteY13" fmla="*/ 294227 h 476250"/>
                    <a:gd name="connsiteX14" fmla="*/ 446723 w 686752"/>
                    <a:gd name="connsiteY14" fmla="*/ 476250 h 476250"/>
                    <a:gd name="connsiteX15" fmla="*/ 593789 w 686752"/>
                    <a:gd name="connsiteY15" fmla="*/ 476250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86752" h="476250">
                      <a:moveTo>
                        <a:pt x="147161" y="294227"/>
                      </a:moveTo>
                      <a:lnTo>
                        <a:pt x="0" y="294227"/>
                      </a:lnTo>
                      <a:lnTo>
                        <a:pt x="0" y="0"/>
                      </a:lnTo>
                      <a:lnTo>
                        <a:pt x="294227" y="0"/>
                      </a:lnTo>
                      <a:lnTo>
                        <a:pt x="294227" y="294227"/>
                      </a:lnTo>
                      <a:lnTo>
                        <a:pt x="201263" y="476250"/>
                      </a:lnTo>
                      <a:lnTo>
                        <a:pt x="54102" y="476250"/>
                      </a:lnTo>
                      <a:lnTo>
                        <a:pt x="147161" y="294227"/>
                      </a:lnTo>
                      <a:close/>
                      <a:moveTo>
                        <a:pt x="593789" y="476250"/>
                      </a:moveTo>
                      <a:lnTo>
                        <a:pt x="686752" y="294227"/>
                      </a:lnTo>
                      <a:lnTo>
                        <a:pt x="686752" y="0"/>
                      </a:lnTo>
                      <a:lnTo>
                        <a:pt x="392525" y="0"/>
                      </a:lnTo>
                      <a:lnTo>
                        <a:pt x="392525" y="294227"/>
                      </a:lnTo>
                      <a:lnTo>
                        <a:pt x="539686" y="294227"/>
                      </a:lnTo>
                      <a:lnTo>
                        <a:pt x="446723" y="476250"/>
                      </a:lnTo>
                      <a:lnTo>
                        <a:pt x="593789" y="476250"/>
                      </a:lnTo>
                      <a:close/>
                    </a:path>
                  </a:pathLst>
                </a:custGeom>
                <a:solidFill>
                  <a:schemeClr val="tx1">
                    <a:alpha val="41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5257AF2-F4E2-4846-88A9-D35C5A30DF2A}"/>
              </a:ext>
            </a:extLst>
          </p:cNvPr>
          <p:cNvSpPr/>
          <p:nvPr/>
        </p:nvSpPr>
        <p:spPr>
          <a:xfrm>
            <a:off x="1" y="6226777"/>
            <a:ext cx="10692154" cy="641834"/>
          </a:xfrm>
          <a:prstGeom prst="rect">
            <a:avLst/>
          </a:prstGeom>
          <a:gradFill>
            <a:gsLst>
              <a:gs pos="99074">
                <a:schemeClr val="tx1">
                  <a:alpha val="0"/>
                </a:schemeClr>
              </a:gs>
              <a:gs pos="83000">
                <a:schemeClr val="tx1">
                  <a:alpha val="7000"/>
                </a:schemeClr>
              </a:gs>
              <a:gs pos="0">
                <a:schemeClr val="tx1">
                  <a:alpha val="0"/>
                </a:schemeClr>
              </a:gs>
              <a:gs pos="19000">
                <a:schemeClr val="tx1">
                  <a:alpha val="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06F5DB5-C3CA-4ED1-B29C-65F5608F3C45}"/>
              </a:ext>
            </a:extLst>
          </p:cNvPr>
          <p:cNvSpPr txBox="1"/>
          <p:nvPr/>
        </p:nvSpPr>
        <p:spPr>
          <a:xfrm>
            <a:off x="2043736" y="6391899"/>
            <a:ext cx="6597960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000" b="1" dirty="0" smtClean="0">
                <a:ln>
                  <a:solidFill>
                    <a:srgbClr val="745800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개선 및 업무 효율성 증대로 </a:t>
            </a:r>
            <a:r>
              <a:rPr lang="en-US" altLang="ko-KR" sz="2000" b="1" dirty="0">
                <a:ln>
                  <a:solidFill>
                    <a:srgbClr val="745800">
                      <a:alpha val="0"/>
                    </a:srgbClr>
                  </a:solidFill>
                </a:ln>
                <a:solidFill>
                  <a:srgbClr val="F0463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</a:t>
            </a:r>
            <a:r>
              <a:rPr lang="ko-KR" altLang="en-US" sz="2000" b="1" dirty="0">
                <a:ln>
                  <a:solidFill>
                    <a:srgbClr val="745800">
                      <a:alpha val="0"/>
                    </a:srgbClr>
                  </a:solidFill>
                </a:ln>
                <a:solidFill>
                  <a:srgbClr val="F0463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영업지원시스템 경쟁력 확보</a:t>
            </a:r>
          </a:p>
        </p:txBody>
      </p:sp>
      <p:sp>
        <p:nvSpPr>
          <p:cNvPr id="177" name="양쪽 모서리가 둥근 사각형 176"/>
          <p:cNvSpPr/>
          <p:nvPr/>
        </p:nvSpPr>
        <p:spPr>
          <a:xfrm>
            <a:off x="459681" y="2253806"/>
            <a:ext cx="3765455" cy="336994"/>
          </a:xfrm>
          <a:prstGeom prst="round2SameRect">
            <a:avLst>
              <a:gd name="adj1" fmla="val 36610"/>
              <a:gd name="adj2" fmla="val 0"/>
            </a:avLst>
          </a:prstGeom>
          <a:solidFill>
            <a:srgbClr val="144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업그레이드시 주요 특장점</a:t>
            </a:r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657392" y="2700511"/>
            <a:ext cx="3321156" cy="259006"/>
          </a:xfrm>
          <a:prstGeom prst="roundRect">
            <a:avLst>
              <a:gd name="adj" fmla="val 50000"/>
            </a:avLst>
          </a:prstGeom>
          <a:solidFill>
            <a:srgbClr val="11A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1200" b="1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성능 개선</a:t>
            </a:r>
            <a:r>
              <a:rPr lang="en-US" altLang="ko-KR" sz="1200" b="1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b="1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</a:t>
            </a:r>
            <a:r>
              <a:rPr lang="ko-KR" altLang="en-US" sz="1200" b="1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</a:t>
            </a:r>
            <a:r>
              <a:rPr lang="ko-KR" altLang="en-US" sz="1200" b="1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2.5</a:t>
            </a:r>
            <a:r>
              <a:rPr lang="ko-KR" altLang="en-US" sz="1200" b="1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향상</a:t>
            </a:r>
            <a:r>
              <a:rPr lang="en-US" altLang="ko-KR" sz="1200" b="1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b="1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9" name="그룹 178"/>
          <p:cNvGrpSpPr/>
          <p:nvPr/>
        </p:nvGrpSpPr>
        <p:grpSpPr>
          <a:xfrm>
            <a:off x="730494" y="2740601"/>
            <a:ext cx="178826" cy="186508"/>
            <a:chOff x="3015350" y="2270801"/>
            <a:chExt cx="178826" cy="186508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6A303BC7-12D0-4DBF-85F1-8F41574C3F1D}"/>
                </a:ext>
              </a:extLst>
            </p:cNvPr>
            <p:cNvSpPr/>
            <p:nvPr/>
          </p:nvSpPr>
          <p:spPr>
            <a:xfrm>
              <a:off x="3015350" y="2270801"/>
              <a:ext cx="178826" cy="1788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36E02E1-FC60-4B89-A554-695F771B8337}"/>
                </a:ext>
              </a:extLst>
            </p:cNvPr>
            <p:cNvSpPr txBox="1"/>
            <p:nvPr/>
          </p:nvSpPr>
          <p:spPr>
            <a:xfrm>
              <a:off x="3059879" y="2272643"/>
              <a:ext cx="89768" cy="18466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0678B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12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0678B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0F7E42B4-CF74-4E1A-B09B-80C26C2B834D}"/>
              </a:ext>
            </a:extLst>
          </p:cNvPr>
          <p:cNvSpPr txBox="1"/>
          <p:nvPr/>
        </p:nvSpPr>
        <p:spPr>
          <a:xfrm>
            <a:off x="1004069" y="3828156"/>
            <a:ext cx="2417328" cy="9233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marL="130175" indent="-130175">
              <a:spcAft>
                <a:spcPts val="300"/>
              </a:spcAft>
              <a:buClr>
                <a:srgbClr val="005CA9"/>
              </a:buClr>
              <a:buFont typeface="Arial" panose="020B0604020202020204" pitchFamily="34" charset="0"/>
              <a:buChar char="•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buClr>
                <a:srgbClr val="11A19C"/>
              </a:buClr>
            </a:pPr>
            <a:r>
              <a:rPr lang="en-US" altLang="ko-KR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Code Snippet, Code Assist, Inspector </a:t>
            </a: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</a:p>
          <a:p>
            <a:pPr>
              <a:buClr>
                <a:srgbClr val="11A19C"/>
              </a:buClr>
            </a:pP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다양한 배포 환경을 고려한 앱 </a:t>
            </a:r>
            <a:r>
              <a:rPr lang="ko-KR" altLang="en-US" sz="1000" dirty="0" err="1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빌더</a:t>
            </a: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제공</a:t>
            </a:r>
          </a:p>
          <a:p>
            <a:pPr>
              <a:buClr>
                <a:srgbClr val="11A19C"/>
              </a:buClr>
            </a:pP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개발 편이 기능 추가 제공</a:t>
            </a:r>
          </a:p>
          <a:p>
            <a:pPr>
              <a:buClr>
                <a:srgbClr val="11A19C"/>
              </a:buClr>
            </a:pP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프레임 및 폼 템플릿 기능 제공</a:t>
            </a:r>
          </a:p>
          <a:p>
            <a:pPr>
              <a:buClr>
                <a:srgbClr val="11A19C"/>
              </a:buClr>
            </a:pP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사용자 컴포넌트 개발환경 지원</a:t>
            </a:r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657392" y="3492599"/>
            <a:ext cx="3321156" cy="259006"/>
          </a:xfrm>
          <a:prstGeom prst="roundRect">
            <a:avLst>
              <a:gd name="adj" fmla="val 50000"/>
            </a:avLst>
          </a:prstGeom>
          <a:solidFill>
            <a:srgbClr val="11A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1200" b="1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생산성 증대를 위한 기능 강화</a:t>
            </a:r>
          </a:p>
        </p:txBody>
      </p:sp>
      <p:grpSp>
        <p:nvGrpSpPr>
          <p:cNvPr id="184" name="그룹 183"/>
          <p:cNvGrpSpPr/>
          <p:nvPr/>
        </p:nvGrpSpPr>
        <p:grpSpPr>
          <a:xfrm>
            <a:off x="730494" y="3532689"/>
            <a:ext cx="178826" cy="186508"/>
            <a:chOff x="3015350" y="2270801"/>
            <a:chExt cx="178826" cy="186508"/>
          </a:xfrm>
        </p:grpSpPr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6A303BC7-12D0-4DBF-85F1-8F41574C3F1D}"/>
                </a:ext>
              </a:extLst>
            </p:cNvPr>
            <p:cNvSpPr/>
            <p:nvPr/>
          </p:nvSpPr>
          <p:spPr>
            <a:xfrm>
              <a:off x="3015350" y="2270801"/>
              <a:ext cx="178826" cy="1788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36E02E1-FC60-4B89-A554-695F771B8337}"/>
                </a:ext>
              </a:extLst>
            </p:cNvPr>
            <p:cNvSpPr txBox="1"/>
            <p:nvPr/>
          </p:nvSpPr>
          <p:spPr>
            <a:xfrm>
              <a:off x="3059879" y="2272643"/>
              <a:ext cx="89768" cy="18466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0678B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12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0678B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0F7E42B4-CF74-4E1A-B09B-80C26C2B834D}"/>
              </a:ext>
            </a:extLst>
          </p:cNvPr>
          <p:cNvSpPr txBox="1"/>
          <p:nvPr/>
        </p:nvSpPr>
        <p:spPr>
          <a:xfrm>
            <a:off x="1004069" y="5206007"/>
            <a:ext cx="1550104" cy="34624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marL="130175" indent="-130175">
              <a:spcAft>
                <a:spcPts val="300"/>
              </a:spcAft>
              <a:buClr>
                <a:srgbClr val="005CA9"/>
              </a:buClr>
              <a:buFont typeface="Arial" panose="020B0604020202020204" pitchFamily="34" charset="0"/>
              <a:buChar char="•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buClr>
                <a:srgbClr val="11A19C"/>
              </a:buClr>
            </a:pPr>
            <a:r>
              <a:rPr lang="en-US" altLang="ko-KR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Windows </a:t>
            </a: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Mac OS </a:t>
            </a: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지원</a:t>
            </a:r>
            <a:endParaRPr lang="en-US" altLang="ko-KR" sz="100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rgbClr val="11A19C"/>
              </a:buClr>
            </a:pPr>
            <a:r>
              <a:rPr lang="en-US" altLang="ko-KR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32bit </a:t>
            </a: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및 </a:t>
            </a:r>
            <a:r>
              <a:rPr lang="en-US" altLang="ko-KR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64bit </a:t>
            </a:r>
            <a:r>
              <a:rPr lang="ko-KR" altLang="en-US" sz="10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환경 지원</a:t>
            </a: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657392" y="4870450"/>
            <a:ext cx="3321156" cy="259006"/>
          </a:xfrm>
          <a:prstGeom prst="roundRect">
            <a:avLst>
              <a:gd name="adj" fmla="val 50000"/>
            </a:avLst>
          </a:prstGeom>
          <a:solidFill>
            <a:srgbClr val="11A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1200" b="1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환경지원으로 사용자 편의성 증대</a:t>
            </a:r>
          </a:p>
        </p:txBody>
      </p:sp>
      <p:grpSp>
        <p:nvGrpSpPr>
          <p:cNvPr id="189" name="그룹 188"/>
          <p:cNvGrpSpPr/>
          <p:nvPr/>
        </p:nvGrpSpPr>
        <p:grpSpPr>
          <a:xfrm>
            <a:off x="730494" y="4910540"/>
            <a:ext cx="178826" cy="186508"/>
            <a:chOff x="3015350" y="2270801"/>
            <a:chExt cx="178826" cy="186508"/>
          </a:xfrm>
        </p:grpSpPr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6A303BC7-12D0-4DBF-85F1-8F41574C3F1D}"/>
                </a:ext>
              </a:extLst>
            </p:cNvPr>
            <p:cNvSpPr/>
            <p:nvPr/>
          </p:nvSpPr>
          <p:spPr>
            <a:xfrm>
              <a:off x="3015350" y="2270801"/>
              <a:ext cx="178826" cy="1788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36E02E1-FC60-4B89-A554-695F771B8337}"/>
                </a:ext>
              </a:extLst>
            </p:cNvPr>
            <p:cNvSpPr txBox="1"/>
            <p:nvPr/>
          </p:nvSpPr>
          <p:spPr>
            <a:xfrm>
              <a:off x="3059879" y="2272643"/>
              <a:ext cx="89768" cy="18466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0678B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12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0678B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4" name="모서리가 둥근 직사각형 193"/>
          <p:cNvSpPr/>
          <p:nvPr/>
        </p:nvSpPr>
        <p:spPr>
          <a:xfrm>
            <a:off x="657392" y="5653377"/>
            <a:ext cx="3321156" cy="259006"/>
          </a:xfrm>
          <a:prstGeom prst="roundRect">
            <a:avLst>
              <a:gd name="adj" fmla="val 50000"/>
            </a:avLst>
          </a:prstGeom>
          <a:solidFill>
            <a:srgbClr val="11A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ko-KR" altLang="en-US" sz="1200" b="1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안정화로 유지보수성 강화</a:t>
            </a:r>
          </a:p>
        </p:txBody>
      </p:sp>
      <p:grpSp>
        <p:nvGrpSpPr>
          <p:cNvPr id="195" name="그룹 194"/>
          <p:cNvGrpSpPr/>
          <p:nvPr/>
        </p:nvGrpSpPr>
        <p:grpSpPr>
          <a:xfrm>
            <a:off x="730494" y="5693467"/>
            <a:ext cx="178826" cy="186508"/>
            <a:chOff x="3015350" y="2270801"/>
            <a:chExt cx="178826" cy="186508"/>
          </a:xfrm>
        </p:grpSpPr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A303BC7-12D0-4DBF-85F1-8F41574C3F1D}"/>
                </a:ext>
              </a:extLst>
            </p:cNvPr>
            <p:cNvSpPr/>
            <p:nvPr/>
          </p:nvSpPr>
          <p:spPr>
            <a:xfrm>
              <a:off x="3015350" y="2270801"/>
              <a:ext cx="178826" cy="1788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36E02E1-FC60-4B89-A554-695F771B8337}"/>
                </a:ext>
              </a:extLst>
            </p:cNvPr>
            <p:cNvSpPr txBox="1"/>
            <p:nvPr/>
          </p:nvSpPr>
          <p:spPr>
            <a:xfrm>
              <a:off x="3059879" y="2272643"/>
              <a:ext cx="89768" cy="18466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0678B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12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0678B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8" name="양쪽 모서리가 둥근 사각형 197"/>
          <p:cNvSpPr/>
          <p:nvPr/>
        </p:nvSpPr>
        <p:spPr>
          <a:xfrm>
            <a:off x="4517331" y="2253806"/>
            <a:ext cx="5722042" cy="336994"/>
          </a:xfrm>
          <a:prstGeom prst="round2SameRect">
            <a:avLst>
              <a:gd name="adj1" fmla="val 36610"/>
              <a:gd name="adj2" fmla="val 0"/>
            </a:avLst>
          </a:prstGeom>
          <a:solidFill>
            <a:srgbClr val="144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넥사크로 </a:t>
            </a:r>
            <a:r>
              <a:rPr lang="en-US" altLang="ko-KR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N </a:t>
            </a:r>
            <a:r>
              <a:rPr lang="ko-KR" altLang="en-US" sz="13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성능 개선 비교 테스트 측정 결과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7358240" y="5794778"/>
            <a:ext cx="2731441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80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</a:t>
            </a:r>
            <a:r>
              <a:rPr lang="en-US" altLang="ko-KR" sz="80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m/s (</a:t>
            </a:r>
            <a:r>
              <a:rPr lang="ko-KR" altLang="en-US" sz="80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 </a:t>
            </a:r>
            <a:r>
              <a:rPr lang="ko-KR" altLang="en-US" sz="800" dirty="0" err="1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생성시간</a:t>
            </a:r>
            <a:r>
              <a:rPr lang="en-US" altLang="ko-KR" sz="80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800" dirty="0">
              <a:ln>
                <a:solidFill>
                  <a:sysClr val="window" lastClr="FFFFFF">
                    <a:lumMod val="50000"/>
                    <a:alpha val="0"/>
                  </a:sys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0" name="그룹 199"/>
          <p:cNvGrpSpPr/>
          <p:nvPr/>
        </p:nvGrpSpPr>
        <p:grpSpPr>
          <a:xfrm>
            <a:off x="4876800" y="3237584"/>
            <a:ext cx="4782814" cy="2559271"/>
            <a:chOff x="6580382" y="3041433"/>
            <a:chExt cx="3418294" cy="2559271"/>
          </a:xfrm>
        </p:grpSpPr>
        <p:sp>
          <p:nvSpPr>
            <p:cNvPr id="201" name="TextBox 200"/>
            <p:cNvSpPr txBox="1"/>
            <p:nvPr/>
          </p:nvSpPr>
          <p:spPr>
            <a:xfrm>
              <a:off x="6580382" y="3048000"/>
              <a:ext cx="360000" cy="4020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/>
                </a:rPr>
                <a:t>6</a:t>
              </a:r>
              <a:r>
                <a:rPr kumimoji="0" lang="en-US" altLang="ko-KR" sz="1000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/>
                </a:rPr>
                <a:t>00</a:t>
              </a:r>
              <a:endParaRPr kumimoji="0" lang="ko-KR" altLang="en-US" sz="1000" kern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Calibri"/>
                <a:ea typeface="맑은 고딕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580382" y="3466845"/>
              <a:ext cx="360000" cy="4020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/>
                </a:rPr>
                <a:t>500</a:t>
              </a:r>
              <a:endParaRPr kumimoji="0" lang="ko-KR" altLang="en-US" sz="1000" kern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Calibri"/>
                <a:ea typeface="맑은 고딕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025831" y="4218412"/>
              <a:ext cx="607152" cy="28550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ko-KR"/>
              </a:defPPr>
              <a:lvl1pPr algn="ctr">
                <a:defRPr sz="1000" b="1">
                  <a:solidFill>
                    <a:schemeClr val="accent1"/>
                  </a:solidFill>
                </a:defRPr>
              </a:lvl1pPr>
            </a:lstStyle>
            <a:p>
              <a:pPr defTabSz="829474" latinLnBrk="0">
                <a:defRPr/>
              </a:pPr>
              <a:endParaRPr lang="ko-KR" altLang="en-US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E84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4" name="직선 연결선 203"/>
            <p:cNvCxnSpPr/>
            <p:nvPr/>
          </p:nvCxnSpPr>
          <p:spPr>
            <a:xfrm>
              <a:off x="6911978" y="5265258"/>
              <a:ext cx="2800581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205" name="직선 연결선 204"/>
            <p:cNvCxnSpPr/>
            <p:nvPr/>
          </p:nvCxnSpPr>
          <p:spPr>
            <a:xfrm rot="16200000">
              <a:off x="8305693" y="2617636"/>
              <a:ext cx="0" cy="2782461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6" name="직선 연결선 205"/>
            <p:cNvCxnSpPr/>
            <p:nvPr/>
          </p:nvCxnSpPr>
          <p:spPr>
            <a:xfrm rot="16200000">
              <a:off x="8305693" y="2198837"/>
              <a:ext cx="0" cy="2782461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7" name="직선 연결선 206"/>
            <p:cNvCxnSpPr/>
            <p:nvPr/>
          </p:nvCxnSpPr>
          <p:spPr>
            <a:xfrm rot="16200000">
              <a:off x="8305693" y="3036433"/>
              <a:ext cx="0" cy="2782461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08" name="직선 연결선 207"/>
            <p:cNvCxnSpPr/>
            <p:nvPr/>
          </p:nvCxnSpPr>
          <p:spPr>
            <a:xfrm rot="16200000">
              <a:off x="8305693" y="3455231"/>
              <a:ext cx="0" cy="2782461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10" name="TextBox 209"/>
            <p:cNvSpPr txBox="1"/>
            <p:nvPr/>
          </p:nvSpPr>
          <p:spPr>
            <a:xfrm>
              <a:off x="6580382" y="3885692"/>
              <a:ext cx="360000" cy="4020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kern="0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/>
                </a:rPr>
                <a:t>4</a:t>
              </a:r>
              <a:r>
                <a:rPr kumimoji="0" lang="en-US" altLang="ko-KR" sz="1000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/>
                </a:rPr>
                <a:t>00</a:t>
              </a:r>
              <a:endParaRPr kumimoji="0" lang="ko-KR" altLang="en-US" sz="1000" kern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Calibri"/>
                <a:ea typeface="맑은 고딕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580382" y="4304537"/>
              <a:ext cx="360000" cy="4020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kern="0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/>
                </a:rPr>
                <a:t>3</a:t>
              </a:r>
              <a:r>
                <a:rPr kumimoji="0" lang="en-US" altLang="ko-KR" sz="1000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/>
                </a:rPr>
                <a:t>00</a:t>
              </a:r>
              <a:endParaRPr kumimoji="0" lang="ko-KR" altLang="en-US" sz="1000" kern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Calibri"/>
                <a:ea typeface="맑은 고딕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6580382" y="4723385"/>
              <a:ext cx="360000" cy="4020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Calibri"/>
                  <a:ea typeface="맑은 고딕"/>
                </a:rPr>
                <a:t>200</a:t>
              </a:r>
              <a:endParaRPr kumimoji="0" lang="ko-KR" altLang="en-US" sz="1000" kern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prstClr val="white">
                    <a:lumMod val="50000"/>
                  </a:prstClr>
                </a:solidFill>
                <a:latin typeface="Calibri"/>
                <a:ea typeface="맑은 고딕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8566352" y="3359150"/>
              <a:ext cx="382581" cy="1901916"/>
            </a:xfrm>
            <a:prstGeom prst="rect">
              <a:avLst/>
            </a:prstGeom>
            <a:solidFill>
              <a:srgbClr val="FE84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72000" rIns="0" bIns="0" rtlCol="0" anchor="t">
              <a:noAutofit/>
            </a:bodyPr>
            <a:lstStyle/>
            <a:p>
              <a:pPr algn="ctr" defTabSz="829474" latinLnBrk="0"/>
              <a:r>
                <a:rPr lang="en-US" altLang="ko-KR" sz="100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0.54</a:t>
              </a:r>
              <a:r>
                <a:rPr lang="ko-KR" altLang="en-US" sz="100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</a:t>
              </a:r>
              <a:endParaRPr lang="ko-KR" altLang="en-US" sz="1000" b="1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defTabSz="829474" latinLnBrk="0"/>
              <a:endParaRPr lang="ko-KR" altLang="en-US" sz="10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prstClr val="white"/>
                </a:solidFill>
                <a:latin typeface="맑은 고딕" panose="020F0502020204030204"/>
                <a:ea typeface="맑은 고딕"/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9144877" y="4867275"/>
              <a:ext cx="382581" cy="386555"/>
            </a:xfrm>
            <a:prstGeom prst="rect">
              <a:avLst/>
            </a:prstGeom>
            <a:solidFill>
              <a:srgbClr val="11A1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72000" rIns="0" bIns="0" rtlCol="0" anchor="t">
              <a:noAutofit/>
            </a:bodyPr>
            <a:lstStyle/>
            <a:p>
              <a:pPr algn="ctr" defTabSz="829474" latinLnBrk="0"/>
              <a:r>
                <a:rPr lang="en-US" altLang="ko-KR" sz="100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0.19</a:t>
              </a:r>
              <a:r>
                <a:rPr lang="ko-KR" altLang="en-US" sz="100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</a:t>
              </a:r>
              <a:endParaRPr lang="ko-KR" altLang="en-US" sz="1000" b="1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defTabSz="829474" latinLnBrk="0"/>
              <a:endParaRPr lang="ko-KR" altLang="en-US" sz="1000" b="1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8561476" y="3041433"/>
              <a:ext cx="1306424" cy="25421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Nexacro Browser</a:t>
              </a:r>
              <a:endParaRPr lang="ko-KR" altLang="en-US" sz="1100" b="1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7138112" y="4461574"/>
              <a:ext cx="382581" cy="799497"/>
            </a:xfrm>
            <a:prstGeom prst="rect">
              <a:avLst/>
            </a:prstGeom>
            <a:solidFill>
              <a:srgbClr val="FE84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72000" rIns="0" bIns="0" rtlCol="0" anchor="t">
              <a:noAutofit/>
            </a:bodyPr>
            <a:lstStyle/>
            <a:p>
              <a:pPr algn="ctr" defTabSz="829474" latinLnBrk="0"/>
              <a:r>
                <a:rPr lang="en-US" altLang="ko-KR" sz="100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0.28</a:t>
              </a:r>
              <a:r>
                <a:rPr lang="ko-KR" altLang="en-US" sz="100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</a:t>
              </a:r>
              <a:endParaRPr lang="ko-KR" altLang="en-US" sz="1000" b="1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defTabSz="829474" latinLnBrk="0"/>
              <a:endParaRPr lang="ko-KR" altLang="en-US" sz="1000" b="1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7716638" y="5083175"/>
              <a:ext cx="382581" cy="174507"/>
            </a:xfrm>
            <a:prstGeom prst="rect">
              <a:avLst/>
            </a:prstGeom>
            <a:solidFill>
              <a:srgbClr val="11A19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18000" rIns="0" bIns="0" rtlCol="0" anchor="t">
              <a:noAutofit/>
            </a:bodyPr>
            <a:lstStyle/>
            <a:p>
              <a:pPr algn="ctr" defTabSz="829474" latinLnBrk="0"/>
              <a:r>
                <a:rPr lang="en-US" altLang="ko-KR" sz="100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0.11</a:t>
              </a:r>
              <a:r>
                <a:rPr lang="ko-KR" altLang="en-US" sz="100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</a:t>
              </a:r>
              <a:endParaRPr lang="en-US" altLang="ko-KR" sz="1000" b="1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defTabSz="829474" latinLnBrk="0"/>
              <a:endParaRPr lang="ko-KR" altLang="en-US" sz="1000" b="1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7057086" y="5279562"/>
              <a:ext cx="544631" cy="32114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14 </a:t>
              </a:r>
              <a:r>
                <a:rPr kumimoji="0" lang="ko-KR" altLang="en-US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</a:t>
              </a:r>
              <a:r>
                <a:rPr kumimoji="0" lang="en-US" altLang="ko-KR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7635611" y="5279562"/>
              <a:ext cx="544631" cy="32114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 </a:t>
              </a:r>
              <a:r>
                <a:rPr lang="ko-KR" altLang="en-US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</a:t>
              </a:r>
              <a:endParaRPr kumimoji="0" lang="en-US" altLang="ko-KR" sz="1050" b="1" kern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7081494" y="3041435"/>
              <a:ext cx="996173" cy="25421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00" b="1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Chrome</a:t>
              </a: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7597927" y="4863021"/>
              <a:ext cx="607152" cy="20585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ko-KR"/>
              </a:defPPr>
              <a:lvl1pPr algn="ctr">
                <a:defRPr sz="1100" b="1">
                  <a:solidFill>
                    <a:srgbClr val="E14D4D"/>
                  </a:solidFill>
                </a:defRPr>
              </a:lvl1pPr>
            </a:lstStyle>
            <a:p>
              <a:pPr defTabSz="829474" latinLnBrk="0">
                <a:defRPr/>
              </a:pPr>
              <a:endParaRPr lang="en-US" altLang="ko-KR" sz="900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0678B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7517795" y="4195101"/>
              <a:ext cx="637965" cy="29053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829474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200" b="1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FFC000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223" name="그룹 222"/>
            <p:cNvGrpSpPr/>
            <p:nvPr/>
          </p:nvGrpSpPr>
          <p:grpSpPr>
            <a:xfrm>
              <a:off x="6920860" y="3155530"/>
              <a:ext cx="1372831" cy="2119035"/>
              <a:chOff x="5030193" y="2879548"/>
              <a:chExt cx="950358" cy="2308082"/>
            </a:xfrm>
          </p:grpSpPr>
          <p:cxnSp>
            <p:nvCxnSpPr>
              <p:cNvPr id="233" name="직선 연결선 232"/>
              <p:cNvCxnSpPr/>
              <p:nvPr/>
            </p:nvCxnSpPr>
            <p:spPr>
              <a:xfrm>
                <a:off x="5030193" y="2879548"/>
                <a:ext cx="0" cy="2308082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4" name="직선 연결선 233"/>
              <p:cNvCxnSpPr/>
              <p:nvPr/>
            </p:nvCxnSpPr>
            <p:spPr>
              <a:xfrm flipV="1">
                <a:off x="5980551" y="2881326"/>
                <a:ext cx="0" cy="2305335"/>
              </a:xfrm>
              <a:prstGeom prst="line">
                <a:avLst/>
              </a:prstGeom>
              <a:noFill/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24" name="자유형 223"/>
            <p:cNvSpPr/>
            <p:nvPr/>
          </p:nvSpPr>
          <p:spPr>
            <a:xfrm rot="20367632" flipH="1" flipV="1">
              <a:off x="7496873" y="4585794"/>
              <a:ext cx="470822" cy="442172"/>
            </a:xfrm>
            <a:custGeom>
              <a:avLst/>
              <a:gdLst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299447 w 4208930"/>
                <a:gd name="connsiteY3" fmla="*/ 1196788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272553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299447 w 4208930"/>
                <a:gd name="connsiteY3" fmla="*/ 1196788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272553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272553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55451"/>
                <a:gd name="connsiteX1" fmla="*/ 1492624 w 4208930"/>
                <a:gd name="connsiteY1" fmla="*/ 430306 h 2055451"/>
                <a:gd name="connsiteX2" fmla="*/ 1116106 w 4208930"/>
                <a:gd name="connsiteY2" fmla="*/ 470647 h 2055451"/>
                <a:gd name="connsiteX3" fmla="*/ 2156539 w 4208930"/>
                <a:gd name="connsiteY3" fmla="*/ 1339640 h 2055451"/>
                <a:gd name="connsiteX4" fmla="*/ 3039035 w 4208930"/>
                <a:gd name="connsiteY4" fmla="*/ 443753 h 2055451"/>
                <a:gd name="connsiteX5" fmla="*/ 2635624 w 4208930"/>
                <a:gd name="connsiteY5" fmla="*/ 416859 h 2055451"/>
                <a:gd name="connsiteX6" fmla="*/ 3899647 w 4208930"/>
                <a:gd name="connsiteY6" fmla="*/ 0 h 2055451"/>
                <a:gd name="connsiteX7" fmla="*/ 4208930 w 4208930"/>
                <a:gd name="connsiteY7" fmla="*/ 1277471 h 2055451"/>
                <a:gd name="connsiteX8" fmla="*/ 3872753 w 4208930"/>
                <a:gd name="connsiteY8" fmla="*/ 847165 h 2055451"/>
                <a:gd name="connsiteX9" fmla="*/ 2058207 w 4208930"/>
                <a:gd name="connsiteY9" fmla="*/ 2030506 h 2055451"/>
                <a:gd name="connsiteX10" fmla="*/ 349624 w 4208930"/>
                <a:gd name="connsiteY10" fmla="*/ 887506 h 2055451"/>
                <a:gd name="connsiteX11" fmla="*/ 0 w 4208930"/>
                <a:gd name="connsiteY11" fmla="*/ 1358153 h 2055451"/>
                <a:gd name="connsiteX12" fmla="*/ 295835 w 4208930"/>
                <a:gd name="connsiteY12" fmla="*/ 53788 h 2055451"/>
                <a:gd name="connsiteX0" fmla="*/ 295835 w 4208930"/>
                <a:gd name="connsiteY0" fmla="*/ 53788 h 2055451"/>
                <a:gd name="connsiteX1" fmla="*/ 1492624 w 4208930"/>
                <a:gd name="connsiteY1" fmla="*/ 430306 h 2055451"/>
                <a:gd name="connsiteX2" fmla="*/ 1116106 w 4208930"/>
                <a:gd name="connsiteY2" fmla="*/ 470647 h 2055451"/>
                <a:gd name="connsiteX3" fmla="*/ 2123748 w 4208930"/>
                <a:gd name="connsiteY3" fmla="*/ 1501013 h 2055451"/>
                <a:gd name="connsiteX4" fmla="*/ 3039035 w 4208930"/>
                <a:gd name="connsiteY4" fmla="*/ 443753 h 2055451"/>
                <a:gd name="connsiteX5" fmla="*/ 2635624 w 4208930"/>
                <a:gd name="connsiteY5" fmla="*/ 416859 h 2055451"/>
                <a:gd name="connsiteX6" fmla="*/ 3899647 w 4208930"/>
                <a:gd name="connsiteY6" fmla="*/ 0 h 2055451"/>
                <a:gd name="connsiteX7" fmla="*/ 4208930 w 4208930"/>
                <a:gd name="connsiteY7" fmla="*/ 1277471 h 2055451"/>
                <a:gd name="connsiteX8" fmla="*/ 3872753 w 4208930"/>
                <a:gd name="connsiteY8" fmla="*/ 847165 h 2055451"/>
                <a:gd name="connsiteX9" fmla="*/ 2058207 w 4208930"/>
                <a:gd name="connsiteY9" fmla="*/ 2030506 h 2055451"/>
                <a:gd name="connsiteX10" fmla="*/ 349624 w 4208930"/>
                <a:gd name="connsiteY10" fmla="*/ 887506 h 2055451"/>
                <a:gd name="connsiteX11" fmla="*/ 0 w 4208930"/>
                <a:gd name="connsiteY11" fmla="*/ 1358153 h 2055451"/>
                <a:gd name="connsiteX12" fmla="*/ 295835 w 4208930"/>
                <a:gd name="connsiteY12" fmla="*/ 53788 h 2055451"/>
                <a:gd name="connsiteX0" fmla="*/ 295835 w 4208930"/>
                <a:gd name="connsiteY0" fmla="*/ 53788 h 2055451"/>
                <a:gd name="connsiteX1" fmla="*/ 1492624 w 4208930"/>
                <a:gd name="connsiteY1" fmla="*/ 430306 h 2055451"/>
                <a:gd name="connsiteX2" fmla="*/ 1116106 w 4208930"/>
                <a:gd name="connsiteY2" fmla="*/ 470647 h 2055451"/>
                <a:gd name="connsiteX3" fmla="*/ 2123748 w 4208930"/>
                <a:gd name="connsiteY3" fmla="*/ 1501013 h 2055451"/>
                <a:gd name="connsiteX4" fmla="*/ 3039035 w 4208930"/>
                <a:gd name="connsiteY4" fmla="*/ 443753 h 2055451"/>
                <a:gd name="connsiteX5" fmla="*/ 2635624 w 4208930"/>
                <a:gd name="connsiteY5" fmla="*/ 416859 h 2055451"/>
                <a:gd name="connsiteX6" fmla="*/ 3899647 w 4208930"/>
                <a:gd name="connsiteY6" fmla="*/ 0 h 2055451"/>
                <a:gd name="connsiteX7" fmla="*/ 4208930 w 4208930"/>
                <a:gd name="connsiteY7" fmla="*/ 1277471 h 2055451"/>
                <a:gd name="connsiteX8" fmla="*/ 3872753 w 4208930"/>
                <a:gd name="connsiteY8" fmla="*/ 847165 h 2055451"/>
                <a:gd name="connsiteX9" fmla="*/ 2058207 w 4208930"/>
                <a:gd name="connsiteY9" fmla="*/ 2030506 h 2055451"/>
                <a:gd name="connsiteX10" fmla="*/ 349624 w 4208930"/>
                <a:gd name="connsiteY10" fmla="*/ 887506 h 2055451"/>
                <a:gd name="connsiteX11" fmla="*/ 0 w 4208930"/>
                <a:gd name="connsiteY11" fmla="*/ 1358153 h 2055451"/>
                <a:gd name="connsiteX12" fmla="*/ 295835 w 4208930"/>
                <a:gd name="connsiteY12" fmla="*/ 53788 h 2055451"/>
                <a:gd name="connsiteX0" fmla="*/ 295835 w 4208930"/>
                <a:gd name="connsiteY0" fmla="*/ 53788 h 2055451"/>
                <a:gd name="connsiteX1" fmla="*/ 1492624 w 4208930"/>
                <a:gd name="connsiteY1" fmla="*/ 430306 h 2055451"/>
                <a:gd name="connsiteX2" fmla="*/ 1116106 w 4208930"/>
                <a:gd name="connsiteY2" fmla="*/ 470647 h 2055451"/>
                <a:gd name="connsiteX3" fmla="*/ 2123748 w 4208930"/>
                <a:gd name="connsiteY3" fmla="*/ 1501013 h 2055451"/>
                <a:gd name="connsiteX4" fmla="*/ 3039035 w 4208930"/>
                <a:gd name="connsiteY4" fmla="*/ 443753 h 2055451"/>
                <a:gd name="connsiteX5" fmla="*/ 2635624 w 4208930"/>
                <a:gd name="connsiteY5" fmla="*/ 416859 h 2055451"/>
                <a:gd name="connsiteX6" fmla="*/ 3899647 w 4208930"/>
                <a:gd name="connsiteY6" fmla="*/ 0 h 2055451"/>
                <a:gd name="connsiteX7" fmla="*/ 4208930 w 4208930"/>
                <a:gd name="connsiteY7" fmla="*/ 1277471 h 2055451"/>
                <a:gd name="connsiteX8" fmla="*/ 3872753 w 4208930"/>
                <a:gd name="connsiteY8" fmla="*/ 847165 h 2055451"/>
                <a:gd name="connsiteX9" fmla="*/ 2058207 w 4208930"/>
                <a:gd name="connsiteY9" fmla="*/ 2030506 h 2055451"/>
                <a:gd name="connsiteX10" fmla="*/ 349624 w 4208930"/>
                <a:gd name="connsiteY10" fmla="*/ 887506 h 2055451"/>
                <a:gd name="connsiteX11" fmla="*/ 0 w 4208930"/>
                <a:gd name="connsiteY11" fmla="*/ 1358153 h 2055451"/>
                <a:gd name="connsiteX12" fmla="*/ 295835 w 4208930"/>
                <a:gd name="connsiteY12" fmla="*/ 53788 h 2055451"/>
                <a:gd name="connsiteX0" fmla="*/ 4208930 w 4208930"/>
                <a:gd name="connsiteY0" fmla="*/ 1223683 h 2001663"/>
                <a:gd name="connsiteX1" fmla="*/ 3872753 w 4208930"/>
                <a:gd name="connsiteY1" fmla="*/ 793377 h 2001663"/>
                <a:gd name="connsiteX2" fmla="*/ 2058207 w 4208930"/>
                <a:gd name="connsiteY2" fmla="*/ 1976718 h 2001663"/>
                <a:gd name="connsiteX3" fmla="*/ 349624 w 4208930"/>
                <a:gd name="connsiteY3" fmla="*/ 833718 h 2001663"/>
                <a:gd name="connsiteX4" fmla="*/ 0 w 4208930"/>
                <a:gd name="connsiteY4" fmla="*/ 1304365 h 2001663"/>
                <a:gd name="connsiteX5" fmla="*/ 295835 w 4208930"/>
                <a:gd name="connsiteY5" fmla="*/ 0 h 2001663"/>
                <a:gd name="connsiteX6" fmla="*/ 1492624 w 4208930"/>
                <a:gd name="connsiteY6" fmla="*/ 376518 h 2001663"/>
                <a:gd name="connsiteX7" fmla="*/ 1116106 w 4208930"/>
                <a:gd name="connsiteY7" fmla="*/ 416859 h 2001663"/>
                <a:gd name="connsiteX8" fmla="*/ 2123748 w 4208930"/>
                <a:gd name="connsiteY8" fmla="*/ 1447225 h 2001663"/>
                <a:gd name="connsiteX9" fmla="*/ 3039035 w 4208930"/>
                <a:gd name="connsiteY9" fmla="*/ 389965 h 2001663"/>
                <a:gd name="connsiteX10" fmla="*/ 2635624 w 4208930"/>
                <a:gd name="connsiteY10" fmla="*/ 363071 h 2001663"/>
                <a:gd name="connsiteX11" fmla="*/ 3991087 w 4208930"/>
                <a:gd name="connsiteY11" fmla="*/ 37652 h 2001663"/>
                <a:gd name="connsiteX0" fmla="*/ 4208930 w 4208930"/>
                <a:gd name="connsiteY0" fmla="*/ 1223683 h 2001663"/>
                <a:gd name="connsiteX1" fmla="*/ 3872753 w 4208930"/>
                <a:gd name="connsiteY1" fmla="*/ 793377 h 2001663"/>
                <a:gd name="connsiteX2" fmla="*/ 2058207 w 4208930"/>
                <a:gd name="connsiteY2" fmla="*/ 1976718 h 2001663"/>
                <a:gd name="connsiteX3" fmla="*/ 349624 w 4208930"/>
                <a:gd name="connsiteY3" fmla="*/ 833718 h 2001663"/>
                <a:gd name="connsiteX4" fmla="*/ 0 w 4208930"/>
                <a:gd name="connsiteY4" fmla="*/ 1304365 h 2001663"/>
                <a:gd name="connsiteX5" fmla="*/ 295835 w 4208930"/>
                <a:gd name="connsiteY5" fmla="*/ 0 h 2001663"/>
                <a:gd name="connsiteX6" fmla="*/ 1492624 w 4208930"/>
                <a:gd name="connsiteY6" fmla="*/ 376518 h 2001663"/>
                <a:gd name="connsiteX7" fmla="*/ 1116106 w 4208930"/>
                <a:gd name="connsiteY7" fmla="*/ 416859 h 2001663"/>
                <a:gd name="connsiteX8" fmla="*/ 2123748 w 4208930"/>
                <a:gd name="connsiteY8" fmla="*/ 1447225 h 2001663"/>
                <a:gd name="connsiteX9" fmla="*/ 2635624 w 4208930"/>
                <a:gd name="connsiteY9" fmla="*/ 363071 h 2001663"/>
                <a:gd name="connsiteX10" fmla="*/ 3991087 w 4208930"/>
                <a:gd name="connsiteY10" fmla="*/ 37652 h 2001663"/>
                <a:gd name="connsiteX0" fmla="*/ 4208930 w 4208930"/>
                <a:gd name="connsiteY0" fmla="*/ 1223683 h 2001663"/>
                <a:gd name="connsiteX1" fmla="*/ 3872753 w 4208930"/>
                <a:gd name="connsiteY1" fmla="*/ 793377 h 2001663"/>
                <a:gd name="connsiteX2" fmla="*/ 2058207 w 4208930"/>
                <a:gd name="connsiteY2" fmla="*/ 1976718 h 2001663"/>
                <a:gd name="connsiteX3" fmla="*/ 349624 w 4208930"/>
                <a:gd name="connsiteY3" fmla="*/ 833718 h 2001663"/>
                <a:gd name="connsiteX4" fmla="*/ 0 w 4208930"/>
                <a:gd name="connsiteY4" fmla="*/ 1304365 h 2001663"/>
                <a:gd name="connsiteX5" fmla="*/ 295835 w 4208930"/>
                <a:gd name="connsiteY5" fmla="*/ 0 h 2001663"/>
                <a:gd name="connsiteX6" fmla="*/ 1492624 w 4208930"/>
                <a:gd name="connsiteY6" fmla="*/ 376518 h 2001663"/>
                <a:gd name="connsiteX7" fmla="*/ 1116106 w 4208930"/>
                <a:gd name="connsiteY7" fmla="*/ 416859 h 2001663"/>
                <a:gd name="connsiteX8" fmla="*/ 2123748 w 4208930"/>
                <a:gd name="connsiteY8" fmla="*/ 1447225 h 2001663"/>
                <a:gd name="connsiteX9" fmla="*/ 3991087 w 4208930"/>
                <a:gd name="connsiteY9" fmla="*/ 37652 h 2001663"/>
                <a:gd name="connsiteX0" fmla="*/ 4208930 w 4208930"/>
                <a:gd name="connsiteY0" fmla="*/ 1223683 h 2001663"/>
                <a:gd name="connsiteX1" fmla="*/ 3872753 w 4208930"/>
                <a:gd name="connsiteY1" fmla="*/ 793377 h 2001663"/>
                <a:gd name="connsiteX2" fmla="*/ 2058207 w 4208930"/>
                <a:gd name="connsiteY2" fmla="*/ 1976718 h 2001663"/>
                <a:gd name="connsiteX3" fmla="*/ 349624 w 4208930"/>
                <a:gd name="connsiteY3" fmla="*/ 833718 h 2001663"/>
                <a:gd name="connsiteX4" fmla="*/ 0 w 4208930"/>
                <a:gd name="connsiteY4" fmla="*/ 1304365 h 2001663"/>
                <a:gd name="connsiteX5" fmla="*/ 295835 w 4208930"/>
                <a:gd name="connsiteY5" fmla="*/ 0 h 2001663"/>
                <a:gd name="connsiteX6" fmla="*/ 1492624 w 4208930"/>
                <a:gd name="connsiteY6" fmla="*/ 376518 h 2001663"/>
                <a:gd name="connsiteX7" fmla="*/ 1116106 w 4208930"/>
                <a:gd name="connsiteY7" fmla="*/ 416859 h 2001663"/>
                <a:gd name="connsiteX8" fmla="*/ 2123748 w 4208930"/>
                <a:gd name="connsiteY8" fmla="*/ 1447225 h 2001663"/>
                <a:gd name="connsiteX0" fmla="*/ 4208930 w 4208930"/>
                <a:gd name="connsiteY0" fmla="*/ 1223683 h 1976718"/>
                <a:gd name="connsiteX1" fmla="*/ 2058207 w 4208930"/>
                <a:gd name="connsiteY1" fmla="*/ 1976718 h 1976718"/>
                <a:gd name="connsiteX2" fmla="*/ 349624 w 4208930"/>
                <a:gd name="connsiteY2" fmla="*/ 833718 h 1976718"/>
                <a:gd name="connsiteX3" fmla="*/ 0 w 4208930"/>
                <a:gd name="connsiteY3" fmla="*/ 1304365 h 1976718"/>
                <a:gd name="connsiteX4" fmla="*/ 295835 w 4208930"/>
                <a:gd name="connsiteY4" fmla="*/ 0 h 1976718"/>
                <a:gd name="connsiteX5" fmla="*/ 1492624 w 4208930"/>
                <a:gd name="connsiteY5" fmla="*/ 376518 h 1976718"/>
                <a:gd name="connsiteX6" fmla="*/ 1116106 w 4208930"/>
                <a:gd name="connsiteY6" fmla="*/ 416859 h 1976718"/>
                <a:gd name="connsiteX7" fmla="*/ 2123748 w 4208930"/>
                <a:gd name="connsiteY7" fmla="*/ 1447225 h 1976718"/>
                <a:gd name="connsiteX0" fmla="*/ 2058207 w 2123748"/>
                <a:gd name="connsiteY0" fmla="*/ 1976718 h 1976718"/>
                <a:gd name="connsiteX1" fmla="*/ 349624 w 2123748"/>
                <a:gd name="connsiteY1" fmla="*/ 833718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116106 w 2123748"/>
                <a:gd name="connsiteY5" fmla="*/ 416859 h 1976718"/>
                <a:gd name="connsiteX6" fmla="*/ 2123748 w 2123748"/>
                <a:gd name="connsiteY6" fmla="*/ 1447225 h 1976718"/>
                <a:gd name="connsiteX0" fmla="*/ 2058207 w 2123748"/>
                <a:gd name="connsiteY0" fmla="*/ 1976718 h 1976718"/>
                <a:gd name="connsiteX1" fmla="*/ 349624 w 2123748"/>
                <a:gd name="connsiteY1" fmla="*/ 833718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116106 w 2123748"/>
                <a:gd name="connsiteY5" fmla="*/ 416859 h 1976718"/>
                <a:gd name="connsiteX6" fmla="*/ 2123748 w 2123748"/>
                <a:gd name="connsiteY6" fmla="*/ 1447225 h 1976718"/>
                <a:gd name="connsiteX0" fmla="*/ 2058207 w 2123748"/>
                <a:gd name="connsiteY0" fmla="*/ 1976718 h 1976718"/>
                <a:gd name="connsiteX1" fmla="*/ 299288 w 2123748"/>
                <a:gd name="connsiteY1" fmla="*/ 909844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116106 w 2123748"/>
                <a:gd name="connsiteY5" fmla="*/ 416859 h 1976718"/>
                <a:gd name="connsiteX6" fmla="*/ 2123748 w 2123748"/>
                <a:gd name="connsiteY6" fmla="*/ 1447225 h 1976718"/>
                <a:gd name="connsiteX0" fmla="*/ 2058207 w 2123748"/>
                <a:gd name="connsiteY0" fmla="*/ 1976718 h 1976718"/>
                <a:gd name="connsiteX1" fmla="*/ 299288 w 2123748"/>
                <a:gd name="connsiteY1" fmla="*/ 909844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054250 w 2123748"/>
                <a:gd name="connsiteY5" fmla="*/ 437118 h 1976718"/>
                <a:gd name="connsiteX6" fmla="*/ 2123748 w 2123748"/>
                <a:gd name="connsiteY6" fmla="*/ 1447225 h 1976718"/>
                <a:gd name="connsiteX0" fmla="*/ 2058207 w 2123748"/>
                <a:gd name="connsiteY0" fmla="*/ 1976718 h 1976718"/>
                <a:gd name="connsiteX1" fmla="*/ 299288 w 2123748"/>
                <a:gd name="connsiteY1" fmla="*/ 909844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054250 w 2123748"/>
                <a:gd name="connsiteY5" fmla="*/ 437118 h 1976718"/>
                <a:gd name="connsiteX6" fmla="*/ 2123748 w 2123748"/>
                <a:gd name="connsiteY6" fmla="*/ 1875829 h 1976718"/>
                <a:gd name="connsiteX0" fmla="*/ 2058207 w 2123748"/>
                <a:gd name="connsiteY0" fmla="*/ 1976718 h 1976718"/>
                <a:gd name="connsiteX1" fmla="*/ 299288 w 2123748"/>
                <a:gd name="connsiteY1" fmla="*/ 909844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054250 w 2123748"/>
                <a:gd name="connsiteY5" fmla="*/ 437118 h 1976718"/>
                <a:gd name="connsiteX6" fmla="*/ 2123748 w 2123748"/>
                <a:gd name="connsiteY6" fmla="*/ 1875829 h 1976718"/>
                <a:gd name="connsiteX0" fmla="*/ 2058207 w 2150381"/>
                <a:gd name="connsiteY0" fmla="*/ 1976718 h 1976718"/>
                <a:gd name="connsiteX1" fmla="*/ 299288 w 2150381"/>
                <a:gd name="connsiteY1" fmla="*/ 909844 h 1976718"/>
                <a:gd name="connsiteX2" fmla="*/ 0 w 2150381"/>
                <a:gd name="connsiteY2" fmla="*/ 1304365 h 1976718"/>
                <a:gd name="connsiteX3" fmla="*/ 295835 w 2150381"/>
                <a:gd name="connsiteY3" fmla="*/ 0 h 1976718"/>
                <a:gd name="connsiteX4" fmla="*/ 1492624 w 2150381"/>
                <a:gd name="connsiteY4" fmla="*/ 376518 h 1976718"/>
                <a:gd name="connsiteX5" fmla="*/ 1054250 w 2150381"/>
                <a:gd name="connsiteY5" fmla="*/ 437118 h 1976718"/>
                <a:gd name="connsiteX6" fmla="*/ 2150381 w 2150381"/>
                <a:gd name="connsiteY6" fmla="*/ 1763865 h 1976718"/>
                <a:gd name="connsiteX0" fmla="*/ 2074392 w 2150381"/>
                <a:gd name="connsiteY0" fmla="*/ 1858356 h 1858356"/>
                <a:gd name="connsiteX1" fmla="*/ 299288 w 2150381"/>
                <a:gd name="connsiteY1" fmla="*/ 909844 h 1858356"/>
                <a:gd name="connsiteX2" fmla="*/ 0 w 2150381"/>
                <a:gd name="connsiteY2" fmla="*/ 1304365 h 1858356"/>
                <a:gd name="connsiteX3" fmla="*/ 295835 w 2150381"/>
                <a:gd name="connsiteY3" fmla="*/ 0 h 1858356"/>
                <a:gd name="connsiteX4" fmla="*/ 1492624 w 2150381"/>
                <a:gd name="connsiteY4" fmla="*/ 376518 h 1858356"/>
                <a:gd name="connsiteX5" fmla="*/ 1054250 w 2150381"/>
                <a:gd name="connsiteY5" fmla="*/ 437118 h 1858356"/>
                <a:gd name="connsiteX6" fmla="*/ 2150381 w 2150381"/>
                <a:gd name="connsiteY6" fmla="*/ 1763865 h 1858356"/>
                <a:gd name="connsiteX0" fmla="*/ 2074392 w 2293225"/>
                <a:gd name="connsiteY0" fmla="*/ 1858356 h 1858356"/>
                <a:gd name="connsiteX1" fmla="*/ 299288 w 2293225"/>
                <a:gd name="connsiteY1" fmla="*/ 909844 h 1858356"/>
                <a:gd name="connsiteX2" fmla="*/ 0 w 2293225"/>
                <a:gd name="connsiteY2" fmla="*/ 1304365 h 1858356"/>
                <a:gd name="connsiteX3" fmla="*/ 295835 w 2293225"/>
                <a:gd name="connsiteY3" fmla="*/ 0 h 1858356"/>
                <a:gd name="connsiteX4" fmla="*/ 1492624 w 2293225"/>
                <a:gd name="connsiteY4" fmla="*/ 376518 h 1858356"/>
                <a:gd name="connsiteX5" fmla="*/ 1054250 w 2293225"/>
                <a:gd name="connsiteY5" fmla="*/ 437118 h 1858356"/>
                <a:gd name="connsiteX6" fmla="*/ 2293225 w 2293225"/>
                <a:gd name="connsiteY6" fmla="*/ 1549527 h 1858356"/>
                <a:gd name="connsiteX0" fmla="*/ 2274821 w 2293225"/>
                <a:gd name="connsiteY0" fmla="*/ 1671330 h 1671330"/>
                <a:gd name="connsiteX1" fmla="*/ 299288 w 2293225"/>
                <a:gd name="connsiteY1" fmla="*/ 909844 h 1671330"/>
                <a:gd name="connsiteX2" fmla="*/ 0 w 2293225"/>
                <a:gd name="connsiteY2" fmla="*/ 1304365 h 1671330"/>
                <a:gd name="connsiteX3" fmla="*/ 295835 w 2293225"/>
                <a:gd name="connsiteY3" fmla="*/ 0 h 1671330"/>
                <a:gd name="connsiteX4" fmla="*/ 1492624 w 2293225"/>
                <a:gd name="connsiteY4" fmla="*/ 376518 h 1671330"/>
                <a:gd name="connsiteX5" fmla="*/ 1054250 w 2293225"/>
                <a:gd name="connsiteY5" fmla="*/ 437118 h 1671330"/>
                <a:gd name="connsiteX6" fmla="*/ 2293225 w 2293225"/>
                <a:gd name="connsiteY6" fmla="*/ 1549527 h 1671330"/>
                <a:gd name="connsiteX0" fmla="*/ 2274821 w 2293225"/>
                <a:gd name="connsiteY0" fmla="*/ 1671330 h 1671330"/>
                <a:gd name="connsiteX1" fmla="*/ 299288 w 2293225"/>
                <a:gd name="connsiteY1" fmla="*/ 909844 h 1671330"/>
                <a:gd name="connsiteX2" fmla="*/ 0 w 2293225"/>
                <a:gd name="connsiteY2" fmla="*/ 1304365 h 1671330"/>
                <a:gd name="connsiteX3" fmla="*/ 295835 w 2293225"/>
                <a:gd name="connsiteY3" fmla="*/ 0 h 1671330"/>
                <a:gd name="connsiteX4" fmla="*/ 1492624 w 2293225"/>
                <a:gd name="connsiteY4" fmla="*/ 376518 h 1671330"/>
                <a:gd name="connsiteX5" fmla="*/ 1054250 w 2293225"/>
                <a:gd name="connsiteY5" fmla="*/ 437118 h 1671330"/>
                <a:gd name="connsiteX6" fmla="*/ 2293225 w 2293225"/>
                <a:gd name="connsiteY6" fmla="*/ 1549527 h 1671330"/>
                <a:gd name="connsiteX0" fmla="*/ 2274821 w 2293225"/>
                <a:gd name="connsiteY0" fmla="*/ 1671330 h 1671330"/>
                <a:gd name="connsiteX1" fmla="*/ 299288 w 2293225"/>
                <a:gd name="connsiteY1" fmla="*/ 909844 h 1671330"/>
                <a:gd name="connsiteX2" fmla="*/ 0 w 2293225"/>
                <a:gd name="connsiteY2" fmla="*/ 1304365 h 1671330"/>
                <a:gd name="connsiteX3" fmla="*/ 295835 w 2293225"/>
                <a:gd name="connsiteY3" fmla="*/ 0 h 1671330"/>
                <a:gd name="connsiteX4" fmla="*/ 1492624 w 2293225"/>
                <a:gd name="connsiteY4" fmla="*/ 376518 h 1671330"/>
                <a:gd name="connsiteX5" fmla="*/ 1054250 w 2293225"/>
                <a:gd name="connsiteY5" fmla="*/ 437118 h 1671330"/>
                <a:gd name="connsiteX6" fmla="*/ 2293225 w 2293225"/>
                <a:gd name="connsiteY6" fmla="*/ 1549527 h 1671330"/>
                <a:gd name="connsiteX0" fmla="*/ 2274821 w 2332382"/>
                <a:gd name="connsiteY0" fmla="*/ 1671330 h 1671330"/>
                <a:gd name="connsiteX1" fmla="*/ 299288 w 2332382"/>
                <a:gd name="connsiteY1" fmla="*/ 909844 h 1671330"/>
                <a:gd name="connsiteX2" fmla="*/ 0 w 2332382"/>
                <a:gd name="connsiteY2" fmla="*/ 1304365 h 1671330"/>
                <a:gd name="connsiteX3" fmla="*/ 295835 w 2332382"/>
                <a:gd name="connsiteY3" fmla="*/ 0 h 1671330"/>
                <a:gd name="connsiteX4" fmla="*/ 1492624 w 2332382"/>
                <a:gd name="connsiteY4" fmla="*/ 376518 h 1671330"/>
                <a:gd name="connsiteX5" fmla="*/ 1054250 w 2332382"/>
                <a:gd name="connsiteY5" fmla="*/ 437118 h 1671330"/>
                <a:gd name="connsiteX6" fmla="*/ 2332382 w 2332382"/>
                <a:gd name="connsiteY6" fmla="*/ 1661053 h 16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2382" h="1671330">
                  <a:moveTo>
                    <a:pt x="2274821" y="1671330"/>
                  </a:moveTo>
                  <a:cubicBezTo>
                    <a:pt x="1401036" y="1642487"/>
                    <a:pt x="781591" y="1421673"/>
                    <a:pt x="299288" y="909844"/>
                  </a:cubicBezTo>
                  <a:lnTo>
                    <a:pt x="0" y="1304365"/>
                  </a:lnTo>
                  <a:lnTo>
                    <a:pt x="295835" y="0"/>
                  </a:lnTo>
                  <a:lnTo>
                    <a:pt x="1492624" y="376518"/>
                  </a:lnTo>
                  <a:lnTo>
                    <a:pt x="1054250" y="437118"/>
                  </a:lnTo>
                  <a:cubicBezTo>
                    <a:pt x="1176636" y="887388"/>
                    <a:pt x="1823343" y="1702540"/>
                    <a:pt x="2332382" y="1661053"/>
                  </a:cubicBezTo>
                </a:path>
              </a:pathLst>
            </a:custGeom>
            <a:solidFill>
              <a:srgbClr val="11A19C">
                <a:alpha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1154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225" name="자유형 224"/>
            <p:cNvSpPr/>
            <p:nvPr/>
          </p:nvSpPr>
          <p:spPr>
            <a:xfrm rot="20869946" flipH="1" flipV="1">
              <a:off x="8853484" y="3890469"/>
              <a:ext cx="470822" cy="442172"/>
            </a:xfrm>
            <a:custGeom>
              <a:avLst/>
              <a:gdLst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299447 w 4208930"/>
                <a:gd name="connsiteY3" fmla="*/ 1196788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272553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299447 w 4208930"/>
                <a:gd name="connsiteY3" fmla="*/ 1196788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272553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272553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30506"/>
                <a:gd name="connsiteX1" fmla="*/ 1492624 w 4208930"/>
                <a:gd name="connsiteY1" fmla="*/ 430306 h 2030506"/>
                <a:gd name="connsiteX2" fmla="*/ 1116106 w 4208930"/>
                <a:gd name="connsiteY2" fmla="*/ 470647 h 2030506"/>
                <a:gd name="connsiteX3" fmla="*/ 2156539 w 4208930"/>
                <a:gd name="connsiteY3" fmla="*/ 1339640 h 2030506"/>
                <a:gd name="connsiteX4" fmla="*/ 3039035 w 4208930"/>
                <a:gd name="connsiteY4" fmla="*/ 443753 h 2030506"/>
                <a:gd name="connsiteX5" fmla="*/ 2635624 w 4208930"/>
                <a:gd name="connsiteY5" fmla="*/ 416859 h 2030506"/>
                <a:gd name="connsiteX6" fmla="*/ 3899647 w 4208930"/>
                <a:gd name="connsiteY6" fmla="*/ 0 h 2030506"/>
                <a:gd name="connsiteX7" fmla="*/ 4208930 w 4208930"/>
                <a:gd name="connsiteY7" fmla="*/ 1277471 h 2030506"/>
                <a:gd name="connsiteX8" fmla="*/ 3872753 w 4208930"/>
                <a:gd name="connsiteY8" fmla="*/ 847165 h 2030506"/>
                <a:gd name="connsiteX9" fmla="*/ 2058207 w 4208930"/>
                <a:gd name="connsiteY9" fmla="*/ 2030506 h 2030506"/>
                <a:gd name="connsiteX10" fmla="*/ 349624 w 4208930"/>
                <a:gd name="connsiteY10" fmla="*/ 887506 h 2030506"/>
                <a:gd name="connsiteX11" fmla="*/ 0 w 4208930"/>
                <a:gd name="connsiteY11" fmla="*/ 1358153 h 2030506"/>
                <a:gd name="connsiteX12" fmla="*/ 295835 w 4208930"/>
                <a:gd name="connsiteY12" fmla="*/ 53788 h 2030506"/>
                <a:gd name="connsiteX0" fmla="*/ 295835 w 4208930"/>
                <a:gd name="connsiteY0" fmla="*/ 53788 h 2055451"/>
                <a:gd name="connsiteX1" fmla="*/ 1492624 w 4208930"/>
                <a:gd name="connsiteY1" fmla="*/ 430306 h 2055451"/>
                <a:gd name="connsiteX2" fmla="*/ 1116106 w 4208930"/>
                <a:gd name="connsiteY2" fmla="*/ 470647 h 2055451"/>
                <a:gd name="connsiteX3" fmla="*/ 2156539 w 4208930"/>
                <a:gd name="connsiteY3" fmla="*/ 1339640 h 2055451"/>
                <a:gd name="connsiteX4" fmla="*/ 3039035 w 4208930"/>
                <a:gd name="connsiteY4" fmla="*/ 443753 h 2055451"/>
                <a:gd name="connsiteX5" fmla="*/ 2635624 w 4208930"/>
                <a:gd name="connsiteY5" fmla="*/ 416859 h 2055451"/>
                <a:gd name="connsiteX6" fmla="*/ 3899647 w 4208930"/>
                <a:gd name="connsiteY6" fmla="*/ 0 h 2055451"/>
                <a:gd name="connsiteX7" fmla="*/ 4208930 w 4208930"/>
                <a:gd name="connsiteY7" fmla="*/ 1277471 h 2055451"/>
                <a:gd name="connsiteX8" fmla="*/ 3872753 w 4208930"/>
                <a:gd name="connsiteY8" fmla="*/ 847165 h 2055451"/>
                <a:gd name="connsiteX9" fmla="*/ 2058207 w 4208930"/>
                <a:gd name="connsiteY9" fmla="*/ 2030506 h 2055451"/>
                <a:gd name="connsiteX10" fmla="*/ 349624 w 4208930"/>
                <a:gd name="connsiteY10" fmla="*/ 887506 h 2055451"/>
                <a:gd name="connsiteX11" fmla="*/ 0 w 4208930"/>
                <a:gd name="connsiteY11" fmla="*/ 1358153 h 2055451"/>
                <a:gd name="connsiteX12" fmla="*/ 295835 w 4208930"/>
                <a:gd name="connsiteY12" fmla="*/ 53788 h 2055451"/>
                <a:gd name="connsiteX0" fmla="*/ 295835 w 4208930"/>
                <a:gd name="connsiteY0" fmla="*/ 53788 h 2055451"/>
                <a:gd name="connsiteX1" fmla="*/ 1492624 w 4208930"/>
                <a:gd name="connsiteY1" fmla="*/ 430306 h 2055451"/>
                <a:gd name="connsiteX2" fmla="*/ 1116106 w 4208930"/>
                <a:gd name="connsiteY2" fmla="*/ 470647 h 2055451"/>
                <a:gd name="connsiteX3" fmla="*/ 2123748 w 4208930"/>
                <a:gd name="connsiteY3" fmla="*/ 1501013 h 2055451"/>
                <a:gd name="connsiteX4" fmla="*/ 3039035 w 4208930"/>
                <a:gd name="connsiteY4" fmla="*/ 443753 h 2055451"/>
                <a:gd name="connsiteX5" fmla="*/ 2635624 w 4208930"/>
                <a:gd name="connsiteY5" fmla="*/ 416859 h 2055451"/>
                <a:gd name="connsiteX6" fmla="*/ 3899647 w 4208930"/>
                <a:gd name="connsiteY6" fmla="*/ 0 h 2055451"/>
                <a:gd name="connsiteX7" fmla="*/ 4208930 w 4208930"/>
                <a:gd name="connsiteY7" fmla="*/ 1277471 h 2055451"/>
                <a:gd name="connsiteX8" fmla="*/ 3872753 w 4208930"/>
                <a:gd name="connsiteY8" fmla="*/ 847165 h 2055451"/>
                <a:gd name="connsiteX9" fmla="*/ 2058207 w 4208930"/>
                <a:gd name="connsiteY9" fmla="*/ 2030506 h 2055451"/>
                <a:gd name="connsiteX10" fmla="*/ 349624 w 4208930"/>
                <a:gd name="connsiteY10" fmla="*/ 887506 h 2055451"/>
                <a:gd name="connsiteX11" fmla="*/ 0 w 4208930"/>
                <a:gd name="connsiteY11" fmla="*/ 1358153 h 2055451"/>
                <a:gd name="connsiteX12" fmla="*/ 295835 w 4208930"/>
                <a:gd name="connsiteY12" fmla="*/ 53788 h 2055451"/>
                <a:gd name="connsiteX0" fmla="*/ 295835 w 4208930"/>
                <a:gd name="connsiteY0" fmla="*/ 53788 h 2055451"/>
                <a:gd name="connsiteX1" fmla="*/ 1492624 w 4208930"/>
                <a:gd name="connsiteY1" fmla="*/ 430306 h 2055451"/>
                <a:gd name="connsiteX2" fmla="*/ 1116106 w 4208930"/>
                <a:gd name="connsiteY2" fmla="*/ 470647 h 2055451"/>
                <a:gd name="connsiteX3" fmla="*/ 2123748 w 4208930"/>
                <a:gd name="connsiteY3" fmla="*/ 1501013 h 2055451"/>
                <a:gd name="connsiteX4" fmla="*/ 3039035 w 4208930"/>
                <a:gd name="connsiteY4" fmla="*/ 443753 h 2055451"/>
                <a:gd name="connsiteX5" fmla="*/ 2635624 w 4208930"/>
                <a:gd name="connsiteY5" fmla="*/ 416859 h 2055451"/>
                <a:gd name="connsiteX6" fmla="*/ 3899647 w 4208930"/>
                <a:gd name="connsiteY6" fmla="*/ 0 h 2055451"/>
                <a:gd name="connsiteX7" fmla="*/ 4208930 w 4208930"/>
                <a:gd name="connsiteY7" fmla="*/ 1277471 h 2055451"/>
                <a:gd name="connsiteX8" fmla="*/ 3872753 w 4208930"/>
                <a:gd name="connsiteY8" fmla="*/ 847165 h 2055451"/>
                <a:gd name="connsiteX9" fmla="*/ 2058207 w 4208930"/>
                <a:gd name="connsiteY9" fmla="*/ 2030506 h 2055451"/>
                <a:gd name="connsiteX10" fmla="*/ 349624 w 4208930"/>
                <a:gd name="connsiteY10" fmla="*/ 887506 h 2055451"/>
                <a:gd name="connsiteX11" fmla="*/ 0 w 4208930"/>
                <a:gd name="connsiteY11" fmla="*/ 1358153 h 2055451"/>
                <a:gd name="connsiteX12" fmla="*/ 295835 w 4208930"/>
                <a:gd name="connsiteY12" fmla="*/ 53788 h 2055451"/>
                <a:gd name="connsiteX0" fmla="*/ 295835 w 4208930"/>
                <a:gd name="connsiteY0" fmla="*/ 53788 h 2055451"/>
                <a:gd name="connsiteX1" fmla="*/ 1492624 w 4208930"/>
                <a:gd name="connsiteY1" fmla="*/ 430306 h 2055451"/>
                <a:gd name="connsiteX2" fmla="*/ 1116106 w 4208930"/>
                <a:gd name="connsiteY2" fmla="*/ 470647 h 2055451"/>
                <a:gd name="connsiteX3" fmla="*/ 2123748 w 4208930"/>
                <a:gd name="connsiteY3" fmla="*/ 1501013 h 2055451"/>
                <a:gd name="connsiteX4" fmla="*/ 3039035 w 4208930"/>
                <a:gd name="connsiteY4" fmla="*/ 443753 h 2055451"/>
                <a:gd name="connsiteX5" fmla="*/ 2635624 w 4208930"/>
                <a:gd name="connsiteY5" fmla="*/ 416859 h 2055451"/>
                <a:gd name="connsiteX6" fmla="*/ 3899647 w 4208930"/>
                <a:gd name="connsiteY6" fmla="*/ 0 h 2055451"/>
                <a:gd name="connsiteX7" fmla="*/ 4208930 w 4208930"/>
                <a:gd name="connsiteY7" fmla="*/ 1277471 h 2055451"/>
                <a:gd name="connsiteX8" fmla="*/ 3872753 w 4208930"/>
                <a:gd name="connsiteY8" fmla="*/ 847165 h 2055451"/>
                <a:gd name="connsiteX9" fmla="*/ 2058207 w 4208930"/>
                <a:gd name="connsiteY9" fmla="*/ 2030506 h 2055451"/>
                <a:gd name="connsiteX10" fmla="*/ 349624 w 4208930"/>
                <a:gd name="connsiteY10" fmla="*/ 887506 h 2055451"/>
                <a:gd name="connsiteX11" fmla="*/ 0 w 4208930"/>
                <a:gd name="connsiteY11" fmla="*/ 1358153 h 2055451"/>
                <a:gd name="connsiteX12" fmla="*/ 295835 w 4208930"/>
                <a:gd name="connsiteY12" fmla="*/ 53788 h 2055451"/>
                <a:gd name="connsiteX0" fmla="*/ 4208930 w 4208930"/>
                <a:gd name="connsiteY0" fmla="*/ 1223683 h 2001663"/>
                <a:gd name="connsiteX1" fmla="*/ 3872753 w 4208930"/>
                <a:gd name="connsiteY1" fmla="*/ 793377 h 2001663"/>
                <a:gd name="connsiteX2" fmla="*/ 2058207 w 4208930"/>
                <a:gd name="connsiteY2" fmla="*/ 1976718 h 2001663"/>
                <a:gd name="connsiteX3" fmla="*/ 349624 w 4208930"/>
                <a:gd name="connsiteY3" fmla="*/ 833718 h 2001663"/>
                <a:gd name="connsiteX4" fmla="*/ 0 w 4208930"/>
                <a:gd name="connsiteY4" fmla="*/ 1304365 h 2001663"/>
                <a:gd name="connsiteX5" fmla="*/ 295835 w 4208930"/>
                <a:gd name="connsiteY5" fmla="*/ 0 h 2001663"/>
                <a:gd name="connsiteX6" fmla="*/ 1492624 w 4208930"/>
                <a:gd name="connsiteY6" fmla="*/ 376518 h 2001663"/>
                <a:gd name="connsiteX7" fmla="*/ 1116106 w 4208930"/>
                <a:gd name="connsiteY7" fmla="*/ 416859 h 2001663"/>
                <a:gd name="connsiteX8" fmla="*/ 2123748 w 4208930"/>
                <a:gd name="connsiteY8" fmla="*/ 1447225 h 2001663"/>
                <a:gd name="connsiteX9" fmla="*/ 3039035 w 4208930"/>
                <a:gd name="connsiteY9" fmla="*/ 389965 h 2001663"/>
                <a:gd name="connsiteX10" fmla="*/ 2635624 w 4208930"/>
                <a:gd name="connsiteY10" fmla="*/ 363071 h 2001663"/>
                <a:gd name="connsiteX11" fmla="*/ 3991087 w 4208930"/>
                <a:gd name="connsiteY11" fmla="*/ 37652 h 2001663"/>
                <a:gd name="connsiteX0" fmla="*/ 4208930 w 4208930"/>
                <a:gd name="connsiteY0" fmla="*/ 1223683 h 2001663"/>
                <a:gd name="connsiteX1" fmla="*/ 3872753 w 4208930"/>
                <a:gd name="connsiteY1" fmla="*/ 793377 h 2001663"/>
                <a:gd name="connsiteX2" fmla="*/ 2058207 w 4208930"/>
                <a:gd name="connsiteY2" fmla="*/ 1976718 h 2001663"/>
                <a:gd name="connsiteX3" fmla="*/ 349624 w 4208930"/>
                <a:gd name="connsiteY3" fmla="*/ 833718 h 2001663"/>
                <a:gd name="connsiteX4" fmla="*/ 0 w 4208930"/>
                <a:gd name="connsiteY4" fmla="*/ 1304365 h 2001663"/>
                <a:gd name="connsiteX5" fmla="*/ 295835 w 4208930"/>
                <a:gd name="connsiteY5" fmla="*/ 0 h 2001663"/>
                <a:gd name="connsiteX6" fmla="*/ 1492624 w 4208930"/>
                <a:gd name="connsiteY6" fmla="*/ 376518 h 2001663"/>
                <a:gd name="connsiteX7" fmla="*/ 1116106 w 4208930"/>
                <a:gd name="connsiteY7" fmla="*/ 416859 h 2001663"/>
                <a:gd name="connsiteX8" fmla="*/ 2123748 w 4208930"/>
                <a:gd name="connsiteY8" fmla="*/ 1447225 h 2001663"/>
                <a:gd name="connsiteX9" fmla="*/ 2635624 w 4208930"/>
                <a:gd name="connsiteY9" fmla="*/ 363071 h 2001663"/>
                <a:gd name="connsiteX10" fmla="*/ 3991087 w 4208930"/>
                <a:gd name="connsiteY10" fmla="*/ 37652 h 2001663"/>
                <a:gd name="connsiteX0" fmla="*/ 4208930 w 4208930"/>
                <a:gd name="connsiteY0" fmla="*/ 1223683 h 2001663"/>
                <a:gd name="connsiteX1" fmla="*/ 3872753 w 4208930"/>
                <a:gd name="connsiteY1" fmla="*/ 793377 h 2001663"/>
                <a:gd name="connsiteX2" fmla="*/ 2058207 w 4208930"/>
                <a:gd name="connsiteY2" fmla="*/ 1976718 h 2001663"/>
                <a:gd name="connsiteX3" fmla="*/ 349624 w 4208930"/>
                <a:gd name="connsiteY3" fmla="*/ 833718 h 2001663"/>
                <a:gd name="connsiteX4" fmla="*/ 0 w 4208930"/>
                <a:gd name="connsiteY4" fmla="*/ 1304365 h 2001663"/>
                <a:gd name="connsiteX5" fmla="*/ 295835 w 4208930"/>
                <a:gd name="connsiteY5" fmla="*/ 0 h 2001663"/>
                <a:gd name="connsiteX6" fmla="*/ 1492624 w 4208930"/>
                <a:gd name="connsiteY6" fmla="*/ 376518 h 2001663"/>
                <a:gd name="connsiteX7" fmla="*/ 1116106 w 4208930"/>
                <a:gd name="connsiteY7" fmla="*/ 416859 h 2001663"/>
                <a:gd name="connsiteX8" fmla="*/ 2123748 w 4208930"/>
                <a:gd name="connsiteY8" fmla="*/ 1447225 h 2001663"/>
                <a:gd name="connsiteX9" fmla="*/ 3991087 w 4208930"/>
                <a:gd name="connsiteY9" fmla="*/ 37652 h 2001663"/>
                <a:gd name="connsiteX0" fmla="*/ 4208930 w 4208930"/>
                <a:gd name="connsiteY0" fmla="*/ 1223683 h 2001663"/>
                <a:gd name="connsiteX1" fmla="*/ 3872753 w 4208930"/>
                <a:gd name="connsiteY1" fmla="*/ 793377 h 2001663"/>
                <a:gd name="connsiteX2" fmla="*/ 2058207 w 4208930"/>
                <a:gd name="connsiteY2" fmla="*/ 1976718 h 2001663"/>
                <a:gd name="connsiteX3" fmla="*/ 349624 w 4208930"/>
                <a:gd name="connsiteY3" fmla="*/ 833718 h 2001663"/>
                <a:gd name="connsiteX4" fmla="*/ 0 w 4208930"/>
                <a:gd name="connsiteY4" fmla="*/ 1304365 h 2001663"/>
                <a:gd name="connsiteX5" fmla="*/ 295835 w 4208930"/>
                <a:gd name="connsiteY5" fmla="*/ 0 h 2001663"/>
                <a:gd name="connsiteX6" fmla="*/ 1492624 w 4208930"/>
                <a:gd name="connsiteY6" fmla="*/ 376518 h 2001663"/>
                <a:gd name="connsiteX7" fmla="*/ 1116106 w 4208930"/>
                <a:gd name="connsiteY7" fmla="*/ 416859 h 2001663"/>
                <a:gd name="connsiteX8" fmla="*/ 2123748 w 4208930"/>
                <a:gd name="connsiteY8" fmla="*/ 1447225 h 2001663"/>
                <a:gd name="connsiteX0" fmla="*/ 4208930 w 4208930"/>
                <a:gd name="connsiteY0" fmla="*/ 1223683 h 1976718"/>
                <a:gd name="connsiteX1" fmla="*/ 2058207 w 4208930"/>
                <a:gd name="connsiteY1" fmla="*/ 1976718 h 1976718"/>
                <a:gd name="connsiteX2" fmla="*/ 349624 w 4208930"/>
                <a:gd name="connsiteY2" fmla="*/ 833718 h 1976718"/>
                <a:gd name="connsiteX3" fmla="*/ 0 w 4208930"/>
                <a:gd name="connsiteY3" fmla="*/ 1304365 h 1976718"/>
                <a:gd name="connsiteX4" fmla="*/ 295835 w 4208930"/>
                <a:gd name="connsiteY4" fmla="*/ 0 h 1976718"/>
                <a:gd name="connsiteX5" fmla="*/ 1492624 w 4208930"/>
                <a:gd name="connsiteY5" fmla="*/ 376518 h 1976718"/>
                <a:gd name="connsiteX6" fmla="*/ 1116106 w 4208930"/>
                <a:gd name="connsiteY6" fmla="*/ 416859 h 1976718"/>
                <a:gd name="connsiteX7" fmla="*/ 2123748 w 4208930"/>
                <a:gd name="connsiteY7" fmla="*/ 1447225 h 1976718"/>
                <a:gd name="connsiteX0" fmla="*/ 2058207 w 2123748"/>
                <a:gd name="connsiteY0" fmla="*/ 1976718 h 1976718"/>
                <a:gd name="connsiteX1" fmla="*/ 349624 w 2123748"/>
                <a:gd name="connsiteY1" fmla="*/ 833718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116106 w 2123748"/>
                <a:gd name="connsiteY5" fmla="*/ 416859 h 1976718"/>
                <a:gd name="connsiteX6" fmla="*/ 2123748 w 2123748"/>
                <a:gd name="connsiteY6" fmla="*/ 1447225 h 1976718"/>
                <a:gd name="connsiteX0" fmla="*/ 2058207 w 2123748"/>
                <a:gd name="connsiteY0" fmla="*/ 1976718 h 1976718"/>
                <a:gd name="connsiteX1" fmla="*/ 349624 w 2123748"/>
                <a:gd name="connsiteY1" fmla="*/ 833718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116106 w 2123748"/>
                <a:gd name="connsiteY5" fmla="*/ 416859 h 1976718"/>
                <a:gd name="connsiteX6" fmla="*/ 2123748 w 2123748"/>
                <a:gd name="connsiteY6" fmla="*/ 1447225 h 1976718"/>
                <a:gd name="connsiteX0" fmla="*/ 2058207 w 2123748"/>
                <a:gd name="connsiteY0" fmla="*/ 1976718 h 1976718"/>
                <a:gd name="connsiteX1" fmla="*/ 299288 w 2123748"/>
                <a:gd name="connsiteY1" fmla="*/ 909844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116106 w 2123748"/>
                <a:gd name="connsiteY5" fmla="*/ 416859 h 1976718"/>
                <a:gd name="connsiteX6" fmla="*/ 2123748 w 2123748"/>
                <a:gd name="connsiteY6" fmla="*/ 1447225 h 1976718"/>
                <a:gd name="connsiteX0" fmla="*/ 2058207 w 2123748"/>
                <a:gd name="connsiteY0" fmla="*/ 1976718 h 1976718"/>
                <a:gd name="connsiteX1" fmla="*/ 299288 w 2123748"/>
                <a:gd name="connsiteY1" fmla="*/ 909844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054250 w 2123748"/>
                <a:gd name="connsiteY5" fmla="*/ 437118 h 1976718"/>
                <a:gd name="connsiteX6" fmla="*/ 2123748 w 2123748"/>
                <a:gd name="connsiteY6" fmla="*/ 1447225 h 1976718"/>
                <a:gd name="connsiteX0" fmla="*/ 2058207 w 2123748"/>
                <a:gd name="connsiteY0" fmla="*/ 1976718 h 1976718"/>
                <a:gd name="connsiteX1" fmla="*/ 299288 w 2123748"/>
                <a:gd name="connsiteY1" fmla="*/ 909844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054250 w 2123748"/>
                <a:gd name="connsiteY5" fmla="*/ 437118 h 1976718"/>
                <a:gd name="connsiteX6" fmla="*/ 2123748 w 2123748"/>
                <a:gd name="connsiteY6" fmla="*/ 1875829 h 1976718"/>
                <a:gd name="connsiteX0" fmla="*/ 2058207 w 2123748"/>
                <a:gd name="connsiteY0" fmla="*/ 1976718 h 1976718"/>
                <a:gd name="connsiteX1" fmla="*/ 299288 w 2123748"/>
                <a:gd name="connsiteY1" fmla="*/ 909844 h 1976718"/>
                <a:gd name="connsiteX2" fmla="*/ 0 w 2123748"/>
                <a:gd name="connsiteY2" fmla="*/ 1304365 h 1976718"/>
                <a:gd name="connsiteX3" fmla="*/ 295835 w 2123748"/>
                <a:gd name="connsiteY3" fmla="*/ 0 h 1976718"/>
                <a:gd name="connsiteX4" fmla="*/ 1492624 w 2123748"/>
                <a:gd name="connsiteY4" fmla="*/ 376518 h 1976718"/>
                <a:gd name="connsiteX5" fmla="*/ 1054250 w 2123748"/>
                <a:gd name="connsiteY5" fmla="*/ 437118 h 1976718"/>
                <a:gd name="connsiteX6" fmla="*/ 2123748 w 2123748"/>
                <a:gd name="connsiteY6" fmla="*/ 1875829 h 1976718"/>
                <a:gd name="connsiteX0" fmla="*/ 2058207 w 2150381"/>
                <a:gd name="connsiteY0" fmla="*/ 1976718 h 1976718"/>
                <a:gd name="connsiteX1" fmla="*/ 299288 w 2150381"/>
                <a:gd name="connsiteY1" fmla="*/ 909844 h 1976718"/>
                <a:gd name="connsiteX2" fmla="*/ 0 w 2150381"/>
                <a:gd name="connsiteY2" fmla="*/ 1304365 h 1976718"/>
                <a:gd name="connsiteX3" fmla="*/ 295835 w 2150381"/>
                <a:gd name="connsiteY3" fmla="*/ 0 h 1976718"/>
                <a:gd name="connsiteX4" fmla="*/ 1492624 w 2150381"/>
                <a:gd name="connsiteY4" fmla="*/ 376518 h 1976718"/>
                <a:gd name="connsiteX5" fmla="*/ 1054250 w 2150381"/>
                <a:gd name="connsiteY5" fmla="*/ 437118 h 1976718"/>
                <a:gd name="connsiteX6" fmla="*/ 2150381 w 2150381"/>
                <a:gd name="connsiteY6" fmla="*/ 1763865 h 1976718"/>
                <a:gd name="connsiteX0" fmla="*/ 2074392 w 2150381"/>
                <a:gd name="connsiteY0" fmla="*/ 1858356 h 1858356"/>
                <a:gd name="connsiteX1" fmla="*/ 299288 w 2150381"/>
                <a:gd name="connsiteY1" fmla="*/ 909844 h 1858356"/>
                <a:gd name="connsiteX2" fmla="*/ 0 w 2150381"/>
                <a:gd name="connsiteY2" fmla="*/ 1304365 h 1858356"/>
                <a:gd name="connsiteX3" fmla="*/ 295835 w 2150381"/>
                <a:gd name="connsiteY3" fmla="*/ 0 h 1858356"/>
                <a:gd name="connsiteX4" fmla="*/ 1492624 w 2150381"/>
                <a:gd name="connsiteY4" fmla="*/ 376518 h 1858356"/>
                <a:gd name="connsiteX5" fmla="*/ 1054250 w 2150381"/>
                <a:gd name="connsiteY5" fmla="*/ 437118 h 1858356"/>
                <a:gd name="connsiteX6" fmla="*/ 2150381 w 2150381"/>
                <a:gd name="connsiteY6" fmla="*/ 1763865 h 1858356"/>
                <a:gd name="connsiteX0" fmla="*/ 2074392 w 2293225"/>
                <a:gd name="connsiteY0" fmla="*/ 1858356 h 1858356"/>
                <a:gd name="connsiteX1" fmla="*/ 299288 w 2293225"/>
                <a:gd name="connsiteY1" fmla="*/ 909844 h 1858356"/>
                <a:gd name="connsiteX2" fmla="*/ 0 w 2293225"/>
                <a:gd name="connsiteY2" fmla="*/ 1304365 h 1858356"/>
                <a:gd name="connsiteX3" fmla="*/ 295835 w 2293225"/>
                <a:gd name="connsiteY3" fmla="*/ 0 h 1858356"/>
                <a:gd name="connsiteX4" fmla="*/ 1492624 w 2293225"/>
                <a:gd name="connsiteY4" fmla="*/ 376518 h 1858356"/>
                <a:gd name="connsiteX5" fmla="*/ 1054250 w 2293225"/>
                <a:gd name="connsiteY5" fmla="*/ 437118 h 1858356"/>
                <a:gd name="connsiteX6" fmla="*/ 2293225 w 2293225"/>
                <a:gd name="connsiteY6" fmla="*/ 1549527 h 1858356"/>
                <a:gd name="connsiteX0" fmla="*/ 2274821 w 2293225"/>
                <a:gd name="connsiteY0" fmla="*/ 1671330 h 1671330"/>
                <a:gd name="connsiteX1" fmla="*/ 299288 w 2293225"/>
                <a:gd name="connsiteY1" fmla="*/ 909844 h 1671330"/>
                <a:gd name="connsiteX2" fmla="*/ 0 w 2293225"/>
                <a:gd name="connsiteY2" fmla="*/ 1304365 h 1671330"/>
                <a:gd name="connsiteX3" fmla="*/ 295835 w 2293225"/>
                <a:gd name="connsiteY3" fmla="*/ 0 h 1671330"/>
                <a:gd name="connsiteX4" fmla="*/ 1492624 w 2293225"/>
                <a:gd name="connsiteY4" fmla="*/ 376518 h 1671330"/>
                <a:gd name="connsiteX5" fmla="*/ 1054250 w 2293225"/>
                <a:gd name="connsiteY5" fmla="*/ 437118 h 1671330"/>
                <a:gd name="connsiteX6" fmla="*/ 2293225 w 2293225"/>
                <a:gd name="connsiteY6" fmla="*/ 1549527 h 1671330"/>
                <a:gd name="connsiteX0" fmla="*/ 2274821 w 2293225"/>
                <a:gd name="connsiteY0" fmla="*/ 1671330 h 1671330"/>
                <a:gd name="connsiteX1" fmla="*/ 299288 w 2293225"/>
                <a:gd name="connsiteY1" fmla="*/ 909844 h 1671330"/>
                <a:gd name="connsiteX2" fmla="*/ 0 w 2293225"/>
                <a:gd name="connsiteY2" fmla="*/ 1304365 h 1671330"/>
                <a:gd name="connsiteX3" fmla="*/ 295835 w 2293225"/>
                <a:gd name="connsiteY3" fmla="*/ 0 h 1671330"/>
                <a:gd name="connsiteX4" fmla="*/ 1492624 w 2293225"/>
                <a:gd name="connsiteY4" fmla="*/ 376518 h 1671330"/>
                <a:gd name="connsiteX5" fmla="*/ 1054250 w 2293225"/>
                <a:gd name="connsiteY5" fmla="*/ 437118 h 1671330"/>
                <a:gd name="connsiteX6" fmla="*/ 2293225 w 2293225"/>
                <a:gd name="connsiteY6" fmla="*/ 1549527 h 1671330"/>
                <a:gd name="connsiteX0" fmla="*/ 2274821 w 2293225"/>
                <a:gd name="connsiteY0" fmla="*/ 1671330 h 1671330"/>
                <a:gd name="connsiteX1" fmla="*/ 299288 w 2293225"/>
                <a:gd name="connsiteY1" fmla="*/ 909844 h 1671330"/>
                <a:gd name="connsiteX2" fmla="*/ 0 w 2293225"/>
                <a:gd name="connsiteY2" fmla="*/ 1304365 h 1671330"/>
                <a:gd name="connsiteX3" fmla="*/ 295835 w 2293225"/>
                <a:gd name="connsiteY3" fmla="*/ 0 h 1671330"/>
                <a:gd name="connsiteX4" fmla="*/ 1492624 w 2293225"/>
                <a:gd name="connsiteY4" fmla="*/ 376518 h 1671330"/>
                <a:gd name="connsiteX5" fmla="*/ 1054250 w 2293225"/>
                <a:gd name="connsiteY5" fmla="*/ 437118 h 1671330"/>
                <a:gd name="connsiteX6" fmla="*/ 2293225 w 2293225"/>
                <a:gd name="connsiteY6" fmla="*/ 1549527 h 1671330"/>
                <a:gd name="connsiteX0" fmla="*/ 2274821 w 2332382"/>
                <a:gd name="connsiteY0" fmla="*/ 1671330 h 1671330"/>
                <a:gd name="connsiteX1" fmla="*/ 299288 w 2332382"/>
                <a:gd name="connsiteY1" fmla="*/ 909844 h 1671330"/>
                <a:gd name="connsiteX2" fmla="*/ 0 w 2332382"/>
                <a:gd name="connsiteY2" fmla="*/ 1304365 h 1671330"/>
                <a:gd name="connsiteX3" fmla="*/ 295835 w 2332382"/>
                <a:gd name="connsiteY3" fmla="*/ 0 h 1671330"/>
                <a:gd name="connsiteX4" fmla="*/ 1492624 w 2332382"/>
                <a:gd name="connsiteY4" fmla="*/ 376518 h 1671330"/>
                <a:gd name="connsiteX5" fmla="*/ 1054250 w 2332382"/>
                <a:gd name="connsiteY5" fmla="*/ 437118 h 1671330"/>
                <a:gd name="connsiteX6" fmla="*/ 2332382 w 2332382"/>
                <a:gd name="connsiteY6" fmla="*/ 1661053 h 16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2382" h="1671330">
                  <a:moveTo>
                    <a:pt x="2274821" y="1671330"/>
                  </a:moveTo>
                  <a:cubicBezTo>
                    <a:pt x="1401036" y="1642487"/>
                    <a:pt x="781591" y="1421673"/>
                    <a:pt x="299288" y="909844"/>
                  </a:cubicBezTo>
                  <a:lnTo>
                    <a:pt x="0" y="1304365"/>
                  </a:lnTo>
                  <a:lnTo>
                    <a:pt x="295835" y="0"/>
                  </a:lnTo>
                  <a:lnTo>
                    <a:pt x="1492624" y="376518"/>
                  </a:lnTo>
                  <a:lnTo>
                    <a:pt x="1054250" y="437118"/>
                  </a:lnTo>
                  <a:cubicBezTo>
                    <a:pt x="1176636" y="887388"/>
                    <a:pt x="1823343" y="1702540"/>
                    <a:pt x="2332382" y="1661053"/>
                  </a:cubicBezTo>
                </a:path>
              </a:pathLst>
            </a:custGeom>
            <a:solidFill>
              <a:srgbClr val="11A19C">
                <a:alpha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defRPr/>
              </a:pPr>
              <a:endParaRPr lang="ko-KR" altLang="en-US" sz="1154" kern="0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grpSp>
          <p:nvGrpSpPr>
            <p:cNvPr id="226" name="그룹 225"/>
            <p:cNvGrpSpPr/>
            <p:nvPr/>
          </p:nvGrpSpPr>
          <p:grpSpPr>
            <a:xfrm>
              <a:off x="7234441" y="3724275"/>
              <a:ext cx="816373" cy="585788"/>
              <a:chOff x="7429705" y="3581400"/>
              <a:chExt cx="816373" cy="585788"/>
            </a:xfrm>
          </p:grpSpPr>
          <p:sp>
            <p:nvSpPr>
              <p:cNvPr id="231" name="모서리가 둥근 직사각형 230"/>
              <p:cNvSpPr/>
              <p:nvPr/>
            </p:nvSpPr>
            <p:spPr>
              <a:xfrm>
                <a:off x="7429705" y="3581400"/>
                <a:ext cx="816373" cy="459378"/>
              </a:xfrm>
              <a:prstGeom prst="roundRect">
                <a:avLst>
                  <a:gd name="adj" fmla="val 50000"/>
                </a:avLst>
              </a:prstGeom>
              <a:solidFill>
                <a:srgbClr val="11A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넥사크로 </a:t>
                </a:r>
                <a:r>
                  <a:rPr lang="en-US" altLang="ko-KR" sz="1200" b="1" dirty="0" smtClean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endParaRPr lang="en-US" altLang="ko-KR" sz="1200" b="1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200" b="1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2.5</a:t>
                </a:r>
                <a:r>
                  <a:rPr lang="ko-KR" altLang="en-US" sz="1200" b="1" dirty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solidFill>
                      <a:srgbClr val="FFFF8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배 </a:t>
                </a:r>
                <a:r>
                  <a:rPr lang="ko-KR" altLang="en-US" sz="1200" b="1" dirty="0" smtClean="0">
                    <a:ln>
                      <a:solidFill>
                        <a:sysClr val="window" lastClr="FFFFFF">
                          <a:lumMod val="50000"/>
                          <a:alpha val="0"/>
                        </a:sys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빠름</a:t>
                </a:r>
                <a:endParaRPr lang="ko-KR" altLang="en-US" sz="1200" b="1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2" name="이등변 삼각형 231"/>
              <p:cNvSpPr/>
              <p:nvPr/>
            </p:nvSpPr>
            <p:spPr>
              <a:xfrm rot="10800000">
                <a:off x="7738450" y="3995738"/>
                <a:ext cx="198882" cy="171450"/>
              </a:xfrm>
              <a:prstGeom prst="triangle">
                <a:avLst/>
              </a:prstGeom>
              <a:solidFill>
                <a:srgbClr val="11A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200" b="1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27" name="이등변 삼각형 414"/>
            <p:cNvSpPr/>
            <p:nvPr/>
          </p:nvSpPr>
          <p:spPr>
            <a:xfrm rot="12600000">
              <a:off x="9308147" y="3618779"/>
              <a:ext cx="271653" cy="299893"/>
            </a:xfrm>
            <a:custGeom>
              <a:avLst/>
              <a:gdLst>
                <a:gd name="connsiteX0" fmla="*/ 0 w 278272"/>
                <a:gd name="connsiteY0" fmla="*/ 171450 h 171450"/>
                <a:gd name="connsiteX1" fmla="*/ 139136 w 278272"/>
                <a:gd name="connsiteY1" fmla="*/ 0 h 171450"/>
                <a:gd name="connsiteX2" fmla="*/ 278272 w 278272"/>
                <a:gd name="connsiteY2" fmla="*/ 171450 h 171450"/>
                <a:gd name="connsiteX3" fmla="*/ 0 w 278272"/>
                <a:gd name="connsiteY3" fmla="*/ 171450 h 171450"/>
                <a:gd name="connsiteX0" fmla="*/ 0 w 380092"/>
                <a:gd name="connsiteY0" fmla="*/ 299893 h 299893"/>
                <a:gd name="connsiteX1" fmla="*/ 240956 w 380092"/>
                <a:gd name="connsiteY1" fmla="*/ 0 h 299893"/>
                <a:gd name="connsiteX2" fmla="*/ 380092 w 380092"/>
                <a:gd name="connsiteY2" fmla="*/ 171450 h 299893"/>
                <a:gd name="connsiteX3" fmla="*/ 0 w 380092"/>
                <a:gd name="connsiteY3" fmla="*/ 299893 h 29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299893">
                  <a:moveTo>
                    <a:pt x="0" y="299893"/>
                  </a:moveTo>
                  <a:lnTo>
                    <a:pt x="240956" y="0"/>
                  </a:lnTo>
                  <a:lnTo>
                    <a:pt x="380092" y="171450"/>
                  </a:lnTo>
                  <a:lnTo>
                    <a:pt x="0" y="299893"/>
                  </a:lnTo>
                  <a:close/>
                </a:path>
              </a:pathLst>
            </a:custGeom>
            <a:solidFill>
              <a:srgbClr val="11A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200" b="1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>
            <a:xfrm>
              <a:off x="9182303" y="3305175"/>
              <a:ext cx="816373" cy="459378"/>
            </a:xfrm>
            <a:prstGeom prst="roundRect">
              <a:avLst>
                <a:gd name="adj" fmla="val 50000"/>
              </a:avLst>
            </a:prstGeom>
            <a:solidFill>
              <a:srgbClr val="11A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넥사크로 </a:t>
              </a:r>
              <a:r>
                <a:rPr lang="en-US" altLang="ko-KR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</a:t>
              </a:r>
              <a:endParaRPr lang="en-US" altLang="ko-KR" sz="1200" b="1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2.8</a:t>
              </a:r>
              <a:r>
                <a:rPr lang="ko-KR" altLang="en-US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FFFF8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 </a:t>
              </a:r>
              <a:r>
                <a:rPr lang="ko-KR" altLang="en-US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빠름</a:t>
              </a:r>
              <a:endParaRPr lang="ko-KR" altLang="en-US" sz="1200" b="1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8504886" y="5279562"/>
              <a:ext cx="544631" cy="32114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14 </a:t>
              </a:r>
              <a:r>
                <a:rPr kumimoji="0" lang="ko-KR" altLang="en-US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</a:t>
              </a:r>
              <a:r>
                <a:rPr kumimoji="0" lang="en-US" altLang="ko-KR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9083411" y="5279562"/>
              <a:ext cx="544631" cy="32114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 defTabSz="8294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 </a:t>
              </a:r>
              <a:r>
                <a:rPr lang="ko-KR" altLang="en-US" sz="1050" b="1" kern="0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rgbClr val="7F7F7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</a:t>
              </a:r>
              <a:endParaRPr kumimoji="0" lang="en-US" altLang="ko-KR" sz="1050" b="1" kern="0" dirty="0" smtClean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35" name="그룹 234"/>
          <p:cNvGrpSpPr/>
          <p:nvPr/>
        </p:nvGrpSpPr>
        <p:grpSpPr>
          <a:xfrm>
            <a:off x="5716844" y="2735291"/>
            <a:ext cx="3208981" cy="490904"/>
            <a:chOff x="5802569" y="2691540"/>
            <a:chExt cx="3208981" cy="490904"/>
          </a:xfrm>
        </p:grpSpPr>
        <p:sp>
          <p:nvSpPr>
            <p:cNvPr id="236" name="직사각형 235"/>
            <p:cNvSpPr/>
            <p:nvPr/>
          </p:nvSpPr>
          <p:spPr>
            <a:xfrm>
              <a:off x="5946288" y="2691540"/>
              <a:ext cx="3065262" cy="490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en-US" altLang="ko-KR" sz="1200" b="1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넥사크로 </a:t>
              </a:r>
              <a:r>
                <a:rPr lang="en-US" altLang="ko-KR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14/ N </a:t>
              </a:r>
              <a:r>
                <a:rPr lang="ko-KR" altLang="en-US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 컴포넌트 로딩 </a:t>
              </a:r>
              <a:r>
                <a:rPr lang="ko-KR" altLang="en-US" sz="1200" b="1" dirty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 </a:t>
              </a:r>
              <a:r>
                <a:rPr lang="ko-KR" altLang="en-US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측정</a:t>
              </a:r>
              <a:r>
                <a:rPr lang="en-US" altLang="ko-KR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br>
                <a:rPr lang="en-US" altLang="ko-KR" sz="12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 sz="9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(※Static 200</a:t>
              </a:r>
              <a:r>
                <a:rPr lang="ko-KR" altLang="en-US" sz="9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기준</a:t>
              </a:r>
              <a:r>
                <a:rPr lang="en-US" altLang="ko-KR" sz="900" b="1" dirty="0" smtClean="0">
                  <a:ln>
                    <a:solidFill>
                      <a:sysClr val="window" lastClr="FFFFFF">
                        <a:lumMod val="50000"/>
                        <a:alpha val="0"/>
                      </a:sys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900" b="1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7" name="자유형: 도형 139">
              <a:extLst>
                <a:ext uri="{FF2B5EF4-FFF2-40B4-BE49-F238E27FC236}">
                  <a16:creationId xmlns:a16="http://schemas.microsoft.com/office/drawing/2014/main" id="{E86A5200-77B4-4844-97B6-73E84EF9C551}"/>
                </a:ext>
              </a:extLst>
            </p:cNvPr>
            <p:cNvSpPr/>
            <p:nvPr/>
          </p:nvSpPr>
          <p:spPr>
            <a:xfrm>
              <a:off x="5802569" y="2714792"/>
              <a:ext cx="217232" cy="258194"/>
            </a:xfrm>
            <a:custGeom>
              <a:avLst/>
              <a:gdLst>
                <a:gd name="connsiteX0" fmla="*/ 169620 w 401145"/>
                <a:gd name="connsiteY0" fmla="*/ 355333 h 476787"/>
                <a:gd name="connsiteX1" fmla="*/ 302289 w 401145"/>
                <a:gd name="connsiteY1" fmla="*/ 355333 h 476787"/>
                <a:gd name="connsiteX2" fmla="*/ 317765 w 401145"/>
                <a:gd name="connsiteY2" fmla="*/ 370809 h 476787"/>
                <a:gd name="connsiteX3" fmla="*/ 302289 w 401145"/>
                <a:gd name="connsiteY3" fmla="*/ 386285 h 476787"/>
                <a:gd name="connsiteX4" fmla="*/ 169620 w 401145"/>
                <a:gd name="connsiteY4" fmla="*/ 386285 h 476787"/>
                <a:gd name="connsiteX5" fmla="*/ 154144 w 401145"/>
                <a:gd name="connsiteY5" fmla="*/ 370809 h 476787"/>
                <a:gd name="connsiteX6" fmla="*/ 169620 w 401145"/>
                <a:gd name="connsiteY6" fmla="*/ 355333 h 476787"/>
                <a:gd name="connsiteX7" fmla="*/ 105473 w 401145"/>
                <a:gd name="connsiteY7" fmla="*/ 348716 h 476787"/>
                <a:gd name="connsiteX8" fmla="*/ 127566 w 401145"/>
                <a:gd name="connsiteY8" fmla="*/ 370809 h 476787"/>
                <a:gd name="connsiteX9" fmla="*/ 105473 w 401145"/>
                <a:gd name="connsiteY9" fmla="*/ 392902 h 476787"/>
                <a:gd name="connsiteX10" fmla="*/ 83380 w 401145"/>
                <a:gd name="connsiteY10" fmla="*/ 370809 h 476787"/>
                <a:gd name="connsiteX11" fmla="*/ 105473 w 401145"/>
                <a:gd name="connsiteY11" fmla="*/ 348716 h 476787"/>
                <a:gd name="connsiteX12" fmla="*/ 169620 w 401145"/>
                <a:gd name="connsiteY12" fmla="*/ 264606 h 476787"/>
                <a:gd name="connsiteX13" fmla="*/ 302289 w 401145"/>
                <a:gd name="connsiteY13" fmla="*/ 264606 h 476787"/>
                <a:gd name="connsiteX14" fmla="*/ 317765 w 401145"/>
                <a:gd name="connsiteY14" fmla="*/ 280082 h 476787"/>
                <a:gd name="connsiteX15" fmla="*/ 302289 w 401145"/>
                <a:gd name="connsiteY15" fmla="*/ 295558 h 476787"/>
                <a:gd name="connsiteX16" fmla="*/ 169620 w 401145"/>
                <a:gd name="connsiteY16" fmla="*/ 295558 h 476787"/>
                <a:gd name="connsiteX17" fmla="*/ 154144 w 401145"/>
                <a:gd name="connsiteY17" fmla="*/ 280082 h 476787"/>
                <a:gd name="connsiteX18" fmla="*/ 169620 w 401145"/>
                <a:gd name="connsiteY18" fmla="*/ 264606 h 476787"/>
                <a:gd name="connsiteX19" fmla="*/ 105473 w 401145"/>
                <a:gd name="connsiteY19" fmla="*/ 258047 h 476787"/>
                <a:gd name="connsiteX20" fmla="*/ 127566 w 401145"/>
                <a:gd name="connsiteY20" fmla="*/ 280140 h 476787"/>
                <a:gd name="connsiteX21" fmla="*/ 105473 w 401145"/>
                <a:gd name="connsiteY21" fmla="*/ 302233 h 476787"/>
                <a:gd name="connsiteX22" fmla="*/ 83380 w 401145"/>
                <a:gd name="connsiteY22" fmla="*/ 280140 h 476787"/>
                <a:gd name="connsiteX23" fmla="*/ 105473 w 401145"/>
                <a:gd name="connsiteY23" fmla="*/ 258047 h 476787"/>
                <a:gd name="connsiteX24" fmla="*/ 169620 w 401145"/>
                <a:gd name="connsiteY24" fmla="*/ 173937 h 476787"/>
                <a:gd name="connsiteX25" fmla="*/ 302289 w 401145"/>
                <a:gd name="connsiteY25" fmla="*/ 173937 h 476787"/>
                <a:gd name="connsiteX26" fmla="*/ 317765 w 401145"/>
                <a:gd name="connsiteY26" fmla="*/ 189413 h 476787"/>
                <a:gd name="connsiteX27" fmla="*/ 302289 w 401145"/>
                <a:gd name="connsiteY27" fmla="*/ 204889 h 476787"/>
                <a:gd name="connsiteX28" fmla="*/ 169620 w 401145"/>
                <a:gd name="connsiteY28" fmla="*/ 204889 h 476787"/>
                <a:gd name="connsiteX29" fmla="*/ 154144 w 401145"/>
                <a:gd name="connsiteY29" fmla="*/ 189413 h 476787"/>
                <a:gd name="connsiteX30" fmla="*/ 169620 w 401145"/>
                <a:gd name="connsiteY30" fmla="*/ 173937 h 476787"/>
                <a:gd name="connsiteX31" fmla="*/ 105473 w 401145"/>
                <a:gd name="connsiteY31" fmla="*/ 167321 h 476787"/>
                <a:gd name="connsiteX32" fmla="*/ 127566 w 401145"/>
                <a:gd name="connsiteY32" fmla="*/ 189414 h 476787"/>
                <a:gd name="connsiteX33" fmla="*/ 105473 w 401145"/>
                <a:gd name="connsiteY33" fmla="*/ 211507 h 476787"/>
                <a:gd name="connsiteX34" fmla="*/ 83380 w 401145"/>
                <a:gd name="connsiteY34" fmla="*/ 189414 h 476787"/>
                <a:gd name="connsiteX35" fmla="*/ 105473 w 401145"/>
                <a:gd name="connsiteY35" fmla="*/ 167321 h 476787"/>
                <a:gd name="connsiteX36" fmla="*/ 16710 w 401145"/>
                <a:gd name="connsiteY36" fmla="*/ 50297 h 476787"/>
                <a:gd name="connsiteX37" fmla="*/ 83885 w 401145"/>
                <a:gd name="connsiteY37" fmla="*/ 50297 h 476787"/>
                <a:gd name="connsiteX38" fmla="*/ 83885 w 401145"/>
                <a:gd name="connsiteY38" fmla="*/ 83772 h 476787"/>
                <a:gd name="connsiteX39" fmla="*/ 33419 w 401145"/>
                <a:gd name="connsiteY39" fmla="*/ 83772 h 476787"/>
                <a:gd name="connsiteX40" fmla="*/ 33419 w 401145"/>
                <a:gd name="connsiteY40" fmla="*/ 443367 h 476787"/>
                <a:gd name="connsiteX41" fmla="*/ 367725 w 401145"/>
                <a:gd name="connsiteY41" fmla="*/ 443367 h 476787"/>
                <a:gd name="connsiteX42" fmla="*/ 367725 w 401145"/>
                <a:gd name="connsiteY42" fmla="*/ 83716 h 476787"/>
                <a:gd name="connsiteX43" fmla="*/ 317260 w 401145"/>
                <a:gd name="connsiteY43" fmla="*/ 83716 h 476787"/>
                <a:gd name="connsiteX44" fmla="*/ 317260 w 401145"/>
                <a:gd name="connsiteY44" fmla="*/ 50297 h 476787"/>
                <a:gd name="connsiteX45" fmla="*/ 384435 w 401145"/>
                <a:gd name="connsiteY45" fmla="*/ 50297 h 476787"/>
                <a:gd name="connsiteX46" fmla="*/ 401145 w 401145"/>
                <a:gd name="connsiteY46" fmla="*/ 67007 h 476787"/>
                <a:gd name="connsiteX47" fmla="*/ 401145 w 401145"/>
                <a:gd name="connsiteY47" fmla="*/ 460077 h 476787"/>
                <a:gd name="connsiteX48" fmla="*/ 384435 w 401145"/>
                <a:gd name="connsiteY48" fmla="*/ 476787 h 476787"/>
                <a:gd name="connsiteX49" fmla="*/ 16710 w 401145"/>
                <a:gd name="connsiteY49" fmla="*/ 476787 h 476787"/>
                <a:gd name="connsiteX50" fmla="*/ 0 w 401145"/>
                <a:gd name="connsiteY50" fmla="*/ 460077 h 476787"/>
                <a:gd name="connsiteX51" fmla="*/ 0 w 401145"/>
                <a:gd name="connsiteY51" fmla="*/ 67007 h 476787"/>
                <a:gd name="connsiteX52" fmla="*/ 16710 w 401145"/>
                <a:gd name="connsiteY52" fmla="*/ 50297 h 476787"/>
                <a:gd name="connsiteX53" fmla="*/ 200572 w 401145"/>
                <a:gd name="connsiteY53" fmla="*/ 0 h 476787"/>
                <a:gd name="connsiteX54" fmla="*/ 242795 w 401145"/>
                <a:gd name="connsiteY54" fmla="*/ 30616 h 476787"/>
                <a:gd name="connsiteX55" fmla="*/ 291466 w 401145"/>
                <a:gd name="connsiteY55" fmla="*/ 30616 h 476787"/>
                <a:gd name="connsiteX56" fmla="*/ 291466 w 401145"/>
                <a:gd name="connsiteY56" fmla="*/ 108837 h 476787"/>
                <a:gd name="connsiteX57" fmla="*/ 109734 w 401145"/>
                <a:gd name="connsiteY57" fmla="*/ 108837 h 476787"/>
                <a:gd name="connsiteX58" fmla="*/ 109734 w 401145"/>
                <a:gd name="connsiteY58" fmla="*/ 30616 h 476787"/>
                <a:gd name="connsiteX59" fmla="*/ 158405 w 401145"/>
                <a:gd name="connsiteY59" fmla="*/ 30616 h 476787"/>
                <a:gd name="connsiteX60" fmla="*/ 200572 w 401145"/>
                <a:gd name="connsiteY60" fmla="*/ 0 h 476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01145" h="476787">
                  <a:moveTo>
                    <a:pt x="169620" y="355333"/>
                  </a:moveTo>
                  <a:lnTo>
                    <a:pt x="302289" y="355333"/>
                  </a:lnTo>
                  <a:cubicBezTo>
                    <a:pt x="310868" y="355333"/>
                    <a:pt x="317765" y="362230"/>
                    <a:pt x="317765" y="370809"/>
                  </a:cubicBezTo>
                  <a:cubicBezTo>
                    <a:pt x="317765" y="379332"/>
                    <a:pt x="310812" y="386285"/>
                    <a:pt x="302289" y="386285"/>
                  </a:cubicBezTo>
                  <a:lnTo>
                    <a:pt x="169620" y="386285"/>
                  </a:lnTo>
                  <a:cubicBezTo>
                    <a:pt x="161097" y="386285"/>
                    <a:pt x="154144" y="379332"/>
                    <a:pt x="154144" y="370809"/>
                  </a:cubicBezTo>
                  <a:cubicBezTo>
                    <a:pt x="154144" y="362286"/>
                    <a:pt x="161097" y="355333"/>
                    <a:pt x="169620" y="355333"/>
                  </a:cubicBezTo>
                  <a:close/>
                  <a:moveTo>
                    <a:pt x="105473" y="348716"/>
                  </a:moveTo>
                  <a:cubicBezTo>
                    <a:pt x="117675" y="348716"/>
                    <a:pt x="127566" y="358607"/>
                    <a:pt x="127566" y="370809"/>
                  </a:cubicBezTo>
                  <a:cubicBezTo>
                    <a:pt x="127566" y="383010"/>
                    <a:pt x="117675" y="392902"/>
                    <a:pt x="105473" y="392902"/>
                  </a:cubicBezTo>
                  <a:cubicBezTo>
                    <a:pt x="93271" y="392902"/>
                    <a:pt x="83380" y="383010"/>
                    <a:pt x="83380" y="370809"/>
                  </a:cubicBezTo>
                  <a:cubicBezTo>
                    <a:pt x="83380" y="358607"/>
                    <a:pt x="93271" y="348716"/>
                    <a:pt x="105473" y="348716"/>
                  </a:cubicBezTo>
                  <a:close/>
                  <a:moveTo>
                    <a:pt x="169620" y="264606"/>
                  </a:moveTo>
                  <a:lnTo>
                    <a:pt x="302289" y="264606"/>
                  </a:lnTo>
                  <a:cubicBezTo>
                    <a:pt x="310868" y="264606"/>
                    <a:pt x="317765" y="271559"/>
                    <a:pt x="317765" y="280082"/>
                  </a:cubicBezTo>
                  <a:cubicBezTo>
                    <a:pt x="317765" y="288605"/>
                    <a:pt x="310812" y="295558"/>
                    <a:pt x="302289" y="295558"/>
                  </a:cubicBezTo>
                  <a:lnTo>
                    <a:pt x="169620" y="295558"/>
                  </a:lnTo>
                  <a:cubicBezTo>
                    <a:pt x="161097" y="295558"/>
                    <a:pt x="154144" y="288605"/>
                    <a:pt x="154144" y="280082"/>
                  </a:cubicBezTo>
                  <a:cubicBezTo>
                    <a:pt x="154144" y="271559"/>
                    <a:pt x="161097" y="264606"/>
                    <a:pt x="169620" y="264606"/>
                  </a:cubicBezTo>
                  <a:close/>
                  <a:moveTo>
                    <a:pt x="105473" y="258047"/>
                  </a:moveTo>
                  <a:cubicBezTo>
                    <a:pt x="117675" y="258047"/>
                    <a:pt x="127566" y="267938"/>
                    <a:pt x="127566" y="280140"/>
                  </a:cubicBezTo>
                  <a:cubicBezTo>
                    <a:pt x="127566" y="292341"/>
                    <a:pt x="117675" y="302233"/>
                    <a:pt x="105473" y="302233"/>
                  </a:cubicBezTo>
                  <a:cubicBezTo>
                    <a:pt x="93271" y="302233"/>
                    <a:pt x="83380" y="292341"/>
                    <a:pt x="83380" y="280140"/>
                  </a:cubicBezTo>
                  <a:cubicBezTo>
                    <a:pt x="83380" y="267938"/>
                    <a:pt x="93271" y="258047"/>
                    <a:pt x="105473" y="258047"/>
                  </a:cubicBezTo>
                  <a:close/>
                  <a:moveTo>
                    <a:pt x="169620" y="173937"/>
                  </a:moveTo>
                  <a:lnTo>
                    <a:pt x="302289" y="173937"/>
                  </a:lnTo>
                  <a:cubicBezTo>
                    <a:pt x="310812" y="173937"/>
                    <a:pt x="317765" y="180890"/>
                    <a:pt x="317765" y="189413"/>
                  </a:cubicBezTo>
                  <a:cubicBezTo>
                    <a:pt x="317765" y="197936"/>
                    <a:pt x="310812" y="204889"/>
                    <a:pt x="302289" y="204889"/>
                  </a:cubicBezTo>
                  <a:lnTo>
                    <a:pt x="169620" y="204889"/>
                  </a:lnTo>
                  <a:cubicBezTo>
                    <a:pt x="161097" y="204889"/>
                    <a:pt x="154144" y="197936"/>
                    <a:pt x="154144" y="189413"/>
                  </a:cubicBezTo>
                  <a:cubicBezTo>
                    <a:pt x="154144" y="180890"/>
                    <a:pt x="161097" y="173937"/>
                    <a:pt x="169620" y="173937"/>
                  </a:cubicBezTo>
                  <a:close/>
                  <a:moveTo>
                    <a:pt x="105473" y="167321"/>
                  </a:moveTo>
                  <a:cubicBezTo>
                    <a:pt x="117675" y="167321"/>
                    <a:pt x="127566" y="177212"/>
                    <a:pt x="127566" y="189414"/>
                  </a:cubicBezTo>
                  <a:cubicBezTo>
                    <a:pt x="127566" y="201615"/>
                    <a:pt x="117675" y="211507"/>
                    <a:pt x="105473" y="211507"/>
                  </a:cubicBezTo>
                  <a:cubicBezTo>
                    <a:pt x="93271" y="211507"/>
                    <a:pt x="83380" y="201615"/>
                    <a:pt x="83380" y="189414"/>
                  </a:cubicBezTo>
                  <a:cubicBezTo>
                    <a:pt x="83380" y="177212"/>
                    <a:pt x="93271" y="167321"/>
                    <a:pt x="105473" y="167321"/>
                  </a:cubicBezTo>
                  <a:close/>
                  <a:moveTo>
                    <a:pt x="16710" y="50297"/>
                  </a:moveTo>
                  <a:lnTo>
                    <a:pt x="83885" y="50297"/>
                  </a:lnTo>
                  <a:lnTo>
                    <a:pt x="83885" y="83772"/>
                  </a:lnTo>
                  <a:lnTo>
                    <a:pt x="33419" y="83772"/>
                  </a:lnTo>
                  <a:lnTo>
                    <a:pt x="33419" y="443367"/>
                  </a:lnTo>
                  <a:lnTo>
                    <a:pt x="367725" y="443367"/>
                  </a:lnTo>
                  <a:lnTo>
                    <a:pt x="367725" y="83716"/>
                  </a:lnTo>
                  <a:lnTo>
                    <a:pt x="317260" y="83716"/>
                  </a:lnTo>
                  <a:lnTo>
                    <a:pt x="317260" y="50297"/>
                  </a:lnTo>
                  <a:lnTo>
                    <a:pt x="384435" y="50297"/>
                  </a:lnTo>
                  <a:cubicBezTo>
                    <a:pt x="393687" y="50297"/>
                    <a:pt x="401145" y="57811"/>
                    <a:pt x="401145" y="67007"/>
                  </a:cubicBezTo>
                  <a:lnTo>
                    <a:pt x="401145" y="460077"/>
                  </a:lnTo>
                  <a:cubicBezTo>
                    <a:pt x="401145" y="469329"/>
                    <a:pt x="393687" y="476787"/>
                    <a:pt x="384435" y="476787"/>
                  </a:cubicBezTo>
                  <a:lnTo>
                    <a:pt x="16710" y="476787"/>
                  </a:lnTo>
                  <a:cubicBezTo>
                    <a:pt x="7457" y="476787"/>
                    <a:pt x="0" y="469329"/>
                    <a:pt x="0" y="460077"/>
                  </a:cubicBezTo>
                  <a:lnTo>
                    <a:pt x="0" y="67007"/>
                  </a:lnTo>
                  <a:cubicBezTo>
                    <a:pt x="0" y="57811"/>
                    <a:pt x="7457" y="50297"/>
                    <a:pt x="16710" y="50297"/>
                  </a:cubicBezTo>
                  <a:close/>
                  <a:moveTo>
                    <a:pt x="200572" y="0"/>
                  </a:moveTo>
                  <a:cubicBezTo>
                    <a:pt x="220310" y="0"/>
                    <a:pt x="236963" y="12841"/>
                    <a:pt x="242795" y="30616"/>
                  </a:cubicBezTo>
                  <a:lnTo>
                    <a:pt x="291466" y="30616"/>
                  </a:lnTo>
                  <a:lnTo>
                    <a:pt x="291466" y="108837"/>
                  </a:lnTo>
                  <a:lnTo>
                    <a:pt x="109734" y="108837"/>
                  </a:lnTo>
                  <a:lnTo>
                    <a:pt x="109734" y="30616"/>
                  </a:lnTo>
                  <a:lnTo>
                    <a:pt x="158405" y="30616"/>
                  </a:lnTo>
                  <a:cubicBezTo>
                    <a:pt x="164181" y="12841"/>
                    <a:pt x="180835" y="0"/>
                    <a:pt x="200572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 dirty="0">
                <a:ln>
                  <a:solidFill>
                    <a:sysClr val="window" lastClr="FFFFFF">
                      <a:lumMod val="50000"/>
                      <a:alpha val="0"/>
                    </a:sys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9767649" y="517601"/>
            <a:ext cx="771050" cy="392415"/>
            <a:chOff x="9887330" y="577070"/>
            <a:chExt cx="605541" cy="308183"/>
          </a:xfrm>
        </p:grpSpPr>
        <p:sp>
          <p:nvSpPr>
            <p:cNvPr id="87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9887330" y="593470"/>
              <a:ext cx="605541" cy="275378"/>
            </a:xfrm>
            <a:prstGeom prst="roundRect">
              <a:avLst>
                <a:gd name="adj" fmla="val 50000"/>
              </a:avLst>
            </a:prstGeom>
            <a:solidFill>
              <a:srgbClr val="11A19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9965890" y="577070"/>
              <a:ext cx="448425" cy="308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제안서</a:t>
              </a:r>
              <a:endParaRPr lang="en-US" altLang="ko-KR" sz="9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Ⅰ- </a:t>
              </a:r>
              <a:r>
                <a:rPr lang="en-US" altLang="ko-KR" sz="105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4p</a:t>
              </a:r>
              <a:endParaRPr lang="en-US" altLang="ko-KR" sz="10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36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93294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넥사크로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175549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2.4.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유연한 시스템 아키텍처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2139380" y="1153515"/>
            <a:ext cx="6414641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넥사크로는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유연한 시스템 아키텍처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기반으로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Multi-Tier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지원하는 솔루션으로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특정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OS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나 프레임워크에 종속되지 않는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Any WAS, Any DBMS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지원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합니다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2665610" cy="230852"/>
            <a:chOff x="450850" y="1896260"/>
            <a:chExt cx="2665610" cy="23085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235962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넥사크로</a:t>
              </a:r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아키텍쳐</a:t>
              </a:r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기본 구성도</a:t>
              </a:r>
            </a:p>
          </p:txBody>
        </p:sp>
        <p:grpSp>
          <p:nvGrpSpPr>
            <p:cNvPr id="159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163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178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9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65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175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6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7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7968192" y="57478"/>
            <a:ext cx="259526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 솔루션 개요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2.1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 솔루션 개요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84787D4F-DD19-469B-9436-4EF65716F8E3}"/>
              </a:ext>
            </a:extLst>
          </p:cNvPr>
          <p:cNvGrpSpPr/>
          <p:nvPr/>
        </p:nvGrpSpPr>
        <p:grpSpPr>
          <a:xfrm>
            <a:off x="244239" y="6205156"/>
            <a:ext cx="10196933" cy="868800"/>
            <a:chOff x="244239" y="6205156"/>
            <a:chExt cx="10196933" cy="8688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3EE3CBC0-783B-4800-A660-3CA0F705BDC1}"/>
                </a:ext>
              </a:extLst>
            </p:cNvPr>
            <p:cNvGrpSpPr/>
            <p:nvPr/>
          </p:nvGrpSpPr>
          <p:grpSpPr>
            <a:xfrm>
              <a:off x="244239" y="6205156"/>
              <a:ext cx="10196933" cy="868800"/>
              <a:chOff x="244239" y="6205156"/>
              <a:chExt cx="10196933" cy="868800"/>
            </a:xfrm>
          </p:grpSpPr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8D024269-C487-4B0B-9B7C-E5F9C28B2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36" y="6882342"/>
                <a:ext cx="9799538" cy="191614"/>
              </a:xfrm>
              <a:prstGeom prst="rect">
                <a:avLst/>
              </a:prstGeom>
            </p:spPr>
          </p:pic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E56CED93-5D80-46E9-9E08-5BF2FD45DC12}"/>
                  </a:ext>
                </a:extLst>
              </p:cNvPr>
              <p:cNvGrpSpPr/>
              <p:nvPr/>
            </p:nvGrpSpPr>
            <p:grpSpPr>
              <a:xfrm>
                <a:off x="244239" y="6205156"/>
                <a:ext cx="10196933" cy="676349"/>
                <a:chOff x="244239" y="6219444"/>
                <a:chExt cx="10196933" cy="676349"/>
              </a:xfrm>
            </p:grpSpPr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85257AF2-F4E2-4846-88A9-D35C5A30DF2A}"/>
                    </a:ext>
                  </a:extLst>
                </p:cNvPr>
                <p:cNvSpPr/>
                <p:nvPr/>
              </p:nvSpPr>
              <p:spPr>
                <a:xfrm>
                  <a:off x="446543" y="6253959"/>
                  <a:ext cx="9792325" cy="641834"/>
                </a:xfrm>
                <a:prstGeom prst="rect">
                  <a:avLst/>
                </a:prstGeom>
                <a:gradFill>
                  <a:gsLst>
                    <a:gs pos="99074">
                      <a:schemeClr val="tx1">
                        <a:alpha val="0"/>
                      </a:schemeClr>
                    </a:gs>
                    <a:gs pos="83000">
                      <a:schemeClr val="tx1">
                        <a:alpha val="7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9000">
                      <a:schemeClr val="tx1">
                        <a:alpha val="7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id="{31158A0A-AE2F-4FC0-8B9B-79D57DC4D1CE}"/>
                    </a:ext>
                  </a:extLst>
                </p:cNvPr>
                <p:cNvGrpSpPr/>
                <p:nvPr/>
              </p:nvGrpSpPr>
              <p:grpSpPr>
                <a:xfrm>
                  <a:off x="244239" y="6219444"/>
                  <a:ext cx="10196933" cy="662392"/>
                  <a:chOff x="244239" y="6219444"/>
                  <a:chExt cx="10196933" cy="662392"/>
                </a:xfrm>
              </p:grpSpPr>
              <p:grpSp>
                <p:nvGrpSpPr>
                  <p:cNvPr id="132" name="그룹 131">
                    <a:extLst>
                      <a:ext uri="{FF2B5EF4-FFF2-40B4-BE49-F238E27FC236}">
                        <a16:creationId xmlns:a16="http://schemas.microsoft.com/office/drawing/2014/main" id="{D1C64DDF-EB28-491D-BF8C-BEEB426E3624}"/>
                      </a:ext>
                    </a:extLst>
                  </p:cNvPr>
                  <p:cNvGrpSpPr/>
                  <p:nvPr/>
                </p:nvGrpSpPr>
                <p:grpSpPr>
                  <a:xfrm>
                    <a:off x="244239" y="6219444"/>
                    <a:ext cx="434337" cy="662390"/>
                    <a:chOff x="787674" y="4222488"/>
                    <a:chExt cx="534861" cy="815696"/>
                  </a:xfrm>
                </p:grpSpPr>
                <p:pic>
                  <p:nvPicPr>
                    <p:cNvPr id="137" name="그림 51" descr="004.png">
                      <a:extLst>
                        <a:ext uri="{FF2B5EF4-FFF2-40B4-BE49-F238E27FC236}">
                          <a16:creationId xmlns:a16="http://schemas.microsoft.com/office/drawing/2014/main" id="{F39F5398-E7E4-418C-BB26-8139DB89E9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 flipH="1">
                      <a:off x="787674" y="4222488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8" name="그림 137">
                      <a:extLst>
                        <a:ext uri="{FF2B5EF4-FFF2-40B4-BE49-F238E27FC236}">
                          <a16:creationId xmlns:a16="http://schemas.microsoft.com/office/drawing/2014/main" id="{28CC2746-D9A1-42BD-A711-5870AC750B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9" name="그림 138">
                      <a:extLst>
                        <a:ext uri="{FF2B5EF4-FFF2-40B4-BE49-F238E27FC236}">
                          <a16:creationId xmlns:a16="http://schemas.microsoft.com/office/drawing/2014/main" id="{1E1FCCD9-6033-480A-AEE9-5C99BE1D4E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id="{2E59C184-01E4-4292-BB24-49CB1BC9051E}"/>
                      </a:ext>
                    </a:extLst>
                  </p:cNvPr>
                  <p:cNvGrpSpPr/>
                  <p:nvPr/>
                </p:nvGrpSpPr>
                <p:grpSpPr>
                  <a:xfrm>
                    <a:off x="10006835" y="6219446"/>
                    <a:ext cx="434337" cy="662390"/>
                    <a:chOff x="11212367" y="4222490"/>
                    <a:chExt cx="534861" cy="815696"/>
                  </a:xfrm>
                </p:grpSpPr>
                <p:pic>
                  <p:nvPicPr>
                    <p:cNvPr id="134" name="그림 51" descr="004.png">
                      <a:extLst>
                        <a:ext uri="{FF2B5EF4-FFF2-40B4-BE49-F238E27FC236}">
                          <a16:creationId xmlns:a16="http://schemas.microsoft.com/office/drawing/2014/main" id="{F99059C7-F3D8-4ACC-9872-EE365BED19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>
                      <a:off x="11212367" y="4222490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5" name="그림 134">
                      <a:extLst>
                        <a:ext uri="{FF2B5EF4-FFF2-40B4-BE49-F238E27FC236}">
                          <a16:creationId xmlns:a16="http://schemas.microsoft.com/office/drawing/2014/main" id="{8BCE2AE2-F980-4D71-8A29-566DAF86C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6" name="그림 135">
                      <a:extLst>
                        <a:ext uri="{FF2B5EF4-FFF2-40B4-BE49-F238E27FC236}">
                          <a16:creationId xmlns:a16="http://schemas.microsoft.com/office/drawing/2014/main" id="{DFE38ECC-C792-410B-AC0B-E4C4508297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06F5DB5-C3CA-4ED1-B29C-65F5608F3C45}"/>
                </a:ext>
              </a:extLst>
            </p:cNvPr>
            <p:cNvSpPr txBox="1"/>
            <p:nvPr/>
          </p:nvSpPr>
          <p:spPr>
            <a:xfrm>
              <a:off x="1761609" y="6404793"/>
              <a:ext cx="7162217" cy="307777"/>
            </a:xfrm>
            <a:prstGeom prst="rect">
              <a:avLst/>
            </a:prstGeom>
            <a:noFill/>
            <a:ln>
              <a:solidFill>
                <a:srgbClr val="F3F2F2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AS-IS 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시스템의 </a:t>
              </a:r>
              <a:r>
                <a:rPr lang="ko-KR" altLang="en-US" sz="2000" b="1" dirty="0" err="1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백엔드</a:t>
              </a:r>
              <a:r>
                <a:rPr lang="ko-KR" altLang="en-US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기반 전환 없이 그대로 수용하여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000" b="1" dirty="0" err="1" smtClean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재활용성</a:t>
              </a:r>
              <a:r>
                <a:rPr lang="ko-KR" altLang="en-US" sz="2000" b="1" dirty="0" smtClean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보장</a:t>
              </a:r>
              <a:endParaRPr lang="ko-KR" altLang="en-US" sz="2000" b="1" dirty="0">
                <a:ln>
                  <a:solidFill>
                    <a:srgbClr val="144E8C">
                      <a:alpha val="0"/>
                    </a:srgbClr>
                  </a:solidFill>
                </a:ln>
                <a:solidFill>
                  <a:srgbClr val="F0463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15" name="Rectangle 14">
            <a:extLst>
              <a:ext uri="{FF2B5EF4-FFF2-40B4-BE49-F238E27FC236}">
                <a16:creationId xmlns:a16="http://schemas.microsoft.com/office/drawing/2014/main" id="{F7EE89D8-9EBD-4A63-96A2-AF7BEE38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984" y="2239555"/>
            <a:ext cx="138178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defRPr/>
            </a:pPr>
            <a:r>
              <a:rPr lang="ko-KR" altLang="en-US" sz="1400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다양한 환경 지원</a:t>
            </a:r>
          </a:p>
        </p:txBody>
      </p:sp>
      <p:grpSp>
        <p:nvGrpSpPr>
          <p:cNvPr id="316" name="그룹 315"/>
          <p:cNvGrpSpPr/>
          <p:nvPr/>
        </p:nvGrpSpPr>
        <p:grpSpPr>
          <a:xfrm>
            <a:off x="442936" y="2229619"/>
            <a:ext cx="2877775" cy="2761481"/>
            <a:chOff x="584715" y="2229619"/>
            <a:chExt cx="2877775" cy="2761481"/>
          </a:xfrm>
        </p:grpSpPr>
        <p:sp>
          <p:nvSpPr>
            <p:cNvPr id="317" name="사각형: 둥근 모서리 87">
              <a:extLst>
                <a:ext uri="{FF2B5EF4-FFF2-40B4-BE49-F238E27FC236}">
                  <a16:creationId xmlns:a16="http://schemas.microsoft.com/office/drawing/2014/main" id="{B8A86BEB-93EA-48A9-924B-5F01004B12DA}"/>
                </a:ext>
              </a:extLst>
            </p:cNvPr>
            <p:cNvSpPr/>
            <p:nvPr/>
          </p:nvSpPr>
          <p:spPr>
            <a:xfrm>
              <a:off x="638817" y="2229619"/>
              <a:ext cx="2769571" cy="2761481"/>
            </a:xfrm>
            <a:prstGeom prst="roundRect">
              <a:avLst>
                <a:gd name="adj" fmla="val 2343"/>
              </a:avLst>
            </a:prstGeom>
            <a:solidFill>
              <a:srgbClr val="067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18" name="사각형: 둥근 모서리 88">
              <a:extLst>
                <a:ext uri="{FF2B5EF4-FFF2-40B4-BE49-F238E27FC236}">
                  <a16:creationId xmlns:a16="http://schemas.microsoft.com/office/drawing/2014/main" id="{286FECEE-41C0-4765-BE0F-98F73DA0B22E}"/>
                </a:ext>
              </a:extLst>
            </p:cNvPr>
            <p:cNvSpPr/>
            <p:nvPr/>
          </p:nvSpPr>
          <p:spPr>
            <a:xfrm>
              <a:off x="584715" y="2561090"/>
              <a:ext cx="2877775" cy="2342945"/>
            </a:xfrm>
            <a:prstGeom prst="roundRect">
              <a:avLst>
                <a:gd name="adj" fmla="val 263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9" name="Rectangle 14">
            <a:extLst>
              <a:ext uri="{FF2B5EF4-FFF2-40B4-BE49-F238E27FC236}">
                <a16:creationId xmlns:a16="http://schemas.microsoft.com/office/drawing/2014/main" id="{F7EE89D8-9EBD-4A63-96A2-AF7BEE38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846" y="2298377"/>
            <a:ext cx="40395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Client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0" name="사각형: 둥근 모서리 34">
            <a:extLst>
              <a:ext uri="{FF2B5EF4-FFF2-40B4-BE49-F238E27FC236}">
                <a16:creationId xmlns:a16="http://schemas.microsoft.com/office/drawing/2014/main" id="{CB6A2DB1-3CE0-4521-98E8-56A413965261}"/>
              </a:ext>
            </a:extLst>
          </p:cNvPr>
          <p:cNvSpPr/>
          <p:nvPr/>
        </p:nvSpPr>
        <p:spPr>
          <a:xfrm>
            <a:off x="520369" y="4116317"/>
            <a:ext cx="2746240" cy="713903"/>
          </a:xfrm>
          <a:prstGeom prst="roundRect">
            <a:avLst>
              <a:gd name="adj" fmla="val 4206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1" name="그룹 320"/>
          <p:cNvGrpSpPr/>
          <p:nvPr/>
        </p:nvGrpSpPr>
        <p:grpSpPr>
          <a:xfrm>
            <a:off x="627704" y="4248742"/>
            <a:ext cx="2255351" cy="464445"/>
            <a:chOff x="4676323" y="5245419"/>
            <a:chExt cx="2070260" cy="494934"/>
          </a:xfrm>
        </p:grpSpPr>
        <p:grpSp>
          <p:nvGrpSpPr>
            <p:cNvPr id="322" name="그룹 321"/>
            <p:cNvGrpSpPr/>
            <p:nvPr/>
          </p:nvGrpSpPr>
          <p:grpSpPr>
            <a:xfrm>
              <a:off x="4676323" y="5245419"/>
              <a:ext cx="1884209" cy="196788"/>
              <a:chOff x="4676323" y="5245419"/>
              <a:chExt cx="1884209" cy="196788"/>
            </a:xfrm>
          </p:grpSpPr>
          <p:sp>
            <p:nvSpPr>
              <p:cNvPr id="326" name="그래픽 241">
                <a:extLst>
                  <a:ext uri="{FF2B5EF4-FFF2-40B4-BE49-F238E27FC236}">
                    <a16:creationId xmlns:a16="http://schemas.microsoft.com/office/drawing/2014/main" id="{803D7CFB-5559-4FE1-BB00-1493BB39E554}"/>
                  </a:ext>
                </a:extLst>
              </p:cNvPr>
              <p:cNvSpPr/>
              <p:nvPr/>
            </p:nvSpPr>
            <p:spPr>
              <a:xfrm>
                <a:off x="4676323" y="5254262"/>
                <a:ext cx="166980" cy="166980"/>
              </a:xfrm>
              <a:custGeom>
                <a:avLst/>
                <a:gdLst>
                  <a:gd name="connsiteX0" fmla="*/ 588359 w 686847"/>
                  <a:gd name="connsiteY0" fmla="*/ 343376 h 686847"/>
                  <a:gd name="connsiteX1" fmla="*/ 343567 w 686847"/>
                  <a:gd name="connsiteY1" fmla="*/ 98584 h 686847"/>
                  <a:gd name="connsiteX2" fmla="*/ 98774 w 686847"/>
                  <a:gd name="connsiteY2" fmla="*/ 343376 h 686847"/>
                  <a:gd name="connsiteX3" fmla="*/ 343567 w 686847"/>
                  <a:gd name="connsiteY3" fmla="*/ 588359 h 686847"/>
                  <a:gd name="connsiteX4" fmla="*/ 588359 w 686847"/>
                  <a:gd name="connsiteY4" fmla="*/ 343376 h 686847"/>
                  <a:gd name="connsiteX5" fmla="*/ 292322 w 686847"/>
                  <a:gd name="connsiteY5" fmla="*/ 473583 h 686847"/>
                  <a:gd name="connsiteX6" fmla="*/ 274034 w 686847"/>
                  <a:gd name="connsiteY6" fmla="*/ 466820 h 686847"/>
                  <a:gd name="connsiteX7" fmla="*/ 180594 w 686847"/>
                  <a:gd name="connsiteY7" fmla="*/ 384905 h 686847"/>
                  <a:gd name="connsiteX8" fmla="*/ 177927 w 686847"/>
                  <a:gd name="connsiteY8" fmla="*/ 345948 h 686847"/>
                  <a:gd name="connsiteX9" fmla="*/ 216980 w 686847"/>
                  <a:gd name="connsiteY9" fmla="*/ 343281 h 686847"/>
                  <a:gd name="connsiteX10" fmla="*/ 290417 w 686847"/>
                  <a:gd name="connsiteY10" fmla="*/ 407670 h 686847"/>
                  <a:gd name="connsiteX11" fmla="*/ 467868 w 686847"/>
                  <a:gd name="connsiteY11" fmla="*/ 221837 h 686847"/>
                  <a:gd name="connsiteX12" fmla="*/ 506921 w 686847"/>
                  <a:gd name="connsiteY12" fmla="*/ 220980 h 686847"/>
                  <a:gd name="connsiteX13" fmla="*/ 507873 w 686847"/>
                  <a:gd name="connsiteY13" fmla="*/ 260033 h 686847"/>
                  <a:gd name="connsiteX14" fmla="*/ 312325 w 686847"/>
                  <a:gd name="connsiteY14" fmla="*/ 464915 h 686847"/>
                  <a:gd name="connsiteX15" fmla="*/ 292322 w 686847"/>
                  <a:gd name="connsiteY15" fmla="*/ 473583 h 686847"/>
                  <a:gd name="connsiteX16" fmla="*/ 686848 w 686847"/>
                  <a:gd name="connsiteY16" fmla="*/ 343376 h 686847"/>
                  <a:gd name="connsiteX17" fmla="*/ 343472 w 686847"/>
                  <a:gd name="connsiteY17" fmla="*/ 0 h 686847"/>
                  <a:gd name="connsiteX18" fmla="*/ 0 w 686847"/>
                  <a:gd name="connsiteY18" fmla="*/ 343376 h 686847"/>
                  <a:gd name="connsiteX19" fmla="*/ 343472 w 686847"/>
                  <a:gd name="connsiteY19" fmla="*/ 686848 h 686847"/>
                  <a:gd name="connsiteX20" fmla="*/ 686848 w 686847"/>
                  <a:gd name="connsiteY20" fmla="*/ 343376 h 686847"/>
                  <a:gd name="connsiteX21" fmla="*/ 44291 w 686847"/>
                  <a:gd name="connsiteY21" fmla="*/ 343376 h 686847"/>
                  <a:gd name="connsiteX22" fmla="*/ 343472 w 686847"/>
                  <a:gd name="connsiteY22" fmla="*/ 44196 h 686847"/>
                  <a:gd name="connsiteX23" fmla="*/ 642652 w 686847"/>
                  <a:gd name="connsiteY23" fmla="*/ 343376 h 686847"/>
                  <a:gd name="connsiteX24" fmla="*/ 343472 w 686847"/>
                  <a:gd name="connsiteY24" fmla="*/ 642652 h 686847"/>
                  <a:gd name="connsiteX25" fmla="*/ 44291 w 686847"/>
                  <a:gd name="connsiteY25" fmla="*/ 343376 h 68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6847" h="686847">
                    <a:moveTo>
                      <a:pt x="588359" y="343376"/>
                    </a:moveTo>
                    <a:cubicBezTo>
                      <a:pt x="588359" y="208217"/>
                      <a:pt x="478726" y="98584"/>
                      <a:pt x="343567" y="98584"/>
                    </a:cubicBezTo>
                    <a:cubicBezTo>
                      <a:pt x="208407" y="98584"/>
                      <a:pt x="98774" y="208217"/>
                      <a:pt x="98774" y="343376"/>
                    </a:cubicBezTo>
                    <a:cubicBezTo>
                      <a:pt x="98774" y="478726"/>
                      <a:pt x="208407" y="588359"/>
                      <a:pt x="343567" y="588359"/>
                    </a:cubicBezTo>
                    <a:cubicBezTo>
                      <a:pt x="478726" y="588359"/>
                      <a:pt x="588359" y="478726"/>
                      <a:pt x="588359" y="343376"/>
                    </a:cubicBezTo>
                    <a:close/>
                    <a:moveTo>
                      <a:pt x="292322" y="473583"/>
                    </a:moveTo>
                    <a:cubicBezTo>
                      <a:pt x="285750" y="473583"/>
                      <a:pt x="279273" y="471297"/>
                      <a:pt x="274034" y="466820"/>
                    </a:cubicBezTo>
                    <a:lnTo>
                      <a:pt x="180594" y="384905"/>
                    </a:lnTo>
                    <a:cubicBezTo>
                      <a:pt x="169164" y="374904"/>
                      <a:pt x="167926" y="357473"/>
                      <a:pt x="177927" y="345948"/>
                    </a:cubicBezTo>
                    <a:cubicBezTo>
                      <a:pt x="187928" y="334518"/>
                      <a:pt x="205550" y="333280"/>
                      <a:pt x="216980" y="343281"/>
                    </a:cubicBezTo>
                    <a:lnTo>
                      <a:pt x="290417" y="407670"/>
                    </a:lnTo>
                    <a:lnTo>
                      <a:pt x="467868" y="221837"/>
                    </a:lnTo>
                    <a:cubicBezTo>
                      <a:pt x="478346" y="210884"/>
                      <a:pt x="495967" y="210503"/>
                      <a:pt x="506921" y="220980"/>
                    </a:cubicBezTo>
                    <a:cubicBezTo>
                      <a:pt x="518065" y="231458"/>
                      <a:pt x="518350" y="249079"/>
                      <a:pt x="507873" y="260033"/>
                    </a:cubicBezTo>
                    <a:lnTo>
                      <a:pt x="312325" y="464915"/>
                    </a:lnTo>
                    <a:cubicBezTo>
                      <a:pt x="306896" y="470725"/>
                      <a:pt x="299657" y="473583"/>
                      <a:pt x="292322" y="473583"/>
                    </a:cubicBezTo>
                    <a:close/>
                    <a:moveTo>
                      <a:pt x="686848" y="343376"/>
                    </a:moveTo>
                    <a:cubicBezTo>
                      <a:pt x="686848" y="154115"/>
                      <a:pt x="532829" y="0"/>
                      <a:pt x="343472" y="0"/>
                    </a:cubicBezTo>
                    <a:cubicBezTo>
                      <a:pt x="154115" y="0"/>
                      <a:pt x="0" y="154115"/>
                      <a:pt x="0" y="343376"/>
                    </a:cubicBezTo>
                    <a:cubicBezTo>
                      <a:pt x="0" y="532829"/>
                      <a:pt x="154115" y="686848"/>
                      <a:pt x="343472" y="686848"/>
                    </a:cubicBezTo>
                    <a:cubicBezTo>
                      <a:pt x="532829" y="686848"/>
                      <a:pt x="686848" y="532829"/>
                      <a:pt x="686848" y="343376"/>
                    </a:cubicBezTo>
                    <a:close/>
                    <a:moveTo>
                      <a:pt x="44291" y="343376"/>
                    </a:moveTo>
                    <a:cubicBezTo>
                      <a:pt x="44291" y="178403"/>
                      <a:pt x="178403" y="44196"/>
                      <a:pt x="343472" y="44196"/>
                    </a:cubicBezTo>
                    <a:cubicBezTo>
                      <a:pt x="508445" y="44196"/>
                      <a:pt x="642652" y="178403"/>
                      <a:pt x="642652" y="343376"/>
                    </a:cubicBezTo>
                    <a:cubicBezTo>
                      <a:pt x="642652" y="508445"/>
                      <a:pt x="508445" y="642652"/>
                      <a:pt x="343472" y="642652"/>
                    </a:cubicBezTo>
                    <a:cubicBezTo>
                      <a:pt x="178403" y="642652"/>
                      <a:pt x="44291" y="508445"/>
                      <a:pt x="44291" y="343376"/>
                    </a:cubicBezTo>
                    <a:close/>
                  </a:path>
                </a:pathLst>
              </a:custGeom>
              <a:solidFill>
                <a:srgbClr val="0E68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FDF2083D-A1BC-43BE-B15C-2031CBBE554B}"/>
                  </a:ext>
                </a:extLst>
              </p:cNvPr>
              <p:cNvSpPr txBox="1"/>
              <p:nvPr/>
            </p:nvSpPr>
            <p:spPr>
              <a:xfrm>
                <a:off x="4905151" y="5245419"/>
                <a:ext cx="1655381" cy="196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buClr>
                    <a:srgbClr val="1B3371"/>
                  </a:buClr>
                </a:pPr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</a:t>
                </a: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해상도에 최적화 된 </a:t>
                </a: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UI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23" name="그룹 322"/>
            <p:cNvGrpSpPr/>
            <p:nvPr/>
          </p:nvGrpSpPr>
          <p:grpSpPr>
            <a:xfrm>
              <a:off x="4676323" y="5543565"/>
              <a:ext cx="2070260" cy="196788"/>
              <a:chOff x="4676323" y="5549895"/>
              <a:chExt cx="2070260" cy="196788"/>
            </a:xfrm>
          </p:grpSpPr>
          <p:sp>
            <p:nvSpPr>
              <p:cNvPr id="324" name="그래픽 241">
                <a:extLst>
                  <a:ext uri="{FF2B5EF4-FFF2-40B4-BE49-F238E27FC236}">
                    <a16:creationId xmlns:a16="http://schemas.microsoft.com/office/drawing/2014/main" id="{803D7CFB-5559-4FE1-BB00-1493BB39E554}"/>
                  </a:ext>
                </a:extLst>
              </p:cNvPr>
              <p:cNvSpPr/>
              <p:nvPr/>
            </p:nvSpPr>
            <p:spPr>
              <a:xfrm>
                <a:off x="4676323" y="5558738"/>
                <a:ext cx="166980" cy="166980"/>
              </a:xfrm>
              <a:custGeom>
                <a:avLst/>
                <a:gdLst>
                  <a:gd name="connsiteX0" fmla="*/ 588359 w 686847"/>
                  <a:gd name="connsiteY0" fmla="*/ 343376 h 686847"/>
                  <a:gd name="connsiteX1" fmla="*/ 343567 w 686847"/>
                  <a:gd name="connsiteY1" fmla="*/ 98584 h 686847"/>
                  <a:gd name="connsiteX2" fmla="*/ 98774 w 686847"/>
                  <a:gd name="connsiteY2" fmla="*/ 343376 h 686847"/>
                  <a:gd name="connsiteX3" fmla="*/ 343567 w 686847"/>
                  <a:gd name="connsiteY3" fmla="*/ 588359 h 686847"/>
                  <a:gd name="connsiteX4" fmla="*/ 588359 w 686847"/>
                  <a:gd name="connsiteY4" fmla="*/ 343376 h 686847"/>
                  <a:gd name="connsiteX5" fmla="*/ 292322 w 686847"/>
                  <a:gd name="connsiteY5" fmla="*/ 473583 h 686847"/>
                  <a:gd name="connsiteX6" fmla="*/ 274034 w 686847"/>
                  <a:gd name="connsiteY6" fmla="*/ 466820 h 686847"/>
                  <a:gd name="connsiteX7" fmla="*/ 180594 w 686847"/>
                  <a:gd name="connsiteY7" fmla="*/ 384905 h 686847"/>
                  <a:gd name="connsiteX8" fmla="*/ 177927 w 686847"/>
                  <a:gd name="connsiteY8" fmla="*/ 345948 h 686847"/>
                  <a:gd name="connsiteX9" fmla="*/ 216980 w 686847"/>
                  <a:gd name="connsiteY9" fmla="*/ 343281 h 686847"/>
                  <a:gd name="connsiteX10" fmla="*/ 290417 w 686847"/>
                  <a:gd name="connsiteY10" fmla="*/ 407670 h 686847"/>
                  <a:gd name="connsiteX11" fmla="*/ 467868 w 686847"/>
                  <a:gd name="connsiteY11" fmla="*/ 221837 h 686847"/>
                  <a:gd name="connsiteX12" fmla="*/ 506921 w 686847"/>
                  <a:gd name="connsiteY12" fmla="*/ 220980 h 686847"/>
                  <a:gd name="connsiteX13" fmla="*/ 507873 w 686847"/>
                  <a:gd name="connsiteY13" fmla="*/ 260033 h 686847"/>
                  <a:gd name="connsiteX14" fmla="*/ 312325 w 686847"/>
                  <a:gd name="connsiteY14" fmla="*/ 464915 h 686847"/>
                  <a:gd name="connsiteX15" fmla="*/ 292322 w 686847"/>
                  <a:gd name="connsiteY15" fmla="*/ 473583 h 686847"/>
                  <a:gd name="connsiteX16" fmla="*/ 686848 w 686847"/>
                  <a:gd name="connsiteY16" fmla="*/ 343376 h 686847"/>
                  <a:gd name="connsiteX17" fmla="*/ 343472 w 686847"/>
                  <a:gd name="connsiteY17" fmla="*/ 0 h 686847"/>
                  <a:gd name="connsiteX18" fmla="*/ 0 w 686847"/>
                  <a:gd name="connsiteY18" fmla="*/ 343376 h 686847"/>
                  <a:gd name="connsiteX19" fmla="*/ 343472 w 686847"/>
                  <a:gd name="connsiteY19" fmla="*/ 686848 h 686847"/>
                  <a:gd name="connsiteX20" fmla="*/ 686848 w 686847"/>
                  <a:gd name="connsiteY20" fmla="*/ 343376 h 686847"/>
                  <a:gd name="connsiteX21" fmla="*/ 44291 w 686847"/>
                  <a:gd name="connsiteY21" fmla="*/ 343376 h 686847"/>
                  <a:gd name="connsiteX22" fmla="*/ 343472 w 686847"/>
                  <a:gd name="connsiteY22" fmla="*/ 44196 h 686847"/>
                  <a:gd name="connsiteX23" fmla="*/ 642652 w 686847"/>
                  <a:gd name="connsiteY23" fmla="*/ 343376 h 686847"/>
                  <a:gd name="connsiteX24" fmla="*/ 343472 w 686847"/>
                  <a:gd name="connsiteY24" fmla="*/ 642652 h 686847"/>
                  <a:gd name="connsiteX25" fmla="*/ 44291 w 686847"/>
                  <a:gd name="connsiteY25" fmla="*/ 343376 h 68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6847" h="686847">
                    <a:moveTo>
                      <a:pt x="588359" y="343376"/>
                    </a:moveTo>
                    <a:cubicBezTo>
                      <a:pt x="588359" y="208217"/>
                      <a:pt x="478726" y="98584"/>
                      <a:pt x="343567" y="98584"/>
                    </a:cubicBezTo>
                    <a:cubicBezTo>
                      <a:pt x="208407" y="98584"/>
                      <a:pt x="98774" y="208217"/>
                      <a:pt x="98774" y="343376"/>
                    </a:cubicBezTo>
                    <a:cubicBezTo>
                      <a:pt x="98774" y="478726"/>
                      <a:pt x="208407" y="588359"/>
                      <a:pt x="343567" y="588359"/>
                    </a:cubicBezTo>
                    <a:cubicBezTo>
                      <a:pt x="478726" y="588359"/>
                      <a:pt x="588359" y="478726"/>
                      <a:pt x="588359" y="343376"/>
                    </a:cubicBezTo>
                    <a:close/>
                    <a:moveTo>
                      <a:pt x="292322" y="473583"/>
                    </a:moveTo>
                    <a:cubicBezTo>
                      <a:pt x="285750" y="473583"/>
                      <a:pt x="279273" y="471297"/>
                      <a:pt x="274034" y="466820"/>
                    </a:cubicBezTo>
                    <a:lnTo>
                      <a:pt x="180594" y="384905"/>
                    </a:lnTo>
                    <a:cubicBezTo>
                      <a:pt x="169164" y="374904"/>
                      <a:pt x="167926" y="357473"/>
                      <a:pt x="177927" y="345948"/>
                    </a:cubicBezTo>
                    <a:cubicBezTo>
                      <a:pt x="187928" y="334518"/>
                      <a:pt x="205550" y="333280"/>
                      <a:pt x="216980" y="343281"/>
                    </a:cubicBezTo>
                    <a:lnTo>
                      <a:pt x="290417" y="407670"/>
                    </a:lnTo>
                    <a:lnTo>
                      <a:pt x="467868" y="221837"/>
                    </a:lnTo>
                    <a:cubicBezTo>
                      <a:pt x="478346" y="210884"/>
                      <a:pt x="495967" y="210503"/>
                      <a:pt x="506921" y="220980"/>
                    </a:cubicBezTo>
                    <a:cubicBezTo>
                      <a:pt x="518065" y="231458"/>
                      <a:pt x="518350" y="249079"/>
                      <a:pt x="507873" y="260033"/>
                    </a:cubicBezTo>
                    <a:lnTo>
                      <a:pt x="312325" y="464915"/>
                    </a:lnTo>
                    <a:cubicBezTo>
                      <a:pt x="306896" y="470725"/>
                      <a:pt x="299657" y="473583"/>
                      <a:pt x="292322" y="473583"/>
                    </a:cubicBezTo>
                    <a:close/>
                    <a:moveTo>
                      <a:pt x="686848" y="343376"/>
                    </a:moveTo>
                    <a:cubicBezTo>
                      <a:pt x="686848" y="154115"/>
                      <a:pt x="532829" y="0"/>
                      <a:pt x="343472" y="0"/>
                    </a:cubicBezTo>
                    <a:cubicBezTo>
                      <a:pt x="154115" y="0"/>
                      <a:pt x="0" y="154115"/>
                      <a:pt x="0" y="343376"/>
                    </a:cubicBezTo>
                    <a:cubicBezTo>
                      <a:pt x="0" y="532829"/>
                      <a:pt x="154115" y="686848"/>
                      <a:pt x="343472" y="686848"/>
                    </a:cubicBezTo>
                    <a:cubicBezTo>
                      <a:pt x="532829" y="686848"/>
                      <a:pt x="686848" y="532829"/>
                      <a:pt x="686848" y="343376"/>
                    </a:cubicBezTo>
                    <a:close/>
                    <a:moveTo>
                      <a:pt x="44291" y="343376"/>
                    </a:moveTo>
                    <a:cubicBezTo>
                      <a:pt x="44291" y="178403"/>
                      <a:pt x="178403" y="44196"/>
                      <a:pt x="343472" y="44196"/>
                    </a:cubicBezTo>
                    <a:cubicBezTo>
                      <a:pt x="508445" y="44196"/>
                      <a:pt x="642652" y="178403"/>
                      <a:pt x="642652" y="343376"/>
                    </a:cubicBezTo>
                    <a:cubicBezTo>
                      <a:pt x="642652" y="508445"/>
                      <a:pt x="508445" y="642652"/>
                      <a:pt x="343472" y="642652"/>
                    </a:cubicBezTo>
                    <a:cubicBezTo>
                      <a:pt x="178403" y="642652"/>
                      <a:pt x="44291" y="508445"/>
                      <a:pt x="44291" y="343376"/>
                    </a:cubicBezTo>
                    <a:close/>
                  </a:path>
                </a:pathLst>
              </a:custGeom>
              <a:solidFill>
                <a:srgbClr val="0E68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b="1" spc="-3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FDF2083D-A1BC-43BE-B15C-2031CBBE554B}"/>
                  </a:ext>
                </a:extLst>
              </p:cNvPr>
              <p:cNvSpPr txBox="1"/>
              <p:nvPr/>
            </p:nvSpPr>
            <p:spPr>
              <a:xfrm>
                <a:off x="4905153" y="5549895"/>
                <a:ext cx="1841430" cy="196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buClr>
                    <a:srgbClr val="1B3371"/>
                  </a:buClr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PC, Tablet, Smart Phone </a:t>
                </a:r>
                <a:r>
                  <a:rPr lang="ko-KR" altLang="en-US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지원</a:t>
                </a:r>
              </a:p>
            </p:txBody>
          </p:sp>
        </p:grpSp>
      </p:grpSp>
      <p:grpSp>
        <p:nvGrpSpPr>
          <p:cNvPr id="328" name="그룹 327"/>
          <p:cNvGrpSpPr/>
          <p:nvPr/>
        </p:nvGrpSpPr>
        <p:grpSpPr>
          <a:xfrm>
            <a:off x="753797" y="3030157"/>
            <a:ext cx="2256052" cy="1011673"/>
            <a:chOff x="3750394" y="3061187"/>
            <a:chExt cx="1877083" cy="830255"/>
          </a:xfrm>
        </p:grpSpPr>
        <p:grpSp>
          <p:nvGrpSpPr>
            <p:cNvPr id="329" name="그룹 328"/>
            <p:cNvGrpSpPr/>
            <p:nvPr/>
          </p:nvGrpSpPr>
          <p:grpSpPr>
            <a:xfrm>
              <a:off x="4281944" y="3061187"/>
              <a:ext cx="1004986" cy="736775"/>
              <a:chOff x="4281944" y="3077761"/>
              <a:chExt cx="1004986" cy="736775"/>
            </a:xfrm>
          </p:grpSpPr>
          <p:pic>
            <p:nvPicPr>
              <p:cNvPr id="354" name="그림 3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1944" y="3077761"/>
                <a:ext cx="1004986" cy="736775"/>
              </a:xfrm>
              <a:prstGeom prst="rect">
                <a:avLst/>
              </a:prstGeom>
            </p:spPr>
          </p:pic>
          <p:grpSp>
            <p:nvGrpSpPr>
              <p:cNvPr id="355" name="그룹 354"/>
              <p:cNvGrpSpPr/>
              <p:nvPr/>
            </p:nvGrpSpPr>
            <p:grpSpPr>
              <a:xfrm>
                <a:off x="4345973" y="3138675"/>
                <a:ext cx="874297" cy="514520"/>
                <a:chOff x="4345973" y="3138675"/>
                <a:chExt cx="874297" cy="514520"/>
              </a:xfrm>
            </p:grpSpPr>
            <p:sp>
              <p:nvSpPr>
                <p:cNvPr id="356" name="직사각형 355"/>
                <p:cNvSpPr/>
                <p:nvPr/>
              </p:nvSpPr>
              <p:spPr>
                <a:xfrm>
                  <a:off x="4345973" y="3138675"/>
                  <a:ext cx="874296" cy="119925"/>
                </a:xfrm>
                <a:prstGeom prst="rect">
                  <a:avLst/>
                </a:prstGeom>
                <a:solidFill>
                  <a:srgbClr val="22A5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7" name="직사각형 356"/>
                <p:cNvSpPr/>
                <p:nvPr/>
              </p:nvSpPr>
              <p:spPr>
                <a:xfrm>
                  <a:off x="4345973" y="3277944"/>
                  <a:ext cx="174086" cy="375251"/>
                </a:xfrm>
                <a:prstGeom prst="rect">
                  <a:avLst/>
                </a:prstGeom>
                <a:solidFill>
                  <a:srgbClr val="51BA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8" name="직사각형 357"/>
                <p:cNvSpPr/>
                <p:nvPr/>
              </p:nvSpPr>
              <p:spPr>
                <a:xfrm>
                  <a:off x="4544942" y="3277943"/>
                  <a:ext cx="675328" cy="243719"/>
                </a:xfrm>
                <a:prstGeom prst="rect">
                  <a:avLst/>
                </a:prstGeom>
                <a:solidFill>
                  <a:srgbClr val="4F7A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9" name="직사각형 358"/>
                <p:cNvSpPr/>
                <p:nvPr/>
              </p:nvSpPr>
              <p:spPr>
                <a:xfrm>
                  <a:off x="4546566" y="3541005"/>
                  <a:ext cx="321664" cy="112188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0" name="직사각형 359"/>
                <p:cNvSpPr/>
                <p:nvPr/>
              </p:nvSpPr>
              <p:spPr>
                <a:xfrm>
                  <a:off x="4887572" y="3541004"/>
                  <a:ext cx="331961" cy="1121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330" name="그룹 329"/>
            <p:cNvGrpSpPr/>
            <p:nvPr/>
          </p:nvGrpSpPr>
          <p:grpSpPr>
            <a:xfrm>
              <a:off x="3750394" y="3363633"/>
              <a:ext cx="900423" cy="523627"/>
              <a:chOff x="3696581" y="3363633"/>
              <a:chExt cx="900423" cy="523627"/>
            </a:xfrm>
          </p:grpSpPr>
          <p:pic>
            <p:nvPicPr>
              <p:cNvPr id="347" name="그림 34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6581" y="3363633"/>
                <a:ext cx="900423" cy="523627"/>
              </a:xfrm>
              <a:prstGeom prst="rect">
                <a:avLst/>
              </a:prstGeom>
            </p:spPr>
          </p:pic>
          <p:grpSp>
            <p:nvGrpSpPr>
              <p:cNvPr id="348" name="그룹 347"/>
              <p:cNvGrpSpPr/>
              <p:nvPr/>
            </p:nvGrpSpPr>
            <p:grpSpPr>
              <a:xfrm>
                <a:off x="3832738" y="3425156"/>
                <a:ext cx="625806" cy="345623"/>
                <a:chOff x="3832738" y="3425156"/>
                <a:chExt cx="625806" cy="345623"/>
              </a:xfrm>
            </p:grpSpPr>
            <p:sp>
              <p:nvSpPr>
                <p:cNvPr id="349" name="직사각형 348"/>
                <p:cNvSpPr/>
                <p:nvPr/>
              </p:nvSpPr>
              <p:spPr>
                <a:xfrm>
                  <a:off x="3832745" y="3425156"/>
                  <a:ext cx="625798" cy="111357"/>
                </a:xfrm>
                <a:prstGeom prst="rect">
                  <a:avLst/>
                </a:prstGeom>
                <a:solidFill>
                  <a:srgbClr val="22A5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0" name="직사각형 349"/>
                <p:cNvSpPr/>
                <p:nvPr/>
              </p:nvSpPr>
              <p:spPr>
                <a:xfrm>
                  <a:off x="3832738" y="3549809"/>
                  <a:ext cx="171616" cy="220969"/>
                </a:xfrm>
                <a:prstGeom prst="rect">
                  <a:avLst/>
                </a:prstGeom>
                <a:solidFill>
                  <a:srgbClr val="51BA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1" name="직사각형 350"/>
                <p:cNvSpPr/>
                <p:nvPr/>
              </p:nvSpPr>
              <p:spPr>
                <a:xfrm>
                  <a:off x="4020179" y="3549902"/>
                  <a:ext cx="220700" cy="220877"/>
                </a:xfrm>
                <a:prstGeom prst="rect">
                  <a:avLst/>
                </a:prstGeom>
                <a:solidFill>
                  <a:srgbClr val="4F7A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2" name="직사각형 351"/>
                <p:cNvSpPr/>
                <p:nvPr/>
              </p:nvSpPr>
              <p:spPr>
                <a:xfrm>
                  <a:off x="4259496" y="3551805"/>
                  <a:ext cx="199048" cy="106621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3" name="직사각형 352"/>
                <p:cNvSpPr/>
                <p:nvPr/>
              </p:nvSpPr>
              <p:spPr>
                <a:xfrm>
                  <a:off x="4260418" y="3670743"/>
                  <a:ext cx="198125" cy="10003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331" name="그룹 330"/>
            <p:cNvGrpSpPr/>
            <p:nvPr/>
          </p:nvGrpSpPr>
          <p:grpSpPr>
            <a:xfrm>
              <a:off x="4932379" y="3333852"/>
              <a:ext cx="437152" cy="557517"/>
              <a:chOff x="5007292" y="3333852"/>
              <a:chExt cx="437152" cy="557517"/>
            </a:xfrm>
          </p:grpSpPr>
          <p:pic>
            <p:nvPicPr>
              <p:cNvPr id="340" name="그림 33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292" y="3333852"/>
                <a:ext cx="437152" cy="557517"/>
              </a:xfrm>
              <a:prstGeom prst="rect">
                <a:avLst/>
              </a:prstGeom>
            </p:spPr>
          </p:pic>
          <p:grpSp>
            <p:nvGrpSpPr>
              <p:cNvPr id="341" name="그룹 340"/>
              <p:cNvGrpSpPr/>
              <p:nvPr/>
            </p:nvGrpSpPr>
            <p:grpSpPr>
              <a:xfrm>
                <a:off x="5072623" y="3403948"/>
                <a:ext cx="306295" cy="417195"/>
                <a:chOff x="5072623" y="3403948"/>
                <a:chExt cx="306295" cy="417195"/>
              </a:xfrm>
            </p:grpSpPr>
            <p:sp>
              <p:nvSpPr>
                <p:cNvPr id="342" name="직사각형 341"/>
                <p:cNvSpPr/>
                <p:nvPr/>
              </p:nvSpPr>
              <p:spPr>
                <a:xfrm>
                  <a:off x="5074197" y="3403948"/>
                  <a:ext cx="304693" cy="77300"/>
                </a:xfrm>
                <a:prstGeom prst="rect">
                  <a:avLst/>
                </a:prstGeom>
                <a:solidFill>
                  <a:srgbClr val="22A5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3" name="직사각형 342"/>
                <p:cNvSpPr/>
                <p:nvPr/>
              </p:nvSpPr>
              <p:spPr>
                <a:xfrm>
                  <a:off x="5072703" y="3557092"/>
                  <a:ext cx="306187" cy="175037"/>
                </a:xfrm>
                <a:prstGeom prst="rect">
                  <a:avLst/>
                </a:prstGeom>
                <a:solidFill>
                  <a:srgbClr val="4F7A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4" name="직사각형 343"/>
                <p:cNvSpPr/>
                <p:nvPr/>
              </p:nvSpPr>
              <p:spPr>
                <a:xfrm>
                  <a:off x="5072623" y="3748388"/>
                  <a:ext cx="146151" cy="72755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5" name="직사각형 344"/>
                <p:cNvSpPr/>
                <p:nvPr/>
              </p:nvSpPr>
              <p:spPr>
                <a:xfrm>
                  <a:off x="5232819" y="3748387"/>
                  <a:ext cx="146071" cy="727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6" name="직사각형 345"/>
                <p:cNvSpPr/>
                <p:nvPr/>
              </p:nvSpPr>
              <p:spPr>
                <a:xfrm>
                  <a:off x="5074734" y="3492482"/>
                  <a:ext cx="304184" cy="54727"/>
                </a:xfrm>
                <a:prstGeom prst="rect">
                  <a:avLst/>
                </a:prstGeom>
                <a:solidFill>
                  <a:srgbClr val="51BA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332" name="그룹 331"/>
            <p:cNvGrpSpPr/>
            <p:nvPr/>
          </p:nvGrpSpPr>
          <p:grpSpPr>
            <a:xfrm>
              <a:off x="5383066" y="3442897"/>
              <a:ext cx="244411" cy="448545"/>
              <a:chOff x="5477295" y="3442897"/>
              <a:chExt cx="244411" cy="448545"/>
            </a:xfrm>
          </p:grpSpPr>
          <p:pic>
            <p:nvPicPr>
              <p:cNvPr id="333" name="그림 33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7295" y="3442897"/>
                <a:ext cx="244411" cy="448545"/>
              </a:xfrm>
              <a:prstGeom prst="rect">
                <a:avLst/>
              </a:prstGeom>
            </p:spPr>
          </p:pic>
          <p:grpSp>
            <p:nvGrpSpPr>
              <p:cNvPr id="334" name="그룹 333"/>
              <p:cNvGrpSpPr/>
              <p:nvPr/>
            </p:nvGrpSpPr>
            <p:grpSpPr>
              <a:xfrm>
                <a:off x="5509517" y="3520265"/>
                <a:ext cx="179381" cy="286420"/>
                <a:chOff x="5509517" y="3520265"/>
                <a:chExt cx="179381" cy="286420"/>
              </a:xfrm>
            </p:grpSpPr>
            <p:sp>
              <p:nvSpPr>
                <p:cNvPr id="335" name="직사각형 334"/>
                <p:cNvSpPr/>
                <p:nvPr/>
              </p:nvSpPr>
              <p:spPr>
                <a:xfrm>
                  <a:off x="5510696" y="3520265"/>
                  <a:ext cx="177858" cy="56901"/>
                </a:xfrm>
                <a:prstGeom prst="rect">
                  <a:avLst/>
                </a:prstGeom>
                <a:solidFill>
                  <a:srgbClr val="22A5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6" name="직사각형 335"/>
                <p:cNvSpPr/>
                <p:nvPr/>
              </p:nvSpPr>
              <p:spPr>
                <a:xfrm>
                  <a:off x="5510663" y="3631930"/>
                  <a:ext cx="177061" cy="90868"/>
                </a:xfrm>
                <a:prstGeom prst="rect">
                  <a:avLst/>
                </a:prstGeom>
                <a:solidFill>
                  <a:srgbClr val="4F7A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7" name="직사각형 336"/>
                <p:cNvSpPr/>
                <p:nvPr/>
              </p:nvSpPr>
              <p:spPr>
                <a:xfrm>
                  <a:off x="5509517" y="3730250"/>
                  <a:ext cx="178159" cy="37717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8" name="직사각형 337"/>
                <p:cNvSpPr/>
                <p:nvPr/>
              </p:nvSpPr>
              <p:spPr>
                <a:xfrm>
                  <a:off x="5510133" y="3775581"/>
                  <a:ext cx="177567" cy="3110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9" name="직사각형 338"/>
                <p:cNvSpPr/>
                <p:nvPr/>
              </p:nvSpPr>
              <p:spPr>
                <a:xfrm>
                  <a:off x="5511338" y="3585939"/>
                  <a:ext cx="177560" cy="36564"/>
                </a:xfrm>
                <a:prstGeom prst="rect">
                  <a:avLst/>
                </a:prstGeom>
                <a:solidFill>
                  <a:srgbClr val="51BA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361" name="그룹 360"/>
          <p:cNvGrpSpPr/>
          <p:nvPr/>
        </p:nvGrpSpPr>
        <p:grpSpPr>
          <a:xfrm>
            <a:off x="442936" y="5075571"/>
            <a:ext cx="2877775" cy="912123"/>
            <a:chOff x="1727715" y="5075571"/>
            <a:chExt cx="2877775" cy="912123"/>
          </a:xfrm>
        </p:grpSpPr>
        <p:sp>
          <p:nvSpPr>
            <p:cNvPr id="362" name="사각형: 둥근 모서리 87">
              <a:extLst>
                <a:ext uri="{FF2B5EF4-FFF2-40B4-BE49-F238E27FC236}">
                  <a16:creationId xmlns:a16="http://schemas.microsoft.com/office/drawing/2014/main" id="{B8A86BEB-93EA-48A9-924B-5F01004B12DA}"/>
                </a:ext>
              </a:extLst>
            </p:cNvPr>
            <p:cNvSpPr/>
            <p:nvPr/>
          </p:nvSpPr>
          <p:spPr>
            <a:xfrm>
              <a:off x="1781817" y="5075571"/>
              <a:ext cx="2769571" cy="912123"/>
            </a:xfrm>
            <a:prstGeom prst="roundRect">
              <a:avLst>
                <a:gd name="adj" fmla="val 2343"/>
              </a:avLst>
            </a:prstGeom>
            <a:solidFill>
              <a:srgbClr val="FE8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63" name="사각형: 둥근 모서리 88">
              <a:extLst>
                <a:ext uri="{FF2B5EF4-FFF2-40B4-BE49-F238E27FC236}">
                  <a16:creationId xmlns:a16="http://schemas.microsoft.com/office/drawing/2014/main" id="{286FECEE-41C0-4765-BE0F-98F73DA0B22E}"/>
                </a:ext>
              </a:extLst>
            </p:cNvPr>
            <p:cNvSpPr/>
            <p:nvPr/>
          </p:nvSpPr>
          <p:spPr>
            <a:xfrm>
              <a:off x="1727715" y="5407043"/>
              <a:ext cx="2877775" cy="518242"/>
            </a:xfrm>
            <a:prstGeom prst="roundRect">
              <a:avLst>
                <a:gd name="adj" fmla="val 263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4" name="Rectangle 14">
              <a:extLst>
                <a:ext uri="{FF2B5EF4-FFF2-40B4-BE49-F238E27FC236}">
                  <a16:creationId xmlns:a16="http://schemas.microsoft.com/office/drawing/2014/main" id="{F7EE89D8-9EBD-4A63-96A2-AF7BEE38F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377" y="5156013"/>
              <a:ext cx="24045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IDE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65" name="그림 36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5689" y="5494108"/>
              <a:ext cx="1041826" cy="362798"/>
            </a:xfrm>
            <a:prstGeom prst="rect">
              <a:avLst/>
            </a:prstGeom>
          </p:spPr>
        </p:pic>
      </p:grpSp>
      <p:grpSp>
        <p:nvGrpSpPr>
          <p:cNvPr id="366" name="그룹 365"/>
          <p:cNvGrpSpPr/>
          <p:nvPr/>
        </p:nvGrpSpPr>
        <p:grpSpPr>
          <a:xfrm>
            <a:off x="4153124" y="2233789"/>
            <a:ext cx="3301200" cy="1637898"/>
            <a:chOff x="5469361" y="2233789"/>
            <a:chExt cx="3301200" cy="1637898"/>
          </a:xfrm>
        </p:grpSpPr>
        <p:grpSp>
          <p:nvGrpSpPr>
            <p:cNvPr id="367" name="그룹 366"/>
            <p:cNvGrpSpPr/>
            <p:nvPr/>
          </p:nvGrpSpPr>
          <p:grpSpPr>
            <a:xfrm>
              <a:off x="5469361" y="2233789"/>
              <a:ext cx="3301200" cy="1637898"/>
              <a:chOff x="5469362" y="2233789"/>
              <a:chExt cx="2988838" cy="1637898"/>
            </a:xfrm>
          </p:grpSpPr>
          <p:sp>
            <p:nvSpPr>
              <p:cNvPr id="380" name="사각형: 둥근 모서리 87">
                <a:extLst>
                  <a:ext uri="{FF2B5EF4-FFF2-40B4-BE49-F238E27FC236}">
                    <a16:creationId xmlns:a16="http://schemas.microsoft.com/office/drawing/2014/main" id="{B8A86BEB-93EA-48A9-924B-5F01004B12DA}"/>
                  </a:ext>
                </a:extLst>
              </p:cNvPr>
              <p:cNvSpPr/>
              <p:nvPr/>
            </p:nvSpPr>
            <p:spPr>
              <a:xfrm>
                <a:off x="5525552" y="2233789"/>
                <a:ext cx="2876458" cy="1637898"/>
              </a:xfrm>
              <a:prstGeom prst="roundRect">
                <a:avLst>
                  <a:gd name="adj" fmla="val 2343"/>
                </a:avLst>
              </a:prstGeom>
              <a:solidFill>
                <a:srgbClr val="1393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81" name="사각형: 둥근 모서리 88">
                <a:extLst>
                  <a:ext uri="{FF2B5EF4-FFF2-40B4-BE49-F238E27FC236}">
                    <a16:creationId xmlns:a16="http://schemas.microsoft.com/office/drawing/2014/main" id="{286FECEE-41C0-4765-BE0F-98F73DA0B22E}"/>
                  </a:ext>
                </a:extLst>
              </p:cNvPr>
              <p:cNvSpPr/>
              <p:nvPr/>
            </p:nvSpPr>
            <p:spPr>
              <a:xfrm>
                <a:off x="5469362" y="2540942"/>
                <a:ext cx="2988838" cy="1236133"/>
              </a:xfrm>
              <a:prstGeom prst="roundRect">
                <a:avLst>
                  <a:gd name="adj" fmla="val 26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2" name="Rectangle 14">
                <a:extLst>
                  <a:ext uri="{FF2B5EF4-FFF2-40B4-BE49-F238E27FC236}">
                    <a16:creationId xmlns:a16="http://schemas.microsoft.com/office/drawing/2014/main" id="{F7EE89D8-9EBD-4A63-96A2-AF7BEE38F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4592" y="2290729"/>
                <a:ext cx="115839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Application Server</a:t>
                </a:r>
                <a:endPara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3" name="사각형: 둥근 모서리 34">
                <a:extLst>
                  <a:ext uri="{FF2B5EF4-FFF2-40B4-BE49-F238E27FC236}">
                    <a16:creationId xmlns:a16="http://schemas.microsoft.com/office/drawing/2014/main" id="{CB6A2DB1-3CE0-4521-98E8-56A413965261}"/>
                  </a:ext>
                </a:extLst>
              </p:cNvPr>
              <p:cNvSpPr/>
              <p:nvPr/>
            </p:nvSpPr>
            <p:spPr>
              <a:xfrm>
                <a:off x="5525552" y="3447815"/>
                <a:ext cx="2876458" cy="266311"/>
              </a:xfrm>
              <a:prstGeom prst="roundRect">
                <a:avLst>
                  <a:gd name="adj" fmla="val 4206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4" name="Rectangle 14">
                <a:extLst>
                  <a:ext uri="{FF2B5EF4-FFF2-40B4-BE49-F238E27FC236}">
                    <a16:creationId xmlns:a16="http://schemas.microsoft.com/office/drawing/2014/main" id="{F7EE89D8-9EBD-4A63-96A2-AF7BEE38F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1956" y="3488637"/>
                <a:ext cx="10236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WAS (Java / IIS)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68" name="타원 98">
              <a:extLst>
                <a:ext uri="{FF2B5EF4-FFF2-40B4-BE49-F238E27FC236}">
                  <a16:creationId xmlns:a16="http://schemas.microsoft.com/office/drawing/2014/main" id="{A0FCCECC-C921-43E6-8B4F-589A9C398B60}"/>
                </a:ext>
              </a:extLst>
            </p:cNvPr>
            <p:cNvSpPr/>
            <p:nvPr/>
          </p:nvSpPr>
          <p:spPr>
            <a:xfrm>
              <a:off x="5525552" y="2594977"/>
              <a:ext cx="1027648" cy="812015"/>
            </a:xfrm>
            <a:prstGeom prst="roundRect">
              <a:avLst>
                <a:gd name="adj" fmla="val 5146"/>
              </a:avLst>
            </a:prstGeom>
            <a:solidFill>
              <a:srgbClr val="EAEAEA"/>
            </a:solidFill>
            <a:ln w="57150">
              <a:noFill/>
            </a:ln>
            <a:effectLst>
              <a:innerShdw blurRad="25400" dist="50800" dir="14700000">
                <a:prstClr val="black">
                  <a:alpha val="15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defTabSz="914400"/>
              <a:endParaRPr lang="ko-KR" altLang="en-US" sz="800" dirty="0">
                <a:ln>
                  <a:solidFill>
                    <a:srgbClr val="FFCA46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9" name="타원 98">
              <a:extLst>
                <a:ext uri="{FF2B5EF4-FFF2-40B4-BE49-F238E27FC236}">
                  <a16:creationId xmlns:a16="http://schemas.microsoft.com/office/drawing/2014/main" id="{A0FCCECC-C921-43E6-8B4F-589A9C398B60}"/>
                </a:ext>
              </a:extLst>
            </p:cNvPr>
            <p:cNvSpPr/>
            <p:nvPr/>
          </p:nvSpPr>
          <p:spPr>
            <a:xfrm>
              <a:off x="6612621" y="2594977"/>
              <a:ext cx="1027648" cy="812015"/>
            </a:xfrm>
            <a:prstGeom prst="roundRect">
              <a:avLst>
                <a:gd name="adj" fmla="val 5146"/>
              </a:avLst>
            </a:prstGeom>
            <a:solidFill>
              <a:srgbClr val="EAEAEA"/>
            </a:solidFill>
            <a:ln w="57150">
              <a:noFill/>
            </a:ln>
            <a:effectLst>
              <a:innerShdw blurRad="25400" dist="50800" dir="14700000">
                <a:prstClr val="black">
                  <a:alpha val="15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defTabSz="914400"/>
              <a:endParaRPr lang="ko-KR" altLang="en-US" sz="800" dirty="0">
                <a:ln>
                  <a:solidFill>
                    <a:srgbClr val="FFCA46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0" name="타원 98">
              <a:extLst>
                <a:ext uri="{FF2B5EF4-FFF2-40B4-BE49-F238E27FC236}">
                  <a16:creationId xmlns:a16="http://schemas.microsoft.com/office/drawing/2014/main" id="{A0FCCECC-C921-43E6-8B4F-589A9C398B60}"/>
                </a:ext>
              </a:extLst>
            </p:cNvPr>
            <p:cNvSpPr/>
            <p:nvPr/>
          </p:nvSpPr>
          <p:spPr>
            <a:xfrm>
              <a:off x="7686664" y="2594977"/>
              <a:ext cx="1027648" cy="812015"/>
            </a:xfrm>
            <a:prstGeom prst="roundRect">
              <a:avLst>
                <a:gd name="adj" fmla="val 5146"/>
              </a:avLst>
            </a:prstGeom>
            <a:solidFill>
              <a:srgbClr val="EAEAEA"/>
            </a:solidFill>
            <a:ln w="57150">
              <a:noFill/>
            </a:ln>
            <a:effectLst>
              <a:innerShdw blurRad="25400" dist="50800" dir="14700000">
                <a:prstClr val="black">
                  <a:alpha val="15000"/>
                </a:prstClr>
              </a:innerShdw>
            </a:effectLst>
          </p:spPr>
          <p:txBody>
            <a:bodyPr wrap="square" lIns="0" tIns="0" rIns="0" bIns="0" rtlCol="0" anchor="ctr"/>
            <a:lstStyle/>
            <a:p>
              <a:pPr defTabSz="914400"/>
              <a:endParaRPr lang="ko-KR" altLang="en-US" sz="800" dirty="0">
                <a:ln>
                  <a:solidFill>
                    <a:srgbClr val="FFCA46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2249E1EA-BAAC-44A7-B6C0-E5E8B1B0D216}"/>
                </a:ext>
              </a:extLst>
            </p:cNvPr>
            <p:cNvSpPr txBox="1"/>
            <p:nvPr/>
          </p:nvSpPr>
          <p:spPr>
            <a:xfrm>
              <a:off x="5872664" y="2928087"/>
              <a:ext cx="333425" cy="18466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84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XENI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84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2249E1EA-BAAC-44A7-B6C0-E5E8B1B0D216}"/>
                </a:ext>
              </a:extLst>
            </p:cNvPr>
            <p:cNvSpPr txBox="1"/>
            <p:nvPr/>
          </p:nvSpPr>
          <p:spPr>
            <a:xfrm>
              <a:off x="6920459" y="2928087"/>
              <a:ext cx="411972" cy="18466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84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X-API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84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2249E1EA-BAAC-44A7-B6C0-E5E8B1B0D216}"/>
                </a:ext>
              </a:extLst>
            </p:cNvPr>
            <p:cNvSpPr txBox="1"/>
            <p:nvPr/>
          </p:nvSpPr>
          <p:spPr>
            <a:xfrm>
              <a:off x="7994502" y="2928087"/>
              <a:ext cx="411972" cy="18466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E842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X-API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84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2249E1EA-BAAC-44A7-B6C0-E5E8B1B0D216}"/>
                </a:ext>
              </a:extLst>
            </p:cNvPr>
            <p:cNvSpPr txBox="1"/>
            <p:nvPr/>
          </p:nvSpPr>
          <p:spPr>
            <a:xfrm>
              <a:off x="5636221" y="3181024"/>
              <a:ext cx="806311" cy="16158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Excel Service</a:t>
              </a:r>
              <a:endPara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2249E1EA-BAAC-44A7-B6C0-E5E8B1B0D216}"/>
                </a:ext>
              </a:extLst>
            </p:cNvPr>
            <p:cNvSpPr txBox="1"/>
            <p:nvPr/>
          </p:nvSpPr>
          <p:spPr>
            <a:xfrm>
              <a:off x="6651956" y="3196413"/>
              <a:ext cx="948978" cy="16158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 Formatter</a:t>
              </a:r>
              <a:endPara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249E1EA-BAAC-44A7-B6C0-E5E8B1B0D216}"/>
                </a:ext>
              </a:extLst>
            </p:cNvPr>
            <p:cNvSpPr txBox="1"/>
            <p:nvPr/>
          </p:nvSpPr>
          <p:spPr>
            <a:xfrm>
              <a:off x="7725999" y="3196413"/>
              <a:ext cx="948978" cy="16158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 Formatter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2249E1EA-BAAC-44A7-B6C0-E5E8B1B0D216}"/>
                </a:ext>
              </a:extLst>
            </p:cNvPr>
            <p:cNvSpPr txBox="1"/>
            <p:nvPr/>
          </p:nvSpPr>
          <p:spPr>
            <a:xfrm>
              <a:off x="5770873" y="2675150"/>
              <a:ext cx="537006" cy="16158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&lt;servlet&gt;</a:t>
              </a:r>
              <a:endPara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2249E1EA-BAAC-44A7-B6C0-E5E8B1B0D216}"/>
                </a:ext>
              </a:extLst>
            </p:cNvPr>
            <p:cNvSpPr txBox="1"/>
            <p:nvPr/>
          </p:nvSpPr>
          <p:spPr>
            <a:xfrm>
              <a:off x="6928474" y="2675150"/>
              <a:ext cx="395942" cy="16158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&lt;Java&gt;</a:t>
              </a:r>
              <a:endPara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2249E1EA-BAAC-44A7-B6C0-E5E8B1B0D216}"/>
                </a:ext>
              </a:extLst>
            </p:cNvPr>
            <p:cNvSpPr txBox="1"/>
            <p:nvPr/>
          </p:nvSpPr>
          <p:spPr>
            <a:xfrm>
              <a:off x="8058622" y="2675150"/>
              <a:ext cx="283732" cy="161583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0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&lt;C#&gt;</a:t>
              </a:r>
              <a:endPara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5" name="그룹 384"/>
          <p:cNvGrpSpPr/>
          <p:nvPr/>
        </p:nvGrpSpPr>
        <p:grpSpPr>
          <a:xfrm>
            <a:off x="4153125" y="5171985"/>
            <a:ext cx="3301199" cy="817915"/>
            <a:chOff x="5469361" y="5075574"/>
            <a:chExt cx="3301199" cy="912124"/>
          </a:xfrm>
        </p:grpSpPr>
        <p:sp>
          <p:nvSpPr>
            <p:cNvPr id="386" name="직사각형 385"/>
            <p:cNvSpPr/>
            <p:nvPr/>
          </p:nvSpPr>
          <p:spPr>
            <a:xfrm>
              <a:off x="5469361" y="5075574"/>
              <a:ext cx="3301199" cy="91212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5520223" y="5158376"/>
              <a:ext cx="1007684" cy="746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  <a:buClr>
                  <a:srgbClr val="1B3371"/>
                </a:buClr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전자정부 표준 프레임워크 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eGov</a:t>
              </a: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388" name="직사각형 387"/>
            <p:cNvSpPr/>
            <p:nvPr/>
          </p:nvSpPr>
          <p:spPr>
            <a:xfrm>
              <a:off x="6583403" y="5158376"/>
              <a:ext cx="1153371" cy="740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  <a:buClr>
                  <a:srgbClr val="1B3371"/>
                </a:buClr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Spring / Struts / EJB </a:t>
              </a: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기반 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ts val="1500"/>
                </a:lnSpc>
                <a:buClr>
                  <a:srgbClr val="1B3371"/>
                </a:buClr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프레임워크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9" name="직사각형 388"/>
            <p:cNvSpPr/>
            <p:nvPr/>
          </p:nvSpPr>
          <p:spPr>
            <a:xfrm>
              <a:off x="7792269" y="5268853"/>
              <a:ext cx="916229" cy="5320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  <a:buClr>
                  <a:srgbClr val="1B3371"/>
                </a:buClr>
              </a:pPr>
              <a:r>
                <a:rPr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.NET</a:t>
              </a:r>
            </a:p>
            <a:p>
              <a:pPr algn="ctr">
                <a:lnSpc>
                  <a:spcPts val="1500"/>
                </a:lnSpc>
                <a:buClr>
                  <a:srgbClr val="1B3371"/>
                </a:buClr>
              </a:pPr>
              <a:r>
                <a: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프레임워크</a:t>
              </a:r>
              <a:endPara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90" name="직선 연결선 389"/>
            <p:cNvCxnSpPr/>
            <p:nvPr/>
          </p:nvCxnSpPr>
          <p:spPr>
            <a:xfrm>
              <a:off x="6555655" y="5207632"/>
              <a:ext cx="0" cy="6480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직선 연결선 390"/>
            <p:cNvCxnSpPr/>
            <p:nvPr/>
          </p:nvCxnSpPr>
          <p:spPr>
            <a:xfrm>
              <a:off x="7764522" y="5207632"/>
              <a:ext cx="0" cy="6480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2" name="사각형: 둥근 모서리 87">
            <a:extLst>
              <a:ext uri="{FF2B5EF4-FFF2-40B4-BE49-F238E27FC236}">
                <a16:creationId xmlns:a16="http://schemas.microsoft.com/office/drawing/2014/main" id="{B8A86BEB-93EA-48A9-924B-5F01004B12DA}"/>
              </a:ext>
            </a:extLst>
          </p:cNvPr>
          <p:cNvSpPr/>
          <p:nvPr/>
        </p:nvSpPr>
        <p:spPr>
          <a:xfrm>
            <a:off x="4215188" y="3987817"/>
            <a:ext cx="3177074" cy="1065832"/>
          </a:xfrm>
          <a:prstGeom prst="roundRect">
            <a:avLst>
              <a:gd name="adj" fmla="val 2343"/>
            </a:avLst>
          </a:prstGeom>
          <a:solidFill>
            <a:srgbClr val="139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3" name="사각형: 둥근 모서리 88">
            <a:extLst>
              <a:ext uri="{FF2B5EF4-FFF2-40B4-BE49-F238E27FC236}">
                <a16:creationId xmlns:a16="http://schemas.microsoft.com/office/drawing/2014/main" id="{286FECEE-41C0-4765-BE0F-98F73DA0B22E}"/>
              </a:ext>
            </a:extLst>
          </p:cNvPr>
          <p:cNvSpPr/>
          <p:nvPr/>
        </p:nvSpPr>
        <p:spPr>
          <a:xfrm>
            <a:off x="4153125" y="4287140"/>
            <a:ext cx="3301199" cy="704942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4" name="Rectangle 14">
            <a:extLst>
              <a:ext uri="{FF2B5EF4-FFF2-40B4-BE49-F238E27FC236}">
                <a16:creationId xmlns:a16="http://schemas.microsoft.com/office/drawing/2014/main" id="{F7EE89D8-9EBD-4A63-96A2-AF7BEE38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706" y="4048291"/>
            <a:ext cx="81804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95" name="그룹 394"/>
          <p:cNvGrpSpPr/>
          <p:nvPr/>
        </p:nvGrpSpPr>
        <p:grpSpPr>
          <a:xfrm>
            <a:off x="4203987" y="4417847"/>
            <a:ext cx="898047" cy="443528"/>
            <a:chOff x="5520223" y="4417847"/>
            <a:chExt cx="898047" cy="443528"/>
          </a:xfrm>
        </p:grpSpPr>
        <p:grpSp>
          <p:nvGrpSpPr>
            <p:cNvPr id="396" name="그룹 395"/>
            <p:cNvGrpSpPr/>
            <p:nvPr/>
          </p:nvGrpSpPr>
          <p:grpSpPr>
            <a:xfrm>
              <a:off x="5520223" y="4417847"/>
              <a:ext cx="396000" cy="443528"/>
              <a:chOff x="6317490" y="4444688"/>
              <a:chExt cx="364900" cy="403455"/>
            </a:xfrm>
            <a:solidFill>
              <a:schemeClr val="bg1">
                <a:lumMod val="50000"/>
              </a:schemeClr>
            </a:solidFill>
          </p:grpSpPr>
          <p:sp>
            <p:nvSpPr>
              <p:cNvPr id="398" name="Freeform 85"/>
              <p:cNvSpPr>
                <a:spLocks noEditPoints="1"/>
              </p:cNvSpPr>
              <p:nvPr/>
            </p:nvSpPr>
            <p:spPr bwMode="auto">
              <a:xfrm>
                <a:off x="6378077" y="4607171"/>
                <a:ext cx="242348" cy="85373"/>
              </a:xfrm>
              <a:custGeom>
                <a:avLst/>
                <a:gdLst>
                  <a:gd name="T0" fmla="*/ 121 w 176"/>
                  <a:gd name="T1" fmla="*/ 62 h 62"/>
                  <a:gd name="T2" fmla="*/ 0 w 176"/>
                  <a:gd name="T3" fmla="*/ 62 h 62"/>
                  <a:gd name="T4" fmla="*/ 0 w 176"/>
                  <a:gd name="T5" fmla="*/ 43 h 62"/>
                  <a:gd name="T6" fmla="*/ 121 w 176"/>
                  <a:gd name="T7" fmla="*/ 43 h 62"/>
                  <a:gd name="T8" fmla="*/ 121 w 176"/>
                  <a:gd name="T9" fmla="*/ 62 h 62"/>
                  <a:gd name="T10" fmla="*/ 176 w 176"/>
                  <a:gd name="T11" fmla="*/ 19 h 62"/>
                  <a:gd name="T12" fmla="*/ 0 w 176"/>
                  <a:gd name="T13" fmla="*/ 19 h 62"/>
                  <a:gd name="T14" fmla="*/ 0 w 176"/>
                  <a:gd name="T15" fmla="*/ 0 h 62"/>
                  <a:gd name="T16" fmla="*/ 176 w 176"/>
                  <a:gd name="T17" fmla="*/ 0 h 62"/>
                  <a:gd name="T18" fmla="*/ 176 w 176"/>
                  <a:gd name="T19" fmla="*/ 1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62">
                    <a:moveTo>
                      <a:pt x="121" y="62"/>
                    </a:moveTo>
                    <a:lnTo>
                      <a:pt x="0" y="62"/>
                    </a:lnTo>
                    <a:lnTo>
                      <a:pt x="0" y="43"/>
                    </a:lnTo>
                    <a:lnTo>
                      <a:pt x="121" y="43"/>
                    </a:lnTo>
                    <a:lnTo>
                      <a:pt x="121" y="62"/>
                    </a:lnTo>
                    <a:close/>
                    <a:moveTo>
                      <a:pt x="176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76" y="0"/>
                    </a:lnTo>
                    <a:lnTo>
                      <a:pt x="17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9" name="Freeform 86"/>
              <p:cNvSpPr>
                <a:spLocks noEditPoints="1"/>
              </p:cNvSpPr>
              <p:nvPr/>
            </p:nvSpPr>
            <p:spPr bwMode="auto">
              <a:xfrm>
                <a:off x="6317490" y="4444688"/>
                <a:ext cx="364900" cy="403455"/>
              </a:xfrm>
              <a:custGeom>
                <a:avLst/>
                <a:gdLst>
                  <a:gd name="T0" fmla="*/ 215 w 223"/>
                  <a:gd name="T1" fmla="*/ 0 h 247"/>
                  <a:gd name="T2" fmla="*/ 69 w 223"/>
                  <a:gd name="T3" fmla="*/ 0 h 247"/>
                  <a:gd name="T4" fmla="*/ 68 w 223"/>
                  <a:gd name="T5" fmla="*/ 0 h 247"/>
                  <a:gd name="T6" fmla="*/ 68 w 223"/>
                  <a:gd name="T7" fmla="*/ 0 h 247"/>
                  <a:gd name="T8" fmla="*/ 66 w 223"/>
                  <a:gd name="T9" fmla="*/ 1 h 247"/>
                  <a:gd name="T10" fmla="*/ 65 w 223"/>
                  <a:gd name="T11" fmla="*/ 1 h 247"/>
                  <a:gd name="T12" fmla="*/ 64 w 223"/>
                  <a:gd name="T13" fmla="*/ 3 h 247"/>
                  <a:gd name="T14" fmla="*/ 2 w 223"/>
                  <a:gd name="T15" fmla="*/ 64 h 247"/>
                  <a:gd name="T16" fmla="*/ 1 w 223"/>
                  <a:gd name="T17" fmla="*/ 66 h 247"/>
                  <a:gd name="T18" fmla="*/ 0 w 223"/>
                  <a:gd name="T19" fmla="*/ 67 h 247"/>
                  <a:gd name="T20" fmla="*/ 0 w 223"/>
                  <a:gd name="T21" fmla="*/ 69 h 247"/>
                  <a:gd name="T22" fmla="*/ 0 w 223"/>
                  <a:gd name="T23" fmla="*/ 69 h 247"/>
                  <a:gd name="T24" fmla="*/ 0 w 223"/>
                  <a:gd name="T25" fmla="*/ 70 h 247"/>
                  <a:gd name="T26" fmla="*/ 0 w 223"/>
                  <a:gd name="T27" fmla="*/ 239 h 247"/>
                  <a:gd name="T28" fmla="*/ 8 w 223"/>
                  <a:gd name="T29" fmla="*/ 247 h 247"/>
                  <a:gd name="T30" fmla="*/ 215 w 223"/>
                  <a:gd name="T31" fmla="*/ 247 h 247"/>
                  <a:gd name="T32" fmla="*/ 223 w 223"/>
                  <a:gd name="T33" fmla="*/ 239 h 247"/>
                  <a:gd name="T34" fmla="*/ 223 w 223"/>
                  <a:gd name="T35" fmla="*/ 8 h 247"/>
                  <a:gd name="T36" fmla="*/ 215 w 223"/>
                  <a:gd name="T37" fmla="*/ 0 h 247"/>
                  <a:gd name="T38" fmla="*/ 44 w 223"/>
                  <a:gd name="T39" fmla="*/ 45 h 247"/>
                  <a:gd name="T40" fmla="*/ 61 w 223"/>
                  <a:gd name="T41" fmla="*/ 28 h 247"/>
                  <a:gd name="T42" fmla="*/ 61 w 223"/>
                  <a:gd name="T43" fmla="*/ 62 h 247"/>
                  <a:gd name="T44" fmla="*/ 27 w 223"/>
                  <a:gd name="T45" fmla="*/ 62 h 247"/>
                  <a:gd name="T46" fmla="*/ 44 w 223"/>
                  <a:gd name="T47" fmla="*/ 45 h 247"/>
                  <a:gd name="T48" fmla="*/ 207 w 223"/>
                  <a:gd name="T49" fmla="*/ 231 h 247"/>
                  <a:gd name="T50" fmla="*/ 16 w 223"/>
                  <a:gd name="T51" fmla="*/ 231 h 247"/>
                  <a:gd name="T52" fmla="*/ 16 w 223"/>
                  <a:gd name="T53" fmla="*/ 78 h 247"/>
                  <a:gd name="T54" fmla="*/ 69 w 223"/>
                  <a:gd name="T55" fmla="*/ 78 h 247"/>
                  <a:gd name="T56" fmla="*/ 77 w 223"/>
                  <a:gd name="T57" fmla="*/ 70 h 247"/>
                  <a:gd name="T58" fmla="*/ 77 w 223"/>
                  <a:gd name="T59" fmla="*/ 16 h 247"/>
                  <a:gd name="T60" fmla="*/ 207 w 223"/>
                  <a:gd name="T61" fmla="*/ 16 h 247"/>
                  <a:gd name="T62" fmla="*/ 207 w 223"/>
                  <a:gd name="T63" fmla="*/ 231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47">
                    <a:moveTo>
                      <a:pt x="215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7" y="1"/>
                      <a:pt x="67" y="1"/>
                      <a:pt x="66" y="1"/>
                    </a:cubicBezTo>
                    <a:cubicBezTo>
                      <a:pt x="66" y="1"/>
                      <a:pt x="66" y="1"/>
                      <a:pt x="65" y="1"/>
                    </a:cubicBezTo>
                    <a:cubicBezTo>
                      <a:pt x="65" y="2"/>
                      <a:pt x="64" y="2"/>
                      <a:pt x="64" y="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1" y="65"/>
                      <a:pt x="1" y="66"/>
                      <a:pt x="1" y="66"/>
                    </a:cubicBezTo>
                    <a:cubicBezTo>
                      <a:pt x="1" y="66"/>
                      <a:pt x="1" y="66"/>
                      <a:pt x="0" y="67"/>
                    </a:cubicBezTo>
                    <a:cubicBezTo>
                      <a:pt x="0" y="67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44"/>
                      <a:pt x="3" y="247"/>
                      <a:pt x="8" y="247"/>
                    </a:cubicBezTo>
                    <a:cubicBezTo>
                      <a:pt x="215" y="247"/>
                      <a:pt x="215" y="247"/>
                      <a:pt x="215" y="247"/>
                    </a:cubicBezTo>
                    <a:cubicBezTo>
                      <a:pt x="219" y="247"/>
                      <a:pt x="223" y="244"/>
                      <a:pt x="223" y="239"/>
                    </a:cubicBezTo>
                    <a:cubicBezTo>
                      <a:pt x="223" y="8"/>
                      <a:pt x="223" y="8"/>
                      <a:pt x="223" y="8"/>
                    </a:cubicBezTo>
                    <a:cubicBezTo>
                      <a:pt x="223" y="4"/>
                      <a:pt x="219" y="0"/>
                      <a:pt x="215" y="0"/>
                    </a:cubicBezTo>
                    <a:close/>
                    <a:moveTo>
                      <a:pt x="44" y="45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27" y="62"/>
                      <a:pt x="27" y="62"/>
                      <a:pt x="27" y="62"/>
                    </a:cubicBezTo>
                    <a:lnTo>
                      <a:pt x="44" y="45"/>
                    </a:lnTo>
                    <a:close/>
                    <a:moveTo>
                      <a:pt x="207" y="231"/>
                    </a:moveTo>
                    <a:cubicBezTo>
                      <a:pt x="16" y="231"/>
                      <a:pt x="16" y="231"/>
                      <a:pt x="16" y="231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74" y="78"/>
                      <a:pt x="77" y="75"/>
                      <a:pt x="77" y="70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207" y="16"/>
                      <a:pt x="207" y="16"/>
                      <a:pt x="207" y="16"/>
                    </a:cubicBezTo>
                    <a:lnTo>
                      <a:pt x="207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0" name="Rectangle 87"/>
              <p:cNvSpPr>
                <a:spLocks noChangeArrowheads="1"/>
              </p:cNvSpPr>
              <p:nvPr/>
            </p:nvSpPr>
            <p:spPr bwMode="auto">
              <a:xfrm>
                <a:off x="6378077" y="4607171"/>
                <a:ext cx="242348" cy="26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1" name="Rectangle 88"/>
              <p:cNvSpPr>
                <a:spLocks noChangeArrowheads="1"/>
              </p:cNvSpPr>
              <p:nvPr/>
            </p:nvSpPr>
            <p:spPr bwMode="auto">
              <a:xfrm>
                <a:off x="6378077" y="4666382"/>
                <a:ext cx="166615" cy="26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97" name="직사각형 396"/>
            <p:cNvSpPr/>
            <p:nvPr/>
          </p:nvSpPr>
          <p:spPr>
            <a:xfrm>
              <a:off x="5811417" y="4503003"/>
              <a:ext cx="606853" cy="28469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HTML</a:t>
              </a:r>
            </a:p>
          </p:txBody>
        </p:sp>
      </p:grpSp>
      <p:grpSp>
        <p:nvGrpSpPr>
          <p:cNvPr id="402" name="그룹 401"/>
          <p:cNvGrpSpPr/>
          <p:nvPr/>
        </p:nvGrpSpPr>
        <p:grpSpPr>
          <a:xfrm>
            <a:off x="5210524" y="4417847"/>
            <a:ext cx="898047" cy="443528"/>
            <a:chOff x="6526760" y="4417847"/>
            <a:chExt cx="898047" cy="443528"/>
          </a:xfrm>
        </p:grpSpPr>
        <p:grpSp>
          <p:nvGrpSpPr>
            <p:cNvPr id="403" name="그룹 402"/>
            <p:cNvGrpSpPr/>
            <p:nvPr/>
          </p:nvGrpSpPr>
          <p:grpSpPr>
            <a:xfrm>
              <a:off x="6526760" y="4417847"/>
              <a:ext cx="396000" cy="443528"/>
              <a:chOff x="6317490" y="4444688"/>
              <a:chExt cx="364900" cy="403455"/>
            </a:xfrm>
            <a:solidFill>
              <a:schemeClr val="bg1">
                <a:lumMod val="50000"/>
              </a:schemeClr>
            </a:solidFill>
          </p:grpSpPr>
          <p:sp>
            <p:nvSpPr>
              <p:cNvPr id="405" name="Freeform 85"/>
              <p:cNvSpPr>
                <a:spLocks noEditPoints="1"/>
              </p:cNvSpPr>
              <p:nvPr/>
            </p:nvSpPr>
            <p:spPr bwMode="auto">
              <a:xfrm>
                <a:off x="6378077" y="4607171"/>
                <a:ext cx="242348" cy="85373"/>
              </a:xfrm>
              <a:custGeom>
                <a:avLst/>
                <a:gdLst>
                  <a:gd name="T0" fmla="*/ 121 w 176"/>
                  <a:gd name="T1" fmla="*/ 62 h 62"/>
                  <a:gd name="T2" fmla="*/ 0 w 176"/>
                  <a:gd name="T3" fmla="*/ 62 h 62"/>
                  <a:gd name="T4" fmla="*/ 0 w 176"/>
                  <a:gd name="T5" fmla="*/ 43 h 62"/>
                  <a:gd name="T6" fmla="*/ 121 w 176"/>
                  <a:gd name="T7" fmla="*/ 43 h 62"/>
                  <a:gd name="T8" fmla="*/ 121 w 176"/>
                  <a:gd name="T9" fmla="*/ 62 h 62"/>
                  <a:gd name="T10" fmla="*/ 176 w 176"/>
                  <a:gd name="T11" fmla="*/ 19 h 62"/>
                  <a:gd name="T12" fmla="*/ 0 w 176"/>
                  <a:gd name="T13" fmla="*/ 19 h 62"/>
                  <a:gd name="T14" fmla="*/ 0 w 176"/>
                  <a:gd name="T15" fmla="*/ 0 h 62"/>
                  <a:gd name="T16" fmla="*/ 176 w 176"/>
                  <a:gd name="T17" fmla="*/ 0 h 62"/>
                  <a:gd name="T18" fmla="*/ 176 w 176"/>
                  <a:gd name="T19" fmla="*/ 1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62">
                    <a:moveTo>
                      <a:pt x="121" y="62"/>
                    </a:moveTo>
                    <a:lnTo>
                      <a:pt x="0" y="62"/>
                    </a:lnTo>
                    <a:lnTo>
                      <a:pt x="0" y="43"/>
                    </a:lnTo>
                    <a:lnTo>
                      <a:pt x="121" y="43"/>
                    </a:lnTo>
                    <a:lnTo>
                      <a:pt x="121" y="62"/>
                    </a:lnTo>
                    <a:close/>
                    <a:moveTo>
                      <a:pt x="176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76" y="0"/>
                    </a:lnTo>
                    <a:lnTo>
                      <a:pt x="17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6" name="Freeform 86"/>
              <p:cNvSpPr>
                <a:spLocks noEditPoints="1"/>
              </p:cNvSpPr>
              <p:nvPr/>
            </p:nvSpPr>
            <p:spPr bwMode="auto">
              <a:xfrm>
                <a:off x="6317490" y="4444688"/>
                <a:ext cx="364900" cy="403455"/>
              </a:xfrm>
              <a:custGeom>
                <a:avLst/>
                <a:gdLst>
                  <a:gd name="T0" fmla="*/ 215 w 223"/>
                  <a:gd name="T1" fmla="*/ 0 h 247"/>
                  <a:gd name="T2" fmla="*/ 69 w 223"/>
                  <a:gd name="T3" fmla="*/ 0 h 247"/>
                  <a:gd name="T4" fmla="*/ 68 w 223"/>
                  <a:gd name="T5" fmla="*/ 0 h 247"/>
                  <a:gd name="T6" fmla="*/ 68 w 223"/>
                  <a:gd name="T7" fmla="*/ 0 h 247"/>
                  <a:gd name="T8" fmla="*/ 66 w 223"/>
                  <a:gd name="T9" fmla="*/ 1 h 247"/>
                  <a:gd name="T10" fmla="*/ 65 w 223"/>
                  <a:gd name="T11" fmla="*/ 1 h 247"/>
                  <a:gd name="T12" fmla="*/ 64 w 223"/>
                  <a:gd name="T13" fmla="*/ 3 h 247"/>
                  <a:gd name="T14" fmla="*/ 2 w 223"/>
                  <a:gd name="T15" fmla="*/ 64 h 247"/>
                  <a:gd name="T16" fmla="*/ 1 w 223"/>
                  <a:gd name="T17" fmla="*/ 66 h 247"/>
                  <a:gd name="T18" fmla="*/ 0 w 223"/>
                  <a:gd name="T19" fmla="*/ 67 h 247"/>
                  <a:gd name="T20" fmla="*/ 0 w 223"/>
                  <a:gd name="T21" fmla="*/ 69 h 247"/>
                  <a:gd name="T22" fmla="*/ 0 w 223"/>
                  <a:gd name="T23" fmla="*/ 69 h 247"/>
                  <a:gd name="T24" fmla="*/ 0 w 223"/>
                  <a:gd name="T25" fmla="*/ 70 h 247"/>
                  <a:gd name="T26" fmla="*/ 0 w 223"/>
                  <a:gd name="T27" fmla="*/ 239 h 247"/>
                  <a:gd name="T28" fmla="*/ 8 w 223"/>
                  <a:gd name="T29" fmla="*/ 247 h 247"/>
                  <a:gd name="T30" fmla="*/ 215 w 223"/>
                  <a:gd name="T31" fmla="*/ 247 h 247"/>
                  <a:gd name="T32" fmla="*/ 223 w 223"/>
                  <a:gd name="T33" fmla="*/ 239 h 247"/>
                  <a:gd name="T34" fmla="*/ 223 w 223"/>
                  <a:gd name="T35" fmla="*/ 8 h 247"/>
                  <a:gd name="T36" fmla="*/ 215 w 223"/>
                  <a:gd name="T37" fmla="*/ 0 h 247"/>
                  <a:gd name="T38" fmla="*/ 44 w 223"/>
                  <a:gd name="T39" fmla="*/ 45 h 247"/>
                  <a:gd name="T40" fmla="*/ 61 w 223"/>
                  <a:gd name="T41" fmla="*/ 28 h 247"/>
                  <a:gd name="T42" fmla="*/ 61 w 223"/>
                  <a:gd name="T43" fmla="*/ 62 h 247"/>
                  <a:gd name="T44" fmla="*/ 27 w 223"/>
                  <a:gd name="T45" fmla="*/ 62 h 247"/>
                  <a:gd name="T46" fmla="*/ 44 w 223"/>
                  <a:gd name="T47" fmla="*/ 45 h 247"/>
                  <a:gd name="T48" fmla="*/ 207 w 223"/>
                  <a:gd name="T49" fmla="*/ 231 h 247"/>
                  <a:gd name="T50" fmla="*/ 16 w 223"/>
                  <a:gd name="T51" fmla="*/ 231 h 247"/>
                  <a:gd name="T52" fmla="*/ 16 w 223"/>
                  <a:gd name="T53" fmla="*/ 78 h 247"/>
                  <a:gd name="T54" fmla="*/ 69 w 223"/>
                  <a:gd name="T55" fmla="*/ 78 h 247"/>
                  <a:gd name="T56" fmla="*/ 77 w 223"/>
                  <a:gd name="T57" fmla="*/ 70 h 247"/>
                  <a:gd name="T58" fmla="*/ 77 w 223"/>
                  <a:gd name="T59" fmla="*/ 16 h 247"/>
                  <a:gd name="T60" fmla="*/ 207 w 223"/>
                  <a:gd name="T61" fmla="*/ 16 h 247"/>
                  <a:gd name="T62" fmla="*/ 207 w 223"/>
                  <a:gd name="T63" fmla="*/ 231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47">
                    <a:moveTo>
                      <a:pt x="215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7" y="1"/>
                      <a:pt x="67" y="1"/>
                      <a:pt x="66" y="1"/>
                    </a:cubicBezTo>
                    <a:cubicBezTo>
                      <a:pt x="66" y="1"/>
                      <a:pt x="66" y="1"/>
                      <a:pt x="65" y="1"/>
                    </a:cubicBezTo>
                    <a:cubicBezTo>
                      <a:pt x="65" y="2"/>
                      <a:pt x="64" y="2"/>
                      <a:pt x="64" y="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1" y="65"/>
                      <a:pt x="1" y="66"/>
                      <a:pt x="1" y="66"/>
                    </a:cubicBezTo>
                    <a:cubicBezTo>
                      <a:pt x="1" y="66"/>
                      <a:pt x="1" y="66"/>
                      <a:pt x="0" y="67"/>
                    </a:cubicBezTo>
                    <a:cubicBezTo>
                      <a:pt x="0" y="67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44"/>
                      <a:pt x="3" y="247"/>
                      <a:pt x="8" y="247"/>
                    </a:cubicBezTo>
                    <a:cubicBezTo>
                      <a:pt x="215" y="247"/>
                      <a:pt x="215" y="247"/>
                      <a:pt x="215" y="247"/>
                    </a:cubicBezTo>
                    <a:cubicBezTo>
                      <a:pt x="219" y="247"/>
                      <a:pt x="223" y="244"/>
                      <a:pt x="223" y="239"/>
                    </a:cubicBezTo>
                    <a:cubicBezTo>
                      <a:pt x="223" y="8"/>
                      <a:pt x="223" y="8"/>
                      <a:pt x="223" y="8"/>
                    </a:cubicBezTo>
                    <a:cubicBezTo>
                      <a:pt x="223" y="4"/>
                      <a:pt x="219" y="0"/>
                      <a:pt x="215" y="0"/>
                    </a:cubicBezTo>
                    <a:close/>
                    <a:moveTo>
                      <a:pt x="44" y="45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27" y="62"/>
                      <a:pt x="27" y="62"/>
                      <a:pt x="27" y="62"/>
                    </a:cubicBezTo>
                    <a:lnTo>
                      <a:pt x="44" y="45"/>
                    </a:lnTo>
                    <a:close/>
                    <a:moveTo>
                      <a:pt x="207" y="231"/>
                    </a:moveTo>
                    <a:cubicBezTo>
                      <a:pt x="16" y="231"/>
                      <a:pt x="16" y="231"/>
                      <a:pt x="16" y="231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74" y="78"/>
                      <a:pt x="77" y="75"/>
                      <a:pt x="77" y="70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207" y="16"/>
                      <a:pt x="207" y="16"/>
                      <a:pt x="207" y="16"/>
                    </a:cubicBezTo>
                    <a:lnTo>
                      <a:pt x="207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7" name="Rectangle 87"/>
              <p:cNvSpPr>
                <a:spLocks noChangeArrowheads="1"/>
              </p:cNvSpPr>
              <p:nvPr/>
            </p:nvSpPr>
            <p:spPr bwMode="auto">
              <a:xfrm>
                <a:off x="6378077" y="4607171"/>
                <a:ext cx="242348" cy="26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8" name="Rectangle 88"/>
              <p:cNvSpPr>
                <a:spLocks noChangeArrowheads="1"/>
              </p:cNvSpPr>
              <p:nvPr/>
            </p:nvSpPr>
            <p:spPr bwMode="auto">
              <a:xfrm>
                <a:off x="6378077" y="4666382"/>
                <a:ext cx="166615" cy="26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04" name="직사각형 403"/>
            <p:cNvSpPr/>
            <p:nvPr/>
          </p:nvSpPr>
          <p:spPr>
            <a:xfrm>
              <a:off x="6817954" y="4504670"/>
              <a:ext cx="606853" cy="284693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CSS</a:t>
              </a:r>
            </a:p>
          </p:txBody>
        </p:sp>
      </p:grpSp>
      <p:grpSp>
        <p:nvGrpSpPr>
          <p:cNvPr id="409" name="그룹 408"/>
          <p:cNvGrpSpPr/>
          <p:nvPr/>
        </p:nvGrpSpPr>
        <p:grpSpPr>
          <a:xfrm>
            <a:off x="6217061" y="4417847"/>
            <a:ext cx="1175201" cy="443528"/>
            <a:chOff x="7533297" y="4417847"/>
            <a:chExt cx="1175201" cy="443528"/>
          </a:xfrm>
        </p:grpSpPr>
        <p:grpSp>
          <p:nvGrpSpPr>
            <p:cNvPr id="410" name="그룹 409"/>
            <p:cNvGrpSpPr/>
            <p:nvPr/>
          </p:nvGrpSpPr>
          <p:grpSpPr>
            <a:xfrm>
              <a:off x="7533297" y="4417847"/>
              <a:ext cx="396000" cy="443528"/>
              <a:chOff x="6317490" y="4444688"/>
              <a:chExt cx="364900" cy="403455"/>
            </a:xfrm>
            <a:solidFill>
              <a:schemeClr val="bg1">
                <a:lumMod val="50000"/>
              </a:schemeClr>
            </a:solidFill>
          </p:grpSpPr>
          <p:sp>
            <p:nvSpPr>
              <p:cNvPr id="412" name="Freeform 85"/>
              <p:cNvSpPr>
                <a:spLocks noEditPoints="1"/>
              </p:cNvSpPr>
              <p:nvPr/>
            </p:nvSpPr>
            <p:spPr bwMode="auto">
              <a:xfrm>
                <a:off x="6378077" y="4607171"/>
                <a:ext cx="242348" cy="85373"/>
              </a:xfrm>
              <a:custGeom>
                <a:avLst/>
                <a:gdLst>
                  <a:gd name="T0" fmla="*/ 121 w 176"/>
                  <a:gd name="T1" fmla="*/ 62 h 62"/>
                  <a:gd name="T2" fmla="*/ 0 w 176"/>
                  <a:gd name="T3" fmla="*/ 62 h 62"/>
                  <a:gd name="T4" fmla="*/ 0 w 176"/>
                  <a:gd name="T5" fmla="*/ 43 h 62"/>
                  <a:gd name="T6" fmla="*/ 121 w 176"/>
                  <a:gd name="T7" fmla="*/ 43 h 62"/>
                  <a:gd name="T8" fmla="*/ 121 w 176"/>
                  <a:gd name="T9" fmla="*/ 62 h 62"/>
                  <a:gd name="T10" fmla="*/ 176 w 176"/>
                  <a:gd name="T11" fmla="*/ 19 h 62"/>
                  <a:gd name="T12" fmla="*/ 0 w 176"/>
                  <a:gd name="T13" fmla="*/ 19 h 62"/>
                  <a:gd name="T14" fmla="*/ 0 w 176"/>
                  <a:gd name="T15" fmla="*/ 0 h 62"/>
                  <a:gd name="T16" fmla="*/ 176 w 176"/>
                  <a:gd name="T17" fmla="*/ 0 h 62"/>
                  <a:gd name="T18" fmla="*/ 176 w 176"/>
                  <a:gd name="T19" fmla="*/ 1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62">
                    <a:moveTo>
                      <a:pt x="121" y="62"/>
                    </a:moveTo>
                    <a:lnTo>
                      <a:pt x="0" y="62"/>
                    </a:lnTo>
                    <a:lnTo>
                      <a:pt x="0" y="43"/>
                    </a:lnTo>
                    <a:lnTo>
                      <a:pt x="121" y="43"/>
                    </a:lnTo>
                    <a:lnTo>
                      <a:pt x="121" y="62"/>
                    </a:lnTo>
                    <a:close/>
                    <a:moveTo>
                      <a:pt x="176" y="19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176" y="0"/>
                    </a:lnTo>
                    <a:lnTo>
                      <a:pt x="17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3" name="Freeform 86"/>
              <p:cNvSpPr>
                <a:spLocks noEditPoints="1"/>
              </p:cNvSpPr>
              <p:nvPr/>
            </p:nvSpPr>
            <p:spPr bwMode="auto">
              <a:xfrm>
                <a:off x="6317490" y="4444688"/>
                <a:ext cx="364900" cy="403455"/>
              </a:xfrm>
              <a:custGeom>
                <a:avLst/>
                <a:gdLst>
                  <a:gd name="T0" fmla="*/ 215 w 223"/>
                  <a:gd name="T1" fmla="*/ 0 h 247"/>
                  <a:gd name="T2" fmla="*/ 69 w 223"/>
                  <a:gd name="T3" fmla="*/ 0 h 247"/>
                  <a:gd name="T4" fmla="*/ 68 w 223"/>
                  <a:gd name="T5" fmla="*/ 0 h 247"/>
                  <a:gd name="T6" fmla="*/ 68 w 223"/>
                  <a:gd name="T7" fmla="*/ 0 h 247"/>
                  <a:gd name="T8" fmla="*/ 66 w 223"/>
                  <a:gd name="T9" fmla="*/ 1 h 247"/>
                  <a:gd name="T10" fmla="*/ 65 w 223"/>
                  <a:gd name="T11" fmla="*/ 1 h 247"/>
                  <a:gd name="T12" fmla="*/ 64 w 223"/>
                  <a:gd name="T13" fmla="*/ 3 h 247"/>
                  <a:gd name="T14" fmla="*/ 2 w 223"/>
                  <a:gd name="T15" fmla="*/ 64 h 247"/>
                  <a:gd name="T16" fmla="*/ 1 w 223"/>
                  <a:gd name="T17" fmla="*/ 66 h 247"/>
                  <a:gd name="T18" fmla="*/ 0 w 223"/>
                  <a:gd name="T19" fmla="*/ 67 h 247"/>
                  <a:gd name="T20" fmla="*/ 0 w 223"/>
                  <a:gd name="T21" fmla="*/ 69 h 247"/>
                  <a:gd name="T22" fmla="*/ 0 w 223"/>
                  <a:gd name="T23" fmla="*/ 69 h 247"/>
                  <a:gd name="T24" fmla="*/ 0 w 223"/>
                  <a:gd name="T25" fmla="*/ 70 h 247"/>
                  <a:gd name="T26" fmla="*/ 0 w 223"/>
                  <a:gd name="T27" fmla="*/ 239 h 247"/>
                  <a:gd name="T28" fmla="*/ 8 w 223"/>
                  <a:gd name="T29" fmla="*/ 247 h 247"/>
                  <a:gd name="T30" fmla="*/ 215 w 223"/>
                  <a:gd name="T31" fmla="*/ 247 h 247"/>
                  <a:gd name="T32" fmla="*/ 223 w 223"/>
                  <a:gd name="T33" fmla="*/ 239 h 247"/>
                  <a:gd name="T34" fmla="*/ 223 w 223"/>
                  <a:gd name="T35" fmla="*/ 8 h 247"/>
                  <a:gd name="T36" fmla="*/ 215 w 223"/>
                  <a:gd name="T37" fmla="*/ 0 h 247"/>
                  <a:gd name="T38" fmla="*/ 44 w 223"/>
                  <a:gd name="T39" fmla="*/ 45 h 247"/>
                  <a:gd name="T40" fmla="*/ 61 w 223"/>
                  <a:gd name="T41" fmla="*/ 28 h 247"/>
                  <a:gd name="T42" fmla="*/ 61 w 223"/>
                  <a:gd name="T43" fmla="*/ 62 h 247"/>
                  <a:gd name="T44" fmla="*/ 27 w 223"/>
                  <a:gd name="T45" fmla="*/ 62 h 247"/>
                  <a:gd name="T46" fmla="*/ 44 w 223"/>
                  <a:gd name="T47" fmla="*/ 45 h 247"/>
                  <a:gd name="T48" fmla="*/ 207 w 223"/>
                  <a:gd name="T49" fmla="*/ 231 h 247"/>
                  <a:gd name="T50" fmla="*/ 16 w 223"/>
                  <a:gd name="T51" fmla="*/ 231 h 247"/>
                  <a:gd name="T52" fmla="*/ 16 w 223"/>
                  <a:gd name="T53" fmla="*/ 78 h 247"/>
                  <a:gd name="T54" fmla="*/ 69 w 223"/>
                  <a:gd name="T55" fmla="*/ 78 h 247"/>
                  <a:gd name="T56" fmla="*/ 77 w 223"/>
                  <a:gd name="T57" fmla="*/ 70 h 247"/>
                  <a:gd name="T58" fmla="*/ 77 w 223"/>
                  <a:gd name="T59" fmla="*/ 16 h 247"/>
                  <a:gd name="T60" fmla="*/ 207 w 223"/>
                  <a:gd name="T61" fmla="*/ 16 h 247"/>
                  <a:gd name="T62" fmla="*/ 207 w 223"/>
                  <a:gd name="T63" fmla="*/ 231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47">
                    <a:moveTo>
                      <a:pt x="215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7" y="1"/>
                      <a:pt x="67" y="1"/>
                      <a:pt x="66" y="1"/>
                    </a:cubicBezTo>
                    <a:cubicBezTo>
                      <a:pt x="66" y="1"/>
                      <a:pt x="66" y="1"/>
                      <a:pt x="65" y="1"/>
                    </a:cubicBezTo>
                    <a:cubicBezTo>
                      <a:pt x="65" y="2"/>
                      <a:pt x="64" y="2"/>
                      <a:pt x="64" y="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1" y="65"/>
                      <a:pt x="1" y="66"/>
                      <a:pt x="1" y="66"/>
                    </a:cubicBezTo>
                    <a:cubicBezTo>
                      <a:pt x="1" y="66"/>
                      <a:pt x="1" y="66"/>
                      <a:pt x="0" y="67"/>
                    </a:cubicBezTo>
                    <a:cubicBezTo>
                      <a:pt x="0" y="67"/>
                      <a:pt x="0" y="6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44"/>
                      <a:pt x="3" y="247"/>
                      <a:pt x="8" y="247"/>
                    </a:cubicBezTo>
                    <a:cubicBezTo>
                      <a:pt x="215" y="247"/>
                      <a:pt x="215" y="247"/>
                      <a:pt x="215" y="247"/>
                    </a:cubicBezTo>
                    <a:cubicBezTo>
                      <a:pt x="219" y="247"/>
                      <a:pt x="223" y="244"/>
                      <a:pt x="223" y="239"/>
                    </a:cubicBezTo>
                    <a:cubicBezTo>
                      <a:pt x="223" y="8"/>
                      <a:pt x="223" y="8"/>
                      <a:pt x="223" y="8"/>
                    </a:cubicBezTo>
                    <a:cubicBezTo>
                      <a:pt x="223" y="4"/>
                      <a:pt x="219" y="0"/>
                      <a:pt x="215" y="0"/>
                    </a:cubicBezTo>
                    <a:close/>
                    <a:moveTo>
                      <a:pt x="44" y="45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27" y="62"/>
                      <a:pt x="27" y="62"/>
                      <a:pt x="27" y="62"/>
                    </a:cubicBezTo>
                    <a:lnTo>
                      <a:pt x="44" y="45"/>
                    </a:lnTo>
                    <a:close/>
                    <a:moveTo>
                      <a:pt x="207" y="231"/>
                    </a:moveTo>
                    <a:cubicBezTo>
                      <a:pt x="16" y="231"/>
                      <a:pt x="16" y="231"/>
                      <a:pt x="16" y="231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74" y="78"/>
                      <a:pt x="77" y="75"/>
                      <a:pt x="77" y="70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207" y="16"/>
                      <a:pt x="207" y="16"/>
                      <a:pt x="207" y="16"/>
                    </a:cubicBezTo>
                    <a:lnTo>
                      <a:pt x="207" y="2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4" name="Rectangle 87"/>
              <p:cNvSpPr>
                <a:spLocks noChangeArrowheads="1"/>
              </p:cNvSpPr>
              <p:nvPr/>
            </p:nvSpPr>
            <p:spPr bwMode="auto">
              <a:xfrm>
                <a:off x="6378077" y="4607171"/>
                <a:ext cx="242348" cy="26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5" name="Rectangle 88"/>
              <p:cNvSpPr>
                <a:spLocks noChangeArrowheads="1"/>
              </p:cNvSpPr>
              <p:nvPr/>
            </p:nvSpPr>
            <p:spPr bwMode="auto">
              <a:xfrm>
                <a:off x="6378077" y="4666382"/>
                <a:ext cx="166615" cy="26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11" name="직사각형 410"/>
            <p:cNvSpPr/>
            <p:nvPr/>
          </p:nvSpPr>
          <p:spPr>
            <a:xfrm>
              <a:off x="7829993" y="4504670"/>
              <a:ext cx="878505" cy="27507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ko-KR" sz="105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JavaScript</a:t>
              </a:r>
            </a:p>
          </p:txBody>
        </p:sp>
      </p:grpSp>
      <p:sp>
        <p:nvSpPr>
          <p:cNvPr id="416" name="사각형: 둥근 모서리 87">
            <a:extLst>
              <a:ext uri="{FF2B5EF4-FFF2-40B4-BE49-F238E27FC236}">
                <a16:creationId xmlns:a16="http://schemas.microsoft.com/office/drawing/2014/main" id="{B8A86BEB-93EA-48A9-924B-5F01004B12DA}"/>
              </a:ext>
            </a:extLst>
          </p:cNvPr>
          <p:cNvSpPr/>
          <p:nvPr/>
        </p:nvSpPr>
        <p:spPr>
          <a:xfrm>
            <a:off x="9303316" y="2229619"/>
            <a:ext cx="956567" cy="3758074"/>
          </a:xfrm>
          <a:prstGeom prst="roundRect">
            <a:avLst>
              <a:gd name="adj" fmla="val 2343"/>
            </a:avLst>
          </a:prstGeom>
          <a:solidFill>
            <a:srgbClr val="067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17" name="사각형: 둥근 모서리 88">
            <a:extLst>
              <a:ext uri="{FF2B5EF4-FFF2-40B4-BE49-F238E27FC236}">
                <a16:creationId xmlns:a16="http://schemas.microsoft.com/office/drawing/2014/main" id="{286FECEE-41C0-4765-BE0F-98F73DA0B22E}"/>
              </a:ext>
            </a:extLst>
          </p:cNvPr>
          <p:cNvSpPr/>
          <p:nvPr/>
        </p:nvSpPr>
        <p:spPr>
          <a:xfrm>
            <a:off x="9284630" y="2519309"/>
            <a:ext cx="993939" cy="3405975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8" name="Rectangle 14">
            <a:extLst>
              <a:ext uri="{FF2B5EF4-FFF2-40B4-BE49-F238E27FC236}">
                <a16:creationId xmlns:a16="http://schemas.microsoft.com/office/drawing/2014/main" id="{F7EE89D8-9EBD-4A63-96A2-AF7BEE38F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7794" y="2278074"/>
            <a:ext cx="647613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defRPr/>
            </a:pP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 End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19" name="그룹 418"/>
          <p:cNvGrpSpPr/>
          <p:nvPr/>
        </p:nvGrpSpPr>
        <p:grpSpPr>
          <a:xfrm>
            <a:off x="9343669" y="2714303"/>
            <a:ext cx="875861" cy="3015986"/>
            <a:chOff x="10628448" y="2599186"/>
            <a:chExt cx="875861" cy="3015986"/>
          </a:xfrm>
        </p:grpSpPr>
        <p:grpSp>
          <p:nvGrpSpPr>
            <p:cNvPr id="420" name="그룹 419"/>
            <p:cNvGrpSpPr/>
            <p:nvPr/>
          </p:nvGrpSpPr>
          <p:grpSpPr>
            <a:xfrm>
              <a:off x="10732952" y="2599186"/>
              <a:ext cx="666852" cy="921898"/>
              <a:chOff x="10778410" y="2599186"/>
              <a:chExt cx="666852" cy="921898"/>
            </a:xfrm>
          </p:grpSpPr>
          <p:sp>
            <p:nvSpPr>
              <p:cNvPr id="431" name="직사각형 430"/>
              <p:cNvSpPr/>
              <p:nvPr/>
            </p:nvSpPr>
            <p:spPr>
              <a:xfrm>
                <a:off x="10778410" y="3232543"/>
                <a:ext cx="666852" cy="288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Legacy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32" name="그룹 431"/>
              <p:cNvGrpSpPr/>
              <p:nvPr/>
            </p:nvGrpSpPr>
            <p:grpSpPr>
              <a:xfrm>
                <a:off x="10805836" y="2599186"/>
                <a:ext cx="612000" cy="612000"/>
                <a:chOff x="8203477" y="3170465"/>
                <a:chExt cx="719616" cy="719616"/>
              </a:xfrm>
            </p:grpSpPr>
            <p:sp>
              <p:nvSpPr>
                <p:cNvPr id="433" name="타원 432"/>
                <p:cNvSpPr/>
                <p:nvPr/>
              </p:nvSpPr>
              <p:spPr>
                <a:xfrm>
                  <a:off x="8203477" y="3170465"/>
                  <a:ext cx="719616" cy="719616"/>
                </a:xfrm>
                <a:prstGeom prst="ellipse">
                  <a:avLst/>
                </a:prstGeom>
                <a:solidFill>
                  <a:srgbClr val="0678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434" name="그림 433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445" t="10447"/>
                <a:stretch/>
              </p:blipFill>
              <p:spPr>
                <a:xfrm>
                  <a:off x="8366649" y="3336325"/>
                  <a:ext cx="418736" cy="4770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1" name="그룹 420"/>
            <p:cNvGrpSpPr/>
            <p:nvPr/>
          </p:nvGrpSpPr>
          <p:grpSpPr>
            <a:xfrm>
              <a:off x="10762907" y="3641961"/>
              <a:ext cx="613620" cy="918627"/>
              <a:chOff x="10762907" y="3632553"/>
              <a:chExt cx="613620" cy="918627"/>
            </a:xfrm>
          </p:grpSpPr>
          <p:sp>
            <p:nvSpPr>
              <p:cNvPr id="427" name="직사각형 426"/>
              <p:cNvSpPr/>
              <p:nvPr/>
            </p:nvSpPr>
            <p:spPr>
              <a:xfrm>
                <a:off x="10762907" y="4262639"/>
                <a:ext cx="606942" cy="288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DBMS</a:t>
                </a:r>
                <a:endParaRPr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28" name="그룹 427"/>
              <p:cNvGrpSpPr/>
              <p:nvPr/>
            </p:nvGrpSpPr>
            <p:grpSpPr>
              <a:xfrm>
                <a:off x="10764527" y="3632553"/>
                <a:ext cx="612000" cy="612000"/>
                <a:chOff x="8203477" y="4232843"/>
                <a:chExt cx="719616" cy="719616"/>
              </a:xfrm>
            </p:grpSpPr>
            <p:sp>
              <p:nvSpPr>
                <p:cNvPr id="429" name="타원 428"/>
                <p:cNvSpPr/>
                <p:nvPr/>
              </p:nvSpPr>
              <p:spPr>
                <a:xfrm>
                  <a:off x="8203477" y="4232843"/>
                  <a:ext cx="719616" cy="719616"/>
                </a:xfrm>
                <a:prstGeom prst="ellipse">
                  <a:avLst/>
                </a:prstGeom>
                <a:solidFill>
                  <a:srgbClr val="0678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430" name="그림 429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172" t="1777" r="47240" b="-1"/>
                <a:stretch/>
              </p:blipFill>
              <p:spPr>
                <a:xfrm>
                  <a:off x="8360549" y="4363529"/>
                  <a:ext cx="476656" cy="4784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2" name="그룹 421"/>
            <p:cNvGrpSpPr/>
            <p:nvPr/>
          </p:nvGrpSpPr>
          <p:grpSpPr>
            <a:xfrm>
              <a:off x="10628448" y="4681465"/>
              <a:ext cx="875861" cy="933707"/>
              <a:chOff x="10628448" y="4622094"/>
              <a:chExt cx="875861" cy="933707"/>
            </a:xfrm>
          </p:grpSpPr>
          <p:sp>
            <p:nvSpPr>
              <p:cNvPr id="423" name="직사각형 422"/>
              <p:cNvSpPr/>
              <p:nvPr/>
            </p:nvSpPr>
            <p:spPr>
              <a:xfrm>
                <a:off x="10628448" y="5258284"/>
                <a:ext cx="875861" cy="297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en-US" altLang="ko-KR" sz="11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SAP/ ERP</a:t>
                </a:r>
              </a:p>
            </p:txBody>
          </p:sp>
          <p:grpSp>
            <p:nvGrpSpPr>
              <p:cNvPr id="424" name="그룹 423"/>
              <p:cNvGrpSpPr/>
              <p:nvPr/>
            </p:nvGrpSpPr>
            <p:grpSpPr>
              <a:xfrm>
                <a:off x="10760378" y="4622094"/>
                <a:ext cx="612000" cy="612000"/>
                <a:chOff x="8203477" y="5295220"/>
                <a:chExt cx="719616" cy="719616"/>
              </a:xfrm>
            </p:grpSpPr>
            <p:sp>
              <p:nvSpPr>
                <p:cNvPr id="425" name="타원 424"/>
                <p:cNvSpPr/>
                <p:nvPr/>
              </p:nvSpPr>
              <p:spPr>
                <a:xfrm>
                  <a:off x="8203477" y="5295220"/>
                  <a:ext cx="719616" cy="719616"/>
                </a:xfrm>
                <a:prstGeom prst="ellipse">
                  <a:avLst/>
                </a:prstGeom>
                <a:solidFill>
                  <a:srgbClr val="0678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426" name="그림 425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247" t="14052" r="24342" b="14052"/>
                <a:stretch/>
              </p:blipFill>
              <p:spPr>
                <a:xfrm>
                  <a:off x="8336419" y="5421416"/>
                  <a:ext cx="453732" cy="398398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435" name="꺾인 연결선 434"/>
          <p:cNvCxnSpPr/>
          <p:nvPr/>
        </p:nvCxnSpPr>
        <p:spPr>
          <a:xfrm flipV="1">
            <a:off x="3317008" y="4639611"/>
            <a:ext cx="832414" cy="102655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lg" len="lg"/>
            <a:tailEnd type="stealth" w="lg" len="lg"/>
          </a:ln>
          <a:effectLst/>
        </p:spPr>
      </p:cxnSp>
      <p:cxnSp>
        <p:nvCxnSpPr>
          <p:cNvPr id="436" name="꺾인 연결선 435"/>
          <p:cNvCxnSpPr>
            <a:endCxn id="318" idx="3"/>
          </p:cNvCxnSpPr>
          <p:nvPr/>
        </p:nvCxnSpPr>
        <p:spPr>
          <a:xfrm rot="10800000">
            <a:off x="3320711" y="3732564"/>
            <a:ext cx="832412" cy="68117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lg" len="lg"/>
            <a:tailEnd type="stealth" w="lg" len="lg"/>
          </a:ln>
          <a:effectLst/>
        </p:spPr>
      </p:cxnSp>
      <p:sp>
        <p:nvSpPr>
          <p:cNvPr id="437" name="직사각형 436"/>
          <p:cNvSpPr/>
          <p:nvPr/>
        </p:nvSpPr>
        <p:spPr>
          <a:xfrm>
            <a:off x="4099458" y="2215978"/>
            <a:ext cx="3394270" cy="3771715"/>
          </a:xfrm>
          <a:prstGeom prst="rect">
            <a:avLst/>
          </a:prstGeom>
          <a:noFill/>
          <a:ln w="19050">
            <a:solidFill>
              <a:srgbClr val="EA55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8" name="꺾인 연결선 437"/>
          <p:cNvCxnSpPr>
            <a:endCxn id="370" idx="3"/>
          </p:cNvCxnSpPr>
          <p:nvPr/>
        </p:nvCxnSpPr>
        <p:spPr>
          <a:xfrm rot="10800000" flipV="1">
            <a:off x="7398076" y="3000983"/>
            <a:ext cx="1886569" cy="2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lg" len="lg"/>
            <a:tailEnd type="stealth" w="lg" len="lg"/>
          </a:ln>
          <a:effectLst/>
        </p:spPr>
      </p:cxnSp>
      <p:cxnSp>
        <p:nvCxnSpPr>
          <p:cNvPr id="439" name="꺾인 연결선 438"/>
          <p:cNvCxnSpPr/>
          <p:nvPr/>
        </p:nvCxnSpPr>
        <p:spPr>
          <a:xfrm rot="10800000">
            <a:off x="3299688" y="3052463"/>
            <a:ext cx="853436" cy="550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none" w="lg" len="lg"/>
            <a:tailEnd type="stealth" w="lg" len="lg"/>
          </a:ln>
          <a:effectLst/>
        </p:spPr>
      </p:cxnSp>
      <p:sp>
        <p:nvSpPr>
          <p:cNvPr id="440" name="타원 439"/>
          <p:cNvSpPr/>
          <p:nvPr/>
        </p:nvSpPr>
        <p:spPr>
          <a:xfrm>
            <a:off x="3365096" y="5558296"/>
            <a:ext cx="214574" cy="215736"/>
          </a:xfrm>
          <a:prstGeom prst="ellipse">
            <a:avLst/>
          </a:prstGeom>
          <a:solidFill>
            <a:srgbClr val="FE84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1" name="타원 440"/>
          <p:cNvSpPr/>
          <p:nvPr/>
        </p:nvSpPr>
        <p:spPr>
          <a:xfrm>
            <a:off x="3862990" y="4304997"/>
            <a:ext cx="214574" cy="215736"/>
          </a:xfrm>
          <a:prstGeom prst="ellipse">
            <a:avLst/>
          </a:prstGeom>
          <a:solidFill>
            <a:srgbClr val="11A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2" name="타원 441"/>
          <p:cNvSpPr/>
          <p:nvPr/>
        </p:nvSpPr>
        <p:spPr>
          <a:xfrm>
            <a:off x="9065553" y="2902200"/>
            <a:ext cx="214574" cy="215736"/>
          </a:xfrm>
          <a:prstGeom prst="ellipse">
            <a:avLst/>
          </a:prstGeom>
          <a:solidFill>
            <a:srgbClr val="067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3" name="타원 442"/>
          <p:cNvSpPr/>
          <p:nvPr/>
        </p:nvSpPr>
        <p:spPr>
          <a:xfrm>
            <a:off x="3862990" y="2944870"/>
            <a:ext cx="214574" cy="215736"/>
          </a:xfrm>
          <a:prstGeom prst="ellipse">
            <a:avLst/>
          </a:prstGeom>
          <a:solidFill>
            <a:srgbClr val="067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44" name="Google Shape;1194;p34"/>
          <p:cNvGrpSpPr/>
          <p:nvPr/>
        </p:nvGrpSpPr>
        <p:grpSpPr>
          <a:xfrm>
            <a:off x="2505770" y="3698682"/>
            <a:ext cx="637866" cy="379899"/>
            <a:chOff x="4592960" y="4830713"/>
            <a:chExt cx="710555" cy="396000"/>
          </a:xfrm>
        </p:grpSpPr>
        <p:pic>
          <p:nvPicPr>
            <p:cNvPr id="445" name="Google Shape;1195;p34" descr="2_1 안드로이드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592960" y="4830713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1196;p34" descr="2_2 app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015515" y="4884713"/>
              <a:ext cx="288000" cy="28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Google Shape;1197;p34"/>
          <p:cNvGrpSpPr/>
          <p:nvPr/>
        </p:nvGrpSpPr>
        <p:grpSpPr>
          <a:xfrm>
            <a:off x="1405523" y="2714017"/>
            <a:ext cx="1172736" cy="282526"/>
            <a:chOff x="715550" y="3393954"/>
            <a:chExt cx="1306377" cy="294500"/>
          </a:xfrm>
        </p:grpSpPr>
        <p:pic>
          <p:nvPicPr>
            <p:cNvPr id="448" name="Google Shape;1198;p34" descr="6_2 explorer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15550" y="3433204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1199;p34" descr="6_3 Chrome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216968" y="3393954"/>
              <a:ext cx="294500" cy="29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1200;p34" descr="1434879941_safari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540046" y="3433204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1201;p34" descr="1434879983_firefox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981979" y="3433204"/>
              <a:ext cx="222968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1202;p34" descr="icon175x175.png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805927" y="3433204"/>
              <a:ext cx="216000" cy="21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" name="그룹 452"/>
          <p:cNvGrpSpPr/>
          <p:nvPr/>
        </p:nvGrpSpPr>
        <p:grpSpPr>
          <a:xfrm>
            <a:off x="7588603" y="3090483"/>
            <a:ext cx="1642218" cy="2899418"/>
            <a:chOff x="8873382" y="3090483"/>
            <a:chExt cx="1642218" cy="2899418"/>
          </a:xfrm>
        </p:grpSpPr>
        <p:grpSp>
          <p:nvGrpSpPr>
            <p:cNvPr id="454" name="그룹 453"/>
            <p:cNvGrpSpPr/>
            <p:nvPr/>
          </p:nvGrpSpPr>
          <p:grpSpPr>
            <a:xfrm>
              <a:off x="8873382" y="3090483"/>
              <a:ext cx="1642218" cy="2485789"/>
              <a:chOff x="8873382" y="2904527"/>
              <a:chExt cx="1642218" cy="2485789"/>
            </a:xfrm>
          </p:grpSpPr>
          <p:grpSp>
            <p:nvGrpSpPr>
              <p:cNvPr id="476" name="그룹 475"/>
              <p:cNvGrpSpPr/>
              <p:nvPr/>
            </p:nvGrpSpPr>
            <p:grpSpPr>
              <a:xfrm>
                <a:off x="8883478" y="4260045"/>
                <a:ext cx="1632122" cy="1130271"/>
                <a:chOff x="6815514" y="2478239"/>
                <a:chExt cx="2638446" cy="1177367"/>
              </a:xfrm>
            </p:grpSpPr>
            <p:sp>
              <p:nvSpPr>
                <p:cNvPr id="542" name="직사각형 541"/>
                <p:cNvSpPr/>
                <p:nvPr/>
              </p:nvSpPr>
              <p:spPr>
                <a:xfrm>
                  <a:off x="6815514" y="2611606"/>
                  <a:ext cx="2638446" cy="1044000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marL="96838" marR="0" lvl="0" indent="-96838" algn="ctr" defTabSz="914400" eaLnBrk="1" fontAlgn="auto" latinLnBrk="1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1" i="0" u="none" strike="noStrike" kern="0" cap="none" spc="0" normalizeH="0" baseline="0" noProof="0" dirty="0" smtClean="0">
                    <a:ln w="10541" cmpd="sng">
                      <a:noFill/>
                      <a:prstDash val="solid"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45" name="모서리가 둥근 직사각형 544"/>
                <p:cNvSpPr/>
                <p:nvPr/>
              </p:nvSpPr>
              <p:spPr>
                <a:xfrm>
                  <a:off x="6902501" y="2478239"/>
                  <a:ext cx="2467364" cy="288000"/>
                </a:xfrm>
                <a:prstGeom prst="roundRect">
                  <a:avLst>
                    <a:gd name="adj" fmla="val 42308"/>
                  </a:avLst>
                </a:prstGeom>
                <a:solidFill>
                  <a:srgbClr val="1DA9C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marL="96838" marR="0" lvl="0" indent="-96838" algn="ctr" defTabSz="914400" eaLnBrk="1" fontAlgn="auto" latinLnBrk="1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 smtClean="0">
                      <a:ln w="10541" cmpd="sng">
                        <a:noFill/>
                        <a:prstDash val="solid"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App Build Server</a:t>
                  </a:r>
                  <a:endParaRPr kumimoji="0" lang="ko-KR" altLang="en-US" sz="1200" b="1" i="0" u="none" strike="noStrike" kern="0" cap="none" spc="0" normalizeH="0" baseline="0" noProof="0" dirty="0" smtClean="0">
                    <a:ln w="10541" cmpd="sng">
                      <a:noFill/>
                      <a:prstDash val="solid"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48" name="모서리가 둥근 직사각형 547"/>
                <p:cNvSpPr/>
                <p:nvPr/>
              </p:nvSpPr>
              <p:spPr>
                <a:xfrm>
                  <a:off x="6907628" y="3262473"/>
                  <a:ext cx="2479684" cy="144000"/>
                </a:xfrm>
                <a:prstGeom prst="roundRect">
                  <a:avLst>
                    <a:gd name="adj" fmla="val 5585"/>
                  </a:avLst>
                </a:prstGeom>
                <a:solidFill>
                  <a:srgbClr val="EAEAEA"/>
                </a:solidFill>
                <a:ln w="127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 anchor="ctr">
                  <a:noAutofit/>
                </a:bodyPr>
                <a:lstStyle/>
                <a:p>
                  <a:pPr marL="96838" marR="0" lvl="0" indent="-96838" algn="ctr" defTabSz="914400" eaLnBrk="1" fontAlgn="auto" latinLnBrk="1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WAS (Java)</a:t>
                  </a:r>
                  <a:endPara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>
                  <a:off x="6907628" y="2849596"/>
                  <a:ext cx="2479684" cy="374497"/>
                </a:xfrm>
                <a:prstGeom prst="rect">
                  <a:avLst/>
                </a:prstGeom>
                <a:solidFill>
                  <a:srgbClr val="EAEAEA"/>
                </a:solidFill>
                <a:ln w="19050">
                  <a:noFill/>
                  <a:prstDash val="solid"/>
                </a:ln>
              </p:spPr>
              <p:txBody>
                <a:bodyPr wrap="square" tIns="18000" bIns="18000">
                  <a:sp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&lt;servlet&gt;</a:t>
                  </a:r>
                </a:p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2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FE8426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App Builder</a:t>
                  </a:r>
                  <a:endParaRPr lang="ko-KR" altLang="en-US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E84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64" name="모서리가 둥근 직사각형 563"/>
                <p:cNvSpPr/>
                <p:nvPr/>
              </p:nvSpPr>
              <p:spPr>
                <a:xfrm>
                  <a:off x="6910362" y="3441338"/>
                  <a:ext cx="1220925" cy="144000"/>
                </a:xfrm>
                <a:prstGeom prst="roundRect">
                  <a:avLst>
                    <a:gd name="adj" fmla="val 5585"/>
                  </a:avLst>
                </a:prstGeom>
                <a:solidFill>
                  <a:srgbClr val="EAEAEA"/>
                </a:solidFill>
                <a:ln w="127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 anchor="ctr">
                  <a:noAutofit/>
                </a:bodyPr>
                <a:lstStyle/>
                <a:p>
                  <a:pPr marL="96838" marR="0" lvl="0" indent="-96838" algn="ctr" defTabSz="914400" eaLnBrk="1" fontAlgn="auto" latinLnBrk="1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XCODE</a:t>
                  </a:r>
                  <a:endPara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65" name="모서리가 둥근 직사각형 564"/>
                <p:cNvSpPr/>
                <p:nvPr/>
              </p:nvSpPr>
              <p:spPr>
                <a:xfrm>
                  <a:off x="8166386" y="3441338"/>
                  <a:ext cx="1220925" cy="144000"/>
                </a:xfrm>
                <a:prstGeom prst="roundRect">
                  <a:avLst>
                    <a:gd name="adj" fmla="val 5585"/>
                  </a:avLst>
                </a:prstGeom>
                <a:solidFill>
                  <a:srgbClr val="EAEAEA"/>
                </a:solidFill>
                <a:ln w="127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 lIns="36000" rIns="36000" anchor="ctr">
                  <a:noAutofit/>
                </a:bodyPr>
                <a:lstStyle/>
                <a:p>
                  <a:pPr marL="96838" marR="0" lvl="0" indent="-96838" algn="ctr" defTabSz="914400" eaLnBrk="1" fontAlgn="auto" latinLnBrk="1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Android</a:t>
                  </a:r>
                  <a:r>
                    <a:rPr kumimoji="0" lang="en-US" altLang="ko-KR" sz="800" b="1" i="0" u="none" strike="noStrike" kern="0" cap="none" spc="0" normalizeH="0" baseline="0" noProof="0" dirty="0" smtClean="0">
                      <a:ln w="10541" cmpd="sng">
                        <a:noFill/>
                        <a:prstDash val="solid"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 </a:t>
                  </a:r>
                  <a:r>
                    <a:rPr lang="en-US" altLang="ko-KR" sz="9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SDK</a:t>
                  </a:r>
                  <a:endPara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479" name="그룹 478"/>
              <p:cNvGrpSpPr/>
              <p:nvPr/>
            </p:nvGrpSpPr>
            <p:grpSpPr>
              <a:xfrm>
                <a:off x="8873382" y="3243191"/>
                <a:ext cx="1641669" cy="941870"/>
                <a:chOff x="6815514" y="1022807"/>
                <a:chExt cx="2623762" cy="1187999"/>
              </a:xfrm>
            </p:grpSpPr>
            <p:sp>
              <p:nvSpPr>
                <p:cNvPr id="485" name="직사각형 484"/>
                <p:cNvSpPr/>
                <p:nvPr/>
              </p:nvSpPr>
              <p:spPr>
                <a:xfrm>
                  <a:off x="6815514" y="1156173"/>
                  <a:ext cx="2623762" cy="1054633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marL="96838" marR="0" lvl="0" indent="-96838" algn="ctr" defTabSz="914400" eaLnBrk="1" fontAlgn="auto" latinLnBrk="1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1" i="0" u="none" strike="noStrike" kern="0" cap="none" spc="0" normalizeH="0" baseline="0" noProof="0" dirty="0" smtClean="0">
                    <a:ln w="10541" cmpd="sng">
                      <a:noFill/>
                      <a:prstDash val="solid"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489" name="모서리가 둥근 직사각형 488"/>
                <p:cNvSpPr/>
                <p:nvPr/>
              </p:nvSpPr>
              <p:spPr>
                <a:xfrm>
                  <a:off x="7160584" y="1022807"/>
                  <a:ext cx="1933619" cy="288000"/>
                </a:xfrm>
                <a:prstGeom prst="roundRect">
                  <a:avLst>
                    <a:gd name="adj" fmla="val 42308"/>
                  </a:avLst>
                </a:prstGeom>
                <a:solidFill>
                  <a:srgbClr val="1DA9C6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marL="96838" marR="0" lvl="0" indent="-96838" algn="ctr" defTabSz="914400" eaLnBrk="1" fontAlgn="auto" latinLnBrk="1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0" cap="none" spc="0" normalizeH="0" baseline="0" noProof="0" dirty="0" smtClean="0">
                      <a:ln w="10541" cmpd="sng">
                        <a:noFill/>
                        <a:prstDash val="solid"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Arial" pitchFamily="34" charset="0"/>
                    </a:rPr>
                    <a:t>Push Server</a:t>
                  </a:r>
                  <a:endParaRPr kumimoji="0" lang="ko-KR" altLang="en-US" sz="1200" b="1" i="0" u="none" strike="noStrike" kern="0" cap="none" spc="0" normalizeH="0" baseline="0" noProof="0" dirty="0" smtClean="0">
                    <a:ln w="10541" cmpd="sng">
                      <a:noFill/>
                      <a:prstDash val="solid"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sp>
              <p:nvSpPr>
                <p:cNvPr id="522" name="모서리가 둥근 직사각형 521"/>
                <p:cNvSpPr/>
                <p:nvPr/>
              </p:nvSpPr>
              <p:spPr>
                <a:xfrm>
                  <a:off x="6892855" y="2000184"/>
                  <a:ext cx="2465882" cy="144000"/>
                </a:xfrm>
                <a:prstGeom prst="roundRect">
                  <a:avLst>
                    <a:gd name="adj" fmla="val 5585"/>
                  </a:avLst>
                </a:prstGeom>
                <a:solidFill>
                  <a:srgbClr val="EAEAEA"/>
                </a:solidFill>
                <a:ln w="12700" cap="flat" cmpd="sng" algn="ctr">
                  <a:solidFill>
                    <a:srgbClr val="A5A5A5"/>
                  </a:solidFill>
                  <a:prstDash val="solid"/>
                  <a:miter lim="800000"/>
                </a:ln>
                <a:effectLst/>
              </p:spPr>
              <p:txBody>
                <a:bodyPr anchor="ctr">
                  <a:noAutofit/>
                </a:bodyPr>
                <a:lstStyle/>
                <a:p>
                  <a:pPr marL="96838" marR="0" lvl="0" indent="-96838" algn="ctr" defTabSz="914400" eaLnBrk="1" fontAlgn="auto" latinLnBrk="1" hangingPunct="1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JVM</a:t>
                  </a:r>
                  <a:endPara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35" name="직사각형 534"/>
                <p:cNvSpPr/>
                <p:nvPr/>
              </p:nvSpPr>
              <p:spPr>
                <a:xfrm>
                  <a:off x="6892855" y="1402400"/>
                  <a:ext cx="2465882" cy="514427"/>
                </a:xfrm>
                <a:prstGeom prst="rect">
                  <a:avLst/>
                </a:prstGeom>
                <a:solidFill>
                  <a:srgbClr val="EAEAEA"/>
                </a:solidFill>
                <a:ln w="19050">
                  <a:noFill/>
                  <a:prstDash val="solid"/>
                </a:ln>
              </p:spPr>
              <p:txBody>
                <a:bodyPr wrap="square" tIns="18000" bIns="18000" anchor="ctr">
                  <a:noAutofit/>
                </a:bodyPr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&lt;java&gt;</a:t>
                  </a:r>
                </a:p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2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FE8426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X-Push</a:t>
                  </a:r>
                  <a:endParaRPr lang="ko-KR" altLang="en-US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FE8426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482" name="TextBox 481"/>
              <p:cNvSpPr txBox="1"/>
              <p:nvPr/>
            </p:nvSpPr>
            <p:spPr>
              <a:xfrm>
                <a:off x="9300231" y="2904527"/>
                <a:ext cx="798617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rgbClr val="1DA9C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[Option]</a:t>
                </a:r>
                <a:endParaRPr lang="ko-KR" altLang="en-US" sz="1200" b="1" dirty="0">
                  <a:solidFill>
                    <a:srgbClr val="1DA9C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55" name="그룹 454"/>
            <p:cNvGrpSpPr/>
            <p:nvPr/>
          </p:nvGrpSpPr>
          <p:grpSpPr>
            <a:xfrm>
              <a:off x="8873382" y="5701900"/>
              <a:ext cx="1641669" cy="288001"/>
              <a:chOff x="8873382" y="5701900"/>
              <a:chExt cx="1641669" cy="288001"/>
            </a:xfrm>
          </p:grpSpPr>
          <p:sp>
            <p:nvSpPr>
              <p:cNvPr id="457" name="직사각형 456"/>
              <p:cNvSpPr/>
              <p:nvPr/>
            </p:nvSpPr>
            <p:spPr>
              <a:xfrm>
                <a:off x="8873382" y="5707431"/>
                <a:ext cx="1641669" cy="28247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458" name="그룹 457"/>
              <p:cNvGrpSpPr/>
              <p:nvPr/>
            </p:nvGrpSpPr>
            <p:grpSpPr>
              <a:xfrm>
                <a:off x="9006442" y="5701900"/>
                <a:ext cx="1376099" cy="288000"/>
                <a:chOff x="746923" y="1690101"/>
                <a:chExt cx="1376099" cy="288000"/>
              </a:xfrm>
            </p:grpSpPr>
            <p:pic>
              <p:nvPicPr>
                <p:cNvPr id="459" name="Picture 14" descr="os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duotone>
                    <a:prstClr val="black"/>
                    <a:srgbClr val="44546A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6923" y="1690101"/>
                  <a:ext cx="288000" cy="28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0" name="직사각형 459"/>
                <p:cNvSpPr/>
                <p:nvPr/>
              </p:nvSpPr>
              <p:spPr>
                <a:xfrm>
                  <a:off x="996953" y="1710991"/>
                  <a:ext cx="42191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 latinLnBrk="1"/>
                  <a:r>
                    <a:rPr lang="en-US" altLang="ko-KR" sz="1100" b="1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apk</a:t>
                  </a:r>
                  <a:endParaRPr lang="en-US" altLang="ko-KR" sz="11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pic>
              <p:nvPicPr>
                <p:cNvPr id="466" name="Picture 51"/>
                <p:cNvPicPr>
                  <a:picLocks noChangeAspect="1" noChangeArrowheads="1"/>
                </p:cNvPicPr>
                <p:nvPr/>
              </p:nvPicPr>
              <p:blipFill>
                <a:blip r:embed="rId21">
                  <a:duotone>
                    <a:prstClr val="black"/>
                    <a:srgbClr val="44546A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41663" y="1717101"/>
                  <a:ext cx="234000" cy="234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73" name="직사각형 472"/>
                <p:cNvSpPr/>
                <p:nvPr/>
              </p:nvSpPr>
              <p:spPr>
                <a:xfrm>
                  <a:off x="1718966" y="1710991"/>
                  <a:ext cx="404056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 latinLnBrk="1"/>
                  <a:r>
                    <a:rPr lang="en-US" altLang="ko-KR" sz="1100" b="1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ipa</a:t>
                  </a:r>
                  <a:endParaRPr lang="en-US" altLang="ko-KR" sz="11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456" name="자유형: 도형 392">
              <a:extLst>
                <a:ext uri="{FF2B5EF4-FFF2-40B4-BE49-F238E27FC236}">
                  <a16:creationId xmlns:a16="http://schemas.microsoft.com/office/drawing/2014/main" id="{23FEF60A-5C83-476F-9AA1-C6C4F6C7894D}"/>
                </a:ext>
              </a:extLst>
            </p:cNvPr>
            <p:cNvSpPr/>
            <p:nvPr/>
          </p:nvSpPr>
          <p:spPr>
            <a:xfrm rot="5400000">
              <a:off x="9560873" y="5555815"/>
              <a:ext cx="266687" cy="169751"/>
            </a:xfrm>
            <a:custGeom>
              <a:avLst/>
              <a:gdLst>
                <a:gd name="connsiteX0" fmla="*/ 3089529 w 3089528"/>
                <a:gd name="connsiteY0" fmla="*/ 303943 h 605980"/>
                <a:gd name="connsiteX1" fmla="*/ 2575465 w 3089528"/>
                <a:gd name="connsiteY1" fmla="*/ 605981 h 605980"/>
                <a:gd name="connsiteX2" fmla="*/ 2639092 w 3089528"/>
                <a:gd name="connsiteY2" fmla="*/ 442436 h 605980"/>
                <a:gd name="connsiteX3" fmla="*/ 0 w 3089528"/>
                <a:gd name="connsiteY3" fmla="*/ 303943 h 605980"/>
                <a:gd name="connsiteX4" fmla="*/ 2639092 w 3089528"/>
                <a:gd name="connsiteY4" fmla="*/ 164497 h 605980"/>
                <a:gd name="connsiteX5" fmla="*/ 2575465 w 3089528"/>
                <a:gd name="connsiteY5" fmla="*/ 0 h 60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9528" h="605980">
                  <a:moveTo>
                    <a:pt x="3089529" y="303943"/>
                  </a:moveTo>
                  <a:lnTo>
                    <a:pt x="2575465" y="605981"/>
                  </a:lnTo>
                  <a:lnTo>
                    <a:pt x="2639092" y="442436"/>
                  </a:lnTo>
                  <a:lnTo>
                    <a:pt x="0" y="303943"/>
                  </a:lnTo>
                  <a:lnTo>
                    <a:pt x="2639092" y="164497"/>
                  </a:lnTo>
                  <a:lnTo>
                    <a:pt x="2575465" y="0"/>
                  </a:lnTo>
                  <a:close/>
                </a:path>
              </a:pathLst>
            </a:custGeom>
            <a:solidFill>
              <a:srgbClr val="1DA9C6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566" name="타원 565"/>
          <p:cNvSpPr/>
          <p:nvPr/>
        </p:nvSpPr>
        <p:spPr>
          <a:xfrm>
            <a:off x="3862990" y="2108109"/>
            <a:ext cx="214574" cy="215736"/>
          </a:xfrm>
          <a:prstGeom prst="ellipse">
            <a:avLst/>
          </a:prstGeom>
          <a:solidFill>
            <a:srgbClr val="EA5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7" name="모서리가 둥근 직사각형 112">
            <a:extLst>
              <a:ext uri="{FF2B5EF4-FFF2-40B4-BE49-F238E27FC236}">
                <a16:creationId xmlns:a16="http://schemas.microsoft.com/office/drawing/2014/main" id="{AADF20A3-152D-4CA8-A170-C9CE9C0245EA}"/>
              </a:ext>
            </a:extLst>
          </p:cNvPr>
          <p:cNvSpPr/>
          <p:nvPr/>
        </p:nvSpPr>
        <p:spPr>
          <a:xfrm>
            <a:off x="3365718" y="4936911"/>
            <a:ext cx="734994" cy="431953"/>
          </a:xfrm>
          <a:prstGeom prst="roundRect">
            <a:avLst/>
          </a:prstGeom>
          <a:solidFill>
            <a:srgbClr val="FE8426"/>
          </a:solidFill>
          <a:ln w="12700" cap="flat" cmpd="sng" algn="ctr">
            <a:noFill/>
            <a:prstDash val="solid"/>
          </a:ln>
          <a:effectLst/>
        </p:spPr>
        <p:txBody>
          <a:bodyPr anchor="ctr">
            <a:noAutofit/>
          </a:bodyPr>
          <a:lstStyle/>
          <a:p>
            <a:pPr marL="96838" marR="0" lvl="0" indent="-96838" algn="ctr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Deploy</a:t>
            </a:r>
            <a:endParaRPr lang="ko-KR" altLang="en-US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45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428E-6 2.34306E-6 L 0.02123 2.34306E-6 L 0.02123 -0.13584 L 0.04766 -0.1358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5" y="-6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0903E-6 4.04997E-6 L -0.01975 4.04997E-6 L -0.01975 -0.09091 L -0.05285 -0.09091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4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6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0.13763 1.11111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05326 1.11111E-6 " pathEditMode="relative" rAng="0" ptsTypes="AA">
                                      <p:cBhvr>
                                        <p:cTn id="55" dur="12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4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0" animBg="1"/>
      <p:bldP spid="440" grpId="0" animBg="1"/>
      <p:bldP spid="440" grpId="1" animBg="1"/>
      <p:bldP spid="441" grpId="0" animBg="1"/>
      <p:bldP spid="441" grpId="1" animBg="1"/>
      <p:bldP spid="442" grpId="0" animBg="1"/>
      <p:bldP spid="442" grpId="1" animBg="1"/>
      <p:bldP spid="442" grpId="2" animBg="1"/>
      <p:bldP spid="443" grpId="0" animBg="1"/>
      <p:bldP spid="443" grpId="1" animBg="1"/>
      <p:bldP spid="5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93294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넥사크로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4851649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５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OSMU(One Source Multi Use)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1403247" y="1261236"/>
            <a:ext cx="788696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넥사크로는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하나의 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개발도구</a:t>
            </a:r>
            <a:r>
              <a:rPr lang="ko-KR" altLang="en-US" sz="1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Desktop, Tablet, Mobile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등의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다양한 웹 기반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개발을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지원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합니다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8360928" y="57478"/>
            <a:ext cx="2202526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2.3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기능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2.3.4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개발도구 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4093886" cy="230852"/>
            <a:chOff x="450850" y="1896260"/>
            <a:chExt cx="4093886" cy="23085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3787896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최적의 웹 표준 기반 웹 어플리케이션 </a:t>
              </a:r>
              <a:r>
                <a:rPr lang="en-US" altLang="ko-KR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 </a:t>
              </a:r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지원</a:t>
              </a:r>
            </a:p>
          </p:txBody>
        </p:sp>
        <p:grpSp>
          <p:nvGrpSpPr>
            <p:cNvPr id="85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86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134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2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3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87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88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9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0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4787D4F-DD19-469B-9436-4EF65716F8E3}"/>
              </a:ext>
            </a:extLst>
          </p:cNvPr>
          <p:cNvGrpSpPr/>
          <p:nvPr/>
        </p:nvGrpSpPr>
        <p:grpSpPr>
          <a:xfrm>
            <a:off x="244239" y="6205156"/>
            <a:ext cx="10196933" cy="868800"/>
            <a:chOff x="244239" y="6205156"/>
            <a:chExt cx="10196933" cy="868800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3EE3CBC0-783B-4800-A660-3CA0F705BDC1}"/>
                </a:ext>
              </a:extLst>
            </p:cNvPr>
            <p:cNvGrpSpPr/>
            <p:nvPr/>
          </p:nvGrpSpPr>
          <p:grpSpPr>
            <a:xfrm>
              <a:off x="244239" y="6205156"/>
              <a:ext cx="10196933" cy="868800"/>
              <a:chOff x="244239" y="6205156"/>
              <a:chExt cx="10196933" cy="868800"/>
            </a:xfrm>
          </p:grpSpPr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8D024269-C487-4B0B-9B7C-E5F9C28B2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36" y="6882342"/>
                <a:ext cx="9799538" cy="191614"/>
              </a:xfrm>
              <a:prstGeom prst="rect">
                <a:avLst/>
              </a:prstGeom>
            </p:spPr>
          </p:pic>
          <p:grpSp>
            <p:nvGrpSpPr>
              <p:cNvPr id="148" name="그룹 147">
                <a:extLst>
                  <a:ext uri="{FF2B5EF4-FFF2-40B4-BE49-F238E27FC236}">
                    <a16:creationId xmlns:a16="http://schemas.microsoft.com/office/drawing/2014/main" id="{E56CED93-5D80-46E9-9E08-5BF2FD45DC12}"/>
                  </a:ext>
                </a:extLst>
              </p:cNvPr>
              <p:cNvGrpSpPr/>
              <p:nvPr/>
            </p:nvGrpSpPr>
            <p:grpSpPr>
              <a:xfrm>
                <a:off x="244239" y="6205156"/>
                <a:ext cx="10196933" cy="676349"/>
                <a:chOff x="244239" y="6219444"/>
                <a:chExt cx="10196933" cy="676349"/>
              </a:xfrm>
            </p:grpSpPr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85257AF2-F4E2-4846-88A9-D35C5A30DF2A}"/>
                    </a:ext>
                  </a:extLst>
                </p:cNvPr>
                <p:cNvSpPr/>
                <p:nvPr/>
              </p:nvSpPr>
              <p:spPr>
                <a:xfrm>
                  <a:off x="446543" y="6253959"/>
                  <a:ext cx="9792325" cy="641834"/>
                </a:xfrm>
                <a:prstGeom prst="rect">
                  <a:avLst/>
                </a:prstGeom>
                <a:gradFill>
                  <a:gsLst>
                    <a:gs pos="99074">
                      <a:schemeClr val="tx1">
                        <a:alpha val="0"/>
                      </a:schemeClr>
                    </a:gs>
                    <a:gs pos="83000">
                      <a:schemeClr val="tx1">
                        <a:alpha val="7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9000">
                      <a:schemeClr val="tx1">
                        <a:alpha val="7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id="{31158A0A-AE2F-4FC0-8B9B-79D57DC4D1CE}"/>
                    </a:ext>
                  </a:extLst>
                </p:cNvPr>
                <p:cNvGrpSpPr/>
                <p:nvPr/>
              </p:nvGrpSpPr>
              <p:grpSpPr>
                <a:xfrm>
                  <a:off x="244239" y="6219444"/>
                  <a:ext cx="10196933" cy="662392"/>
                  <a:chOff x="244239" y="6219444"/>
                  <a:chExt cx="10196933" cy="662392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D1C64DDF-EB28-491D-BF8C-BEEB426E3624}"/>
                      </a:ext>
                    </a:extLst>
                  </p:cNvPr>
                  <p:cNvGrpSpPr/>
                  <p:nvPr/>
                </p:nvGrpSpPr>
                <p:grpSpPr>
                  <a:xfrm>
                    <a:off x="244239" y="6219444"/>
                    <a:ext cx="434337" cy="662390"/>
                    <a:chOff x="787674" y="4222488"/>
                    <a:chExt cx="534861" cy="815696"/>
                  </a:xfrm>
                </p:grpSpPr>
                <p:pic>
                  <p:nvPicPr>
                    <p:cNvPr id="156" name="그림 51" descr="004.png">
                      <a:extLst>
                        <a:ext uri="{FF2B5EF4-FFF2-40B4-BE49-F238E27FC236}">
                          <a16:creationId xmlns:a16="http://schemas.microsoft.com/office/drawing/2014/main" id="{F39F5398-E7E4-418C-BB26-8139DB89E9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 flipH="1">
                      <a:off x="787674" y="4222488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72" name="그림 171">
                      <a:extLst>
                        <a:ext uri="{FF2B5EF4-FFF2-40B4-BE49-F238E27FC236}">
                          <a16:creationId xmlns:a16="http://schemas.microsoft.com/office/drawing/2014/main" id="{28CC2746-D9A1-42BD-A711-5870AC750B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3" name="그림 172">
                      <a:extLst>
                        <a:ext uri="{FF2B5EF4-FFF2-40B4-BE49-F238E27FC236}">
                          <a16:creationId xmlns:a16="http://schemas.microsoft.com/office/drawing/2014/main" id="{1E1FCCD9-6033-480A-AEE9-5C99BE1D4E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2" name="그룹 151">
                    <a:extLst>
                      <a:ext uri="{FF2B5EF4-FFF2-40B4-BE49-F238E27FC236}">
                        <a16:creationId xmlns:a16="http://schemas.microsoft.com/office/drawing/2014/main" id="{2E59C184-01E4-4292-BB24-49CB1BC9051E}"/>
                      </a:ext>
                    </a:extLst>
                  </p:cNvPr>
                  <p:cNvGrpSpPr/>
                  <p:nvPr/>
                </p:nvGrpSpPr>
                <p:grpSpPr>
                  <a:xfrm>
                    <a:off x="10006835" y="6219446"/>
                    <a:ext cx="434337" cy="662390"/>
                    <a:chOff x="11212367" y="4222490"/>
                    <a:chExt cx="534861" cy="815696"/>
                  </a:xfrm>
                </p:grpSpPr>
                <p:pic>
                  <p:nvPicPr>
                    <p:cNvPr id="153" name="그림 51" descr="004.png">
                      <a:extLst>
                        <a:ext uri="{FF2B5EF4-FFF2-40B4-BE49-F238E27FC236}">
                          <a16:creationId xmlns:a16="http://schemas.microsoft.com/office/drawing/2014/main" id="{F99059C7-F3D8-4ACC-9872-EE365BED19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>
                      <a:off x="11212367" y="4222490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54" name="그림 153">
                      <a:extLst>
                        <a:ext uri="{FF2B5EF4-FFF2-40B4-BE49-F238E27FC236}">
                          <a16:creationId xmlns:a16="http://schemas.microsoft.com/office/drawing/2014/main" id="{8BCE2AE2-F980-4D71-8A29-566DAF86C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5" name="그림 154">
                      <a:extLst>
                        <a:ext uri="{FF2B5EF4-FFF2-40B4-BE49-F238E27FC236}">
                          <a16:creationId xmlns:a16="http://schemas.microsoft.com/office/drawing/2014/main" id="{DFE38ECC-C792-410B-AC0B-E4C4508297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06F5DB5-C3CA-4ED1-B29C-65F5608F3C45}"/>
                </a:ext>
              </a:extLst>
            </p:cNvPr>
            <p:cNvSpPr txBox="1"/>
            <p:nvPr/>
          </p:nvSpPr>
          <p:spPr>
            <a:xfrm>
              <a:off x="1720732" y="6404793"/>
              <a:ext cx="7243970" cy="307777"/>
            </a:xfrm>
            <a:prstGeom prst="rect">
              <a:avLst/>
            </a:prstGeom>
            <a:noFill/>
            <a:ln>
              <a:solidFill>
                <a:srgbClr val="F3F2F2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한번의 개발</a:t>
              </a:r>
              <a:r>
                <a:rPr lang="en-US" altLang="ko-KR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하나의 소스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사용자의 </a:t>
              </a:r>
              <a:r>
                <a:rPr lang="ko-KR" altLang="en-US" sz="2000" b="1" dirty="0" smtClean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유형에 최적화된 기능 제공</a:t>
              </a:r>
              <a:endParaRPr lang="ko-KR" altLang="en-US" sz="2000" b="1" dirty="0">
                <a:ln>
                  <a:solidFill>
                    <a:srgbClr val="144E8C">
                      <a:alpha val="0"/>
                    </a:srgbClr>
                  </a:solidFill>
                </a:ln>
                <a:solidFill>
                  <a:srgbClr val="F0463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95" name="A color shape"/>
          <p:cNvSpPr/>
          <p:nvPr/>
        </p:nvSpPr>
        <p:spPr>
          <a:xfrm>
            <a:off x="6538532" y="2388741"/>
            <a:ext cx="3704016" cy="1175545"/>
          </a:xfrm>
          <a:custGeom>
            <a:avLst/>
            <a:gdLst/>
            <a:ahLst/>
            <a:cxnLst/>
            <a:rect l="0" t="0" r="0" b="0"/>
            <a:pathLst>
              <a:path w="6949681" h="2329840">
                <a:moveTo>
                  <a:pt x="5784748" y="0"/>
                </a:moveTo>
                <a:lnTo>
                  <a:pt x="1164920" y="0"/>
                </a:lnTo>
                <a:lnTo>
                  <a:pt x="1164920" y="1164932"/>
                </a:lnTo>
                <a:lnTo>
                  <a:pt x="0" y="1164932"/>
                </a:lnTo>
                <a:cubicBezTo>
                  <a:pt x="0" y="1808289"/>
                  <a:pt x="521550" y="2329840"/>
                  <a:pt x="1164920" y="2329840"/>
                </a:cubicBezTo>
                <a:lnTo>
                  <a:pt x="5784748" y="2329840"/>
                </a:lnTo>
                <a:lnTo>
                  <a:pt x="5784748" y="1164932"/>
                </a:lnTo>
                <a:lnTo>
                  <a:pt x="6949681" y="1164932"/>
                </a:lnTo>
                <a:cubicBezTo>
                  <a:pt x="6949681" y="521550"/>
                  <a:pt x="6428117" y="0"/>
                  <a:pt x="5784748" y="0"/>
                </a:cubicBezTo>
                <a:close/>
              </a:path>
            </a:pathLst>
          </a:custGeom>
          <a:solidFill>
            <a:srgbClr val="1DA9C6"/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A circle"/>
          <p:cNvSpPr/>
          <p:nvPr/>
        </p:nvSpPr>
        <p:spPr>
          <a:xfrm>
            <a:off x="6652083" y="2515666"/>
            <a:ext cx="824568" cy="921695"/>
          </a:xfrm>
          <a:custGeom>
            <a:avLst/>
            <a:gdLst/>
            <a:ahLst/>
            <a:cxnLst/>
            <a:rect l="0" t="0" r="0" b="0"/>
            <a:pathLst>
              <a:path w="1826729" h="1826729">
                <a:moveTo>
                  <a:pt x="0" y="913371"/>
                </a:moveTo>
                <a:cubicBezTo>
                  <a:pt x="0" y="408927"/>
                  <a:pt x="408927" y="0"/>
                  <a:pt x="913358" y="0"/>
                </a:cubicBezTo>
                <a:cubicBezTo>
                  <a:pt x="1417802" y="0"/>
                  <a:pt x="1826729" y="408927"/>
                  <a:pt x="1826729" y="913371"/>
                </a:cubicBezTo>
                <a:cubicBezTo>
                  <a:pt x="1826729" y="1417789"/>
                  <a:pt x="1417802" y="1826729"/>
                  <a:pt x="913358" y="1826729"/>
                </a:cubicBezTo>
                <a:cubicBezTo>
                  <a:pt x="408927" y="1826729"/>
                  <a:pt x="0" y="1417789"/>
                  <a:pt x="0" y="913371"/>
                </a:cubicBezTo>
                <a:close/>
              </a:path>
            </a:pathLst>
          </a:custGeom>
          <a:solidFill>
            <a:srgbClr val="F1F1F1">
              <a:alpha val="100000"/>
            </a:srgbClr>
          </a:solidFill>
          <a:ln w="12700" cap="flat" cmpd="sng">
            <a:noFill/>
            <a:prstDash val="solid"/>
            <a:miter lim="800000"/>
          </a:ln>
          <a:effectLst>
            <a:outerShdw blurRad="215900" dist="1524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/>
            <a:endParaRPr 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A">
            <a:extLst>
              <a:ext uri="{FF2B5EF4-FFF2-40B4-BE49-F238E27FC236}">
                <a16:creationId xmlns:a16="http://schemas.microsoft.com/office/drawing/2014/main" id="{C5CA9359-27FE-1540-8643-6AE5E9262233}"/>
              </a:ext>
            </a:extLst>
          </p:cNvPr>
          <p:cNvSpPr txBox="1"/>
          <p:nvPr/>
        </p:nvSpPr>
        <p:spPr>
          <a:xfrm>
            <a:off x="9548555" y="3072632"/>
            <a:ext cx="69399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A9C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ru-RU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DA9C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8470C4-94A3-9942-8695-7531CB42E06E}"/>
              </a:ext>
            </a:extLst>
          </p:cNvPr>
          <p:cNvSpPr txBox="1"/>
          <p:nvPr/>
        </p:nvSpPr>
        <p:spPr>
          <a:xfrm>
            <a:off x="7584184" y="2486779"/>
            <a:ext cx="2101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Position Editor </a:t>
            </a:r>
            <a:r>
              <a:rPr lang="ko-KR" altLang="en-US" sz="14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기능 지원</a:t>
            </a:r>
            <a:endParaRPr lang="ru-RU" sz="1400" b="1" dirty="0">
              <a:ln w="19050">
                <a:solidFill>
                  <a:srgbClr val="027BA6">
                    <a:lumMod val="50000"/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5CA9359-27FE-1540-8643-6AE5E9262233}"/>
              </a:ext>
            </a:extLst>
          </p:cNvPr>
          <p:cNvSpPr txBox="1"/>
          <p:nvPr/>
        </p:nvSpPr>
        <p:spPr>
          <a:xfrm>
            <a:off x="7548649" y="2870157"/>
            <a:ext cx="207172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크기에 따라 컴포넌트의 사이즈를 자동 </a:t>
            </a:r>
            <a:r>
              <a:rPr lang="ko-KR" altLang="en-US" sz="11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리사이징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적용하여 표현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6774485" y="2735063"/>
            <a:ext cx="579763" cy="482900"/>
            <a:chOff x="7159235" y="2460492"/>
            <a:chExt cx="878633" cy="654717"/>
          </a:xfrm>
        </p:grpSpPr>
        <p:grpSp>
          <p:nvGrpSpPr>
            <p:cNvPr id="101" name="그룹 100"/>
            <p:cNvGrpSpPr/>
            <p:nvPr/>
          </p:nvGrpSpPr>
          <p:grpSpPr>
            <a:xfrm>
              <a:off x="7159235" y="2460492"/>
              <a:ext cx="878633" cy="654717"/>
              <a:chOff x="6339767" y="2996163"/>
              <a:chExt cx="1774998" cy="778112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9767" y="2996163"/>
                <a:ext cx="1717959" cy="778112"/>
              </a:xfrm>
              <a:prstGeom prst="rect">
                <a:avLst/>
              </a:prstGeom>
              <a:effectLst/>
            </p:spPr>
          </p:pic>
          <p:sp>
            <p:nvSpPr>
              <p:cNvPr id="108" name="직사각형 107"/>
              <p:cNvSpPr/>
              <p:nvPr/>
            </p:nvSpPr>
            <p:spPr>
              <a:xfrm>
                <a:off x="6414934" y="3211682"/>
                <a:ext cx="194490" cy="377301"/>
              </a:xfrm>
              <a:prstGeom prst="rect">
                <a:avLst/>
              </a:prstGeom>
              <a:solidFill>
                <a:srgbClr val="51BA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23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6646077" y="3512711"/>
                <a:ext cx="682095" cy="78187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23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6414934" y="3056033"/>
                <a:ext cx="1624325" cy="127211"/>
              </a:xfrm>
              <a:prstGeom prst="rect">
                <a:avLst/>
              </a:prstGeom>
              <a:gradFill>
                <a:gsLst>
                  <a:gs pos="0">
                    <a:srgbClr val="22A5D6"/>
                  </a:gs>
                  <a:gs pos="50000">
                    <a:srgbClr val="22A5D6"/>
                  </a:gs>
                  <a:gs pos="100000">
                    <a:srgbClr val="22A5D6">
                      <a:alpha val="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23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6646077" y="3212585"/>
                <a:ext cx="1411649" cy="281870"/>
              </a:xfrm>
              <a:prstGeom prst="rect">
                <a:avLst/>
              </a:prstGeom>
              <a:gradFill flip="none" rotWithShape="1">
                <a:gsLst>
                  <a:gs pos="0">
                    <a:srgbClr val="4F7A99"/>
                  </a:gs>
                  <a:gs pos="52700">
                    <a:srgbClr val="4F7A99"/>
                  </a:gs>
                  <a:gs pos="100000">
                    <a:srgbClr val="4F7A99">
                      <a:alpha val="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23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>
              <a:xfrm>
                <a:off x="7359998" y="3514071"/>
                <a:ext cx="754767" cy="74912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66000">
                    <a:srgbClr val="D9D9D9"/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23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2" name="그룹 101"/>
            <p:cNvGrpSpPr/>
            <p:nvPr/>
          </p:nvGrpSpPr>
          <p:grpSpPr>
            <a:xfrm>
              <a:off x="7604203" y="2596908"/>
              <a:ext cx="333890" cy="302338"/>
              <a:chOff x="-1952809" y="2759518"/>
              <a:chExt cx="237058" cy="240157"/>
            </a:xfrm>
            <a:solidFill>
              <a:srgbClr val="EA5550"/>
            </a:solidFill>
          </p:grpSpPr>
          <p:sp>
            <p:nvSpPr>
              <p:cNvPr id="103" name="Freeform 61"/>
              <p:cNvSpPr>
                <a:spLocks/>
              </p:cNvSpPr>
              <p:nvPr/>
            </p:nvSpPr>
            <p:spPr bwMode="auto">
              <a:xfrm>
                <a:off x="-1875339" y="2759518"/>
                <a:ext cx="84443" cy="97612"/>
              </a:xfrm>
              <a:custGeom>
                <a:avLst/>
                <a:gdLst>
                  <a:gd name="T0" fmla="*/ 13 w 46"/>
                  <a:gd name="T1" fmla="*/ 28 h 53"/>
                  <a:gd name="T2" fmla="*/ 15 w 46"/>
                  <a:gd name="T3" fmla="*/ 26 h 53"/>
                  <a:gd name="T4" fmla="*/ 15 w 46"/>
                  <a:gd name="T5" fmla="*/ 46 h 53"/>
                  <a:gd name="T6" fmla="*/ 23 w 46"/>
                  <a:gd name="T7" fmla="*/ 53 h 53"/>
                  <a:gd name="T8" fmla="*/ 30 w 46"/>
                  <a:gd name="T9" fmla="*/ 46 h 53"/>
                  <a:gd name="T10" fmla="*/ 30 w 46"/>
                  <a:gd name="T11" fmla="*/ 26 h 53"/>
                  <a:gd name="T12" fmla="*/ 32 w 46"/>
                  <a:gd name="T13" fmla="*/ 28 h 53"/>
                  <a:gd name="T14" fmla="*/ 37 w 46"/>
                  <a:gd name="T15" fmla="*/ 30 h 53"/>
                  <a:gd name="T16" fmla="*/ 43 w 46"/>
                  <a:gd name="T17" fmla="*/ 28 h 53"/>
                  <a:gd name="T18" fmla="*/ 43 w 46"/>
                  <a:gd name="T19" fmla="*/ 17 h 53"/>
                  <a:gd name="T20" fmla="*/ 28 w 46"/>
                  <a:gd name="T21" fmla="*/ 2 h 53"/>
                  <a:gd name="T22" fmla="*/ 28 w 46"/>
                  <a:gd name="T23" fmla="*/ 2 h 53"/>
                  <a:gd name="T24" fmla="*/ 23 w 46"/>
                  <a:gd name="T25" fmla="*/ 0 h 53"/>
                  <a:gd name="T26" fmla="*/ 17 w 46"/>
                  <a:gd name="T27" fmla="*/ 2 h 53"/>
                  <a:gd name="T28" fmla="*/ 17 w 46"/>
                  <a:gd name="T29" fmla="*/ 2 h 53"/>
                  <a:gd name="T30" fmla="*/ 3 w 46"/>
                  <a:gd name="T31" fmla="*/ 17 h 53"/>
                  <a:gd name="T32" fmla="*/ 3 w 46"/>
                  <a:gd name="T33" fmla="*/ 28 h 53"/>
                  <a:gd name="T34" fmla="*/ 13 w 46"/>
                  <a:gd name="T35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53">
                    <a:moveTo>
                      <a:pt x="13" y="28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50"/>
                      <a:pt x="19" y="53"/>
                      <a:pt x="23" y="53"/>
                    </a:cubicBezTo>
                    <a:cubicBezTo>
                      <a:pt x="27" y="53"/>
                      <a:pt x="30" y="50"/>
                      <a:pt x="30" y="4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9"/>
                      <a:pt x="36" y="30"/>
                      <a:pt x="37" y="30"/>
                    </a:cubicBezTo>
                    <a:cubicBezTo>
                      <a:pt x="39" y="30"/>
                      <a:pt x="41" y="29"/>
                      <a:pt x="43" y="28"/>
                    </a:cubicBezTo>
                    <a:cubicBezTo>
                      <a:pt x="46" y="25"/>
                      <a:pt x="46" y="20"/>
                      <a:pt x="43" y="17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1"/>
                      <a:pt x="25" y="0"/>
                      <a:pt x="23" y="0"/>
                    </a:cubicBezTo>
                    <a:cubicBezTo>
                      <a:pt x="21" y="0"/>
                      <a:pt x="19" y="1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20"/>
                      <a:pt x="0" y="25"/>
                      <a:pt x="3" y="28"/>
                    </a:cubicBezTo>
                    <a:cubicBezTo>
                      <a:pt x="6" y="31"/>
                      <a:pt x="10" y="31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" name="Freeform 62"/>
              <p:cNvSpPr>
                <a:spLocks/>
              </p:cNvSpPr>
              <p:nvPr/>
            </p:nvSpPr>
            <p:spPr bwMode="auto">
              <a:xfrm>
                <a:off x="-1875339" y="2899739"/>
                <a:ext cx="84443" cy="99936"/>
              </a:xfrm>
              <a:custGeom>
                <a:avLst/>
                <a:gdLst>
                  <a:gd name="T0" fmla="*/ 43 w 46"/>
                  <a:gd name="T1" fmla="*/ 26 h 54"/>
                  <a:gd name="T2" fmla="*/ 32 w 46"/>
                  <a:gd name="T3" fmla="*/ 26 h 54"/>
                  <a:gd name="T4" fmla="*/ 30 w 46"/>
                  <a:gd name="T5" fmla="*/ 28 h 54"/>
                  <a:gd name="T6" fmla="*/ 30 w 46"/>
                  <a:gd name="T7" fmla="*/ 8 h 54"/>
                  <a:gd name="T8" fmla="*/ 23 w 46"/>
                  <a:gd name="T9" fmla="*/ 0 h 54"/>
                  <a:gd name="T10" fmla="*/ 15 w 46"/>
                  <a:gd name="T11" fmla="*/ 8 h 54"/>
                  <a:gd name="T12" fmla="*/ 15 w 46"/>
                  <a:gd name="T13" fmla="*/ 28 h 54"/>
                  <a:gd name="T14" fmla="*/ 13 w 46"/>
                  <a:gd name="T15" fmla="*/ 26 h 54"/>
                  <a:gd name="T16" fmla="*/ 3 w 46"/>
                  <a:gd name="T17" fmla="*/ 26 h 54"/>
                  <a:gd name="T18" fmla="*/ 3 w 46"/>
                  <a:gd name="T19" fmla="*/ 36 h 54"/>
                  <a:gd name="T20" fmla="*/ 17 w 46"/>
                  <a:gd name="T21" fmla="*/ 51 h 54"/>
                  <a:gd name="T22" fmla="*/ 17 w 46"/>
                  <a:gd name="T23" fmla="*/ 51 h 54"/>
                  <a:gd name="T24" fmla="*/ 18 w 46"/>
                  <a:gd name="T25" fmla="*/ 52 h 54"/>
                  <a:gd name="T26" fmla="*/ 19 w 46"/>
                  <a:gd name="T27" fmla="*/ 52 h 54"/>
                  <a:gd name="T28" fmla="*/ 20 w 46"/>
                  <a:gd name="T29" fmla="*/ 53 h 54"/>
                  <a:gd name="T30" fmla="*/ 20 w 46"/>
                  <a:gd name="T31" fmla="*/ 53 h 54"/>
                  <a:gd name="T32" fmla="*/ 21 w 46"/>
                  <a:gd name="T33" fmla="*/ 53 h 54"/>
                  <a:gd name="T34" fmla="*/ 23 w 46"/>
                  <a:gd name="T35" fmla="*/ 54 h 54"/>
                  <a:gd name="T36" fmla="*/ 24 w 46"/>
                  <a:gd name="T37" fmla="*/ 53 h 54"/>
                  <a:gd name="T38" fmla="*/ 25 w 46"/>
                  <a:gd name="T39" fmla="*/ 53 h 54"/>
                  <a:gd name="T40" fmla="*/ 26 w 46"/>
                  <a:gd name="T41" fmla="*/ 53 h 54"/>
                  <a:gd name="T42" fmla="*/ 27 w 46"/>
                  <a:gd name="T43" fmla="*/ 52 h 54"/>
                  <a:gd name="T44" fmla="*/ 27 w 46"/>
                  <a:gd name="T45" fmla="*/ 52 h 54"/>
                  <a:gd name="T46" fmla="*/ 28 w 46"/>
                  <a:gd name="T47" fmla="*/ 51 h 54"/>
                  <a:gd name="T48" fmla="*/ 28 w 46"/>
                  <a:gd name="T49" fmla="*/ 51 h 54"/>
                  <a:gd name="T50" fmla="*/ 43 w 46"/>
                  <a:gd name="T51" fmla="*/ 36 h 54"/>
                  <a:gd name="T52" fmla="*/ 43 w 46"/>
                  <a:gd name="T53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6" h="54">
                    <a:moveTo>
                      <a:pt x="43" y="26"/>
                    </a:moveTo>
                    <a:cubicBezTo>
                      <a:pt x="40" y="23"/>
                      <a:pt x="35" y="23"/>
                      <a:pt x="32" y="26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4"/>
                      <a:pt x="27" y="0"/>
                      <a:pt x="23" y="0"/>
                    </a:cubicBezTo>
                    <a:cubicBezTo>
                      <a:pt x="19" y="0"/>
                      <a:pt x="15" y="4"/>
                      <a:pt x="15" y="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0" y="23"/>
                      <a:pt x="6" y="23"/>
                      <a:pt x="3" y="26"/>
                    </a:cubicBezTo>
                    <a:cubicBezTo>
                      <a:pt x="0" y="29"/>
                      <a:pt x="0" y="33"/>
                      <a:pt x="3" y="36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3"/>
                      <a:pt x="19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3"/>
                      <a:pt x="21" y="53"/>
                    </a:cubicBezTo>
                    <a:cubicBezTo>
                      <a:pt x="22" y="54"/>
                      <a:pt x="22" y="54"/>
                      <a:pt x="23" y="54"/>
                    </a:cubicBezTo>
                    <a:cubicBezTo>
                      <a:pt x="23" y="54"/>
                      <a:pt x="24" y="54"/>
                      <a:pt x="24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6" y="53"/>
                    </a:cubicBezTo>
                    <a:cubicBezTo>
                      <a:pt x="26" y="53"/>
                      <a:pt x="26" y="53"/>
                      <a:pt x="27" y="52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8" y="52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6" y="33"/>
                      <a:pt x="46" y="29"/>
                      <a:pt x="4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Freeform 63"/>
              <p:cNvSpPr>
                <a:spLocks/>
              </p:cNvSpPr>
              <p:nvPr/>
            </p:nvSpPr>
            <p:spPr bwMode="auto">
              <a:xfrm>
                <a:off x="-1952809" y="2836988"/>
                <a:ext cx="97612" cy="82893"/>
              </a:xfrm>
              <a:custGeom>
                <a:avLst/>
                <a:gdLst>
                  <a:gd name="T0" fmla="*/ 26 w 53"/>
                  <a:gd name="T1" fmla="*/ 30 h 45"/>
                  <a:gd name="T2" fmla="*/ 46 w 53"/>
                  <a:gd name="T3" fmla="*/ 30 h 45"/>
                  <a:gd name="T4" fmla="*/ 53 w 53"/>
                  <a:gd name="T5" fmla="*/ 23 h 45"/>
                  <a:gd name="T6" fmla="*/ 46 w 53"/>
                  <a:gd name="T7" fmla="*/ 15 h 45"/>
                  <a:gd name="T8" fmla="*/ 26 w 53"/>
                  <a:gd name="T9" fmla="*/ 15 h 45"/>
                  <a:gd name="T10" fmla="*/ 28 w 53"/>
                  <a:gd name="T11" fmla="*/ 13 h 45"/>
                  <a:gd name="T12" fmla="*/ 28 w 53"/>
                  <a:gd name="T13" fmla="*/ 3 h 45"/>
                  <a:gd name="T14" fmla="*/ 17 w 53"/>
                  <a:gd name="T15" fmla="*/ 3 h 45"/>
                  <a:gd name="T16" fmla="*/ 2 w 53"/>
                  <a:gd name="T17" fmla="*/ 17 h 45"/>
                  <a:gd name="T18" fmla="*/ 2 w 53"/>
                  <a:gd name="T19" fmla="*/ 17 h 45"/>
                  <a:gd name="T20" fmla="*/ 0 w 53"/>
                  <a:gd name="T21" fmla="*/ 20 h 45"/>
                  <a:gd name="T22" fmla="*/ 0 w 53"/>
                  <a:gd name="T23" fmla="*/ 20 h 45"/>
                  <a:gd name="T24" fmla="*/ 0 w 53"/>
                  <a:gd name="T25" fmla="*/ 21 h 45"/>
                  <a:gd name="T26" fmla="*/ 0 w 53"/>
                  <a:gd name="T27" fmla="*/ 23 h 45"/>
                  <a:gd name="T28" fmla="*/ 0 w 53"/>
                  <a:gd name="T29" fmla="*/ 24 h 45"/>
                  <a:gd name="T30" fmla="*/ 0 w 53"/>
                  <a:gd name="T31" fmla="*/ 26 h 45"/>
                  <a:gd name="T32" fmla="*/ 0 w 53"/>
                  <a:gd name="T33" fmla="*/ 26 h 45"/>
                  <a:gd name="T34" fmla="*/ 2 w 53"/>
                  <a:gd name="T35" fmla="*/ 28 h 45"/>
                  <a:gd name="T36" fmla="*/ 2 w 53"/>
                  <a:gd name="T37" fmla="*/ 28 h 45"/>
                  <a:gd name="T38" fmla="*/ 17 w 53"/>
                  <a:gd name="T39" fmla="*/ 43 h 45"/>
                  <a:gd name="T40" fmla="*/ 22 w 53"/>
                  <a:gd name="T41" fmla="*/ 45 h 45"/>
                  <a:gd name="T42" fmla="*/ 28 w 53"/>
                  <a:gd name="T43" fmla="*/ 43 h 45"/>
                  <a:gd name="T44" fmla="*/ 28 w 53"/>
                  <a:gd name="T45" fmla="*/ 32 h 45"/>
                  <a:gd name="T46" fmla="*/ 26 w 53"/>
                  <a:gd name="T47" fmla="*/ 3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" h="45">
                    <a:moveTo>
                      <a:pt x="26" y="30"/>
                    </a:moveTo>
                    <a:cubicBezTo>
                      <a:pt x="46" y="30"/>
                      <a:pt x="46" y="30"/>
                      <a:pt x="46" y="30"/>
                    </a:cubicBezTo>
                    <a:cubicBezTo>
                      <a:pt x="50" y="30"/>
                      <a:pt x="53" y="27"/>
                      <a:pt x="53" y="23"/>
                    </a:cubicBezTo>
                    <a:cubicBezTo>
                      <a:pt x="53" y="19"/>
                      <a:pt x="50" y="15"/>
                      <a:pt x="4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1" y="10"/>
                      <a:pt x="31" y="6"/>
                      <a:pt x="28" y="3"/>
                    </a:cubicBezTo>
                    <a:cubicBezTo>
                      <a:pt x="25" y="0"/>
                      <a:pt x="20" y="0"/>
                      <a:pt x="17" y="3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8"/>
                      <a:pt x="1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2"/>
                      <a:pt x="0" y="22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7"/>
                      <a:pt x="1" y="27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9" y="44"/>
                      <a:pt x="20" y="45"/>
                      <a:pt x="22" y="45"/>
                    </a:cubicBezTo>
                    <a:cubicBezTo>
                      <a:pt x="24" y="45"/>
                      <a:pt x="26" y="44"/>
                      <a:pt x="28" y="43"/>
                    </a:cubicBezTo>
                    <a:cubicBezTo>
                      <a:pt x="31" y="40"/>
                      <a:pt x="31" y="35"/>
                      <a:pt x="28" y="32"/>
                    </a:cubicBezTo>
                    <a:lnTo>
                      <a:pt x="2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Freeform 64"/>
              <p:cNvSpPr>
                <a:spLocks/>
              </p:cNvSpPr>
              <p:nvPr/>
            </p:nvSpPr>
            <p:spPr bwMode="auto">
              <a:xfrm>
                <a:off x="-1813363" y="2836988"/>
                <a:ext cx="97612" cy="82893"/>
              </a:xfrm>
              <a:custGeom>
                <a:avLst/>
                <a:gdLst>
                  <a:gd name="T0" fmla="*/ 28 w 53"/>
                  <a:gd name="T1" fmla="*/ 15 h 45"/>
                  <a:gd name="T2" fmla="*/ 8 w 53"/>
                  <a:gd name="T3" fmla="*/ 15 h 45"/>
                  <a:gd name="T4" fmla="*/ 0 w 53"/>
                  <a:gd name="T5" fmla="*/ 23 h 45"/>
                  <a:gd name="T6" fmla="*/ 8 w 53"/>
                  <a:gd name="T7" fmla="*/ 30 h 45"/>
                  <a:gd name="T8" fmla="*/ 28 w 53"/>
                  <a:gd name="T9" fmla="*/ 30 h 45"/>
                  <a:gd name="T10" fmla="*/ 26 w 53"/>
                  <a:gd name="T11" fmla="*/ 32 h 45"/>
                  <a:gd name="T12" fmla="*/ 26 w 53"/>
                  <a:gd name="T13" fmla="*/ 43 h 45"/>
                  <a:gd name="T14" fmla="*/ 31 w 53"/>
                  <a:gd name="T15" fmla="*/ 45 h 45"/>
                  <a:gd name="T16" fmla="*/ 36 w 53"/>
                  <a:gd name="T17" fmla="*/ 43 h 45"/>
                  <a:gd name="T18" fmla="*/ 51 w 53"/>
                  <a:gd name="T19" fmla="*/ 28 h 45"/>
                  <a:gd name="T20" fmla="*/ 51 w 53"/>
                  <a:gd name="T21" fmla="*/ 28 h 45"/>
                  <a:gd name="T22" fmla="*/ 53 w 53"/>
                  <a:gd name="T23" fmla="*/ 26 h 45"/>
                  <a:gd name="T24" fmla="*/ 53 w 53"/>
                  <a:gd name="T25" fmla="*/ 26 h 45"/>
                  <a:gd name="T26" fmla="*/ 53 w 53"/>
                  <a:gd name="T27" fmla="*/ 24 h 45"/>
                  <a:gd name="T28" fmla="*/ 53 w 53"/>
                  <a:gd name="T29" fmla="*/ 23 h 45"/>
                  <a:gd name="T30" fmla="*/ 53 w 53"/>
                  <a:gd name="T31" fmla="*/ 21 h 45"/>
                  <a:gd name="T32" fmla="*/ 53 w 53"/>
                  <a:gd name="T33" fmla="*/ 20 h 45"/>
                  <a:gd name="T34" fmla="*/ 53 w 53"/>
                  <a:gd name="T35" fmla="*/ 20 h 45"/>
                  <a:gd name="T36" fmla="*/ 51 w 53"/>
                  <a:gd name="T37" fmla="*/ 17 h 45"/>
                  <a:gd name="T38" fmla="*/ 51 w 53"/>
                  <a:gd name="T39" fmla="*/ 17 h 45"/>
                  <a:gd name="T40" fmla="*/ 36 w 53"/>
                  <a:gd name="T41" fmla="*/ 3 h 45"/>
                  <a:gd name="T42" fmla="*/ 26 w 53"/>
                  <a:gd name="T43" fmla="*/ 3 h 45"/>
                  <a:gd name="T44" fmla="*/ 26 w 53"/>
                  <a:gd name="T45" fmla="*/ 13 h 45"/>
                  <a:gd name="T46" fmla="*/ 28 w 53"/>
                  <a:gd name="T47" fmla="*/ 1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" h="45">
                    <a:moveTo>
                      <a:pt x="2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3" y="15"/>
                      <a:pt x="0" y="19"/>
                      <a:pt x="0" y="23"/>
                    </a:cubicBezTo>
                    <a:cubicBezTo>
                      <a:pt x="0" y="27"/>
                      <a:pt x="3" y="30"/>
                      <a:pt x="8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3" y="35"/>
                      <a:pt x="23" y="40"/>
                      <a:pt x="26" y="43"/>
                    </a:cubicBezTo>
                    <a:cubicBezTo>
                      <a:pt x="27" y="44"/>
                      <a:pt x="29" y="45"/>
                      <a:pt x="31" y="45"/>
                    </a:cubicBezTo>
                    <a:cubicBezTo>
                      <a:pt x="33" y="45"/>
                      <a:pt x="35" y="44"/>
                      <a:pt x="36" y="43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2" y="27"/>
                      <a:pt x="53" y="27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25"/>
                      <a:pt x="53" y="25"/>
                      <a:pt x="53" y="24"/>
                    </a:cubicBezTo>
                    <a:cubicBezTo>
                      <a:pt x="53" y="24"/>
                      <a:pt x="53" y="23"/>
                      <a:pt x="53" y="23"/>
                    </a:cubicBezTo>
                    <a:cubicBezTo>
                      <a:pt x="53" y="22"/>
                      <a:pt x="53" y="22"/>
                      <a:pt x="53" y="21"/>
                    </a:cubicBezTo>
                    <a:cubicBezTo>
                      <a:pt x="53" y="21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19"/>
                      <a:pt x="52" y="18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3" y="0"/>
                      <a:pt x="29" y="0"/>
                      <a:pt x="26" y="3"/>
                    </a:cubicBezTo>
                    <a:cubicBezTo>
                      <a:pt x="23" y="6"/>
                      <a:pt x="23" y="10"/>
                      <a:pt x="26" y="13"/>
                    </a:cubicBez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13" name="A color shape"/>
          <p:cNvSpPr/>
          <p:nvPr/>
        </p:nvSpPr>
        <p:spPr>
          <a:xfrm>
            <a:off x="6538532" y="3649077"/>
            <a:ext cx="3704016" cy="1175545"/>
          </a:xfrm>
          <a:custGeom>
            <a:avLst/>
            <a:gdLst/>
            <a:ahLst/>
            <a:cxnLst/>
            <a:rect l="0" t="0" r="0" b="0"/>
            <a:pathLst>
              <a:path w="6949681" h="2329840">
                <a:moveTo>
                  <a:pt x="5784748" y="0"/>
                </a:moveTo>
                <a:lnTo>
                  <a:pt x="1164920" y="0"/>
                </a:lnTo>
                <a:lnTo>
                  <a:pt x="1164920" y="1164932"/>
                </a:lnTo>
                <a:lnTo>
                  <a:pt x="0" y="1164932"/>
                </a:lnTo>
                <a:cubicBezTo>
                  <a:pt x="0" y="1808289"/>
                  <a:pt x="521550" y="2329840"/>
                  <a:pt x="1164920" y="2329840"/>
                </a:cubicBezTo>
                <a:lnTo>
                  <a:pt x="5784748" y="2329840"/>
                </a:lnTo>
                <a:lnTo>
                  <a:pt x="5784748" y="1164932"/>
                </a:lnTo>
                <a:lnTo>
                  <a:pt x="6949681" y="1164932"/>
                </a:lnTo>
                <a:cubicBezTo>
                  <a:pt x="6949681" y="521550"/>
                  <a:pt x="6428117" y="0"/>
                  <a:pt x="5784748" y="0"/>
                </a:cubicBezTo>
                <a:close/>
              </a:path>
            </a:pathLst>
          </a:custGeom>
          <a:solidFill>
            <a:srgbClr val="1393C1"/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A circle"/>
          <p:cNvSpPr/>
          <p:nvPr/>
        </p:nvSpPr>
        <p:spPr>
          <a:xfrm>
            <a:off x="6652083" y="3776002"/>
            <a:ext cx="824568" cy="921695"/>
          </a:xfrm>
          <a:custGeom>
            <a:avLst/>
            <a:gdLst/>
            <a:ahLst/>
            <a:cxnLst/>
            <a:rect l="0" t="0" r="0" b="0"/>
            <a:pathLst>
              <a:path w="1826729" h="1826729">
                <a:moveTo>
                  <a:pt x="0" y="913371"/>
                </a:moveTo>
                <a:cubicBezTo>
                  <a:pt x="0" y="408927"/>
                  <a:pt x="408927" y="0"/>
                  <a:pt x="913358" y="0"/>
                </a:cubicBezTo>
                <a:cubicBezTo>
                  <a:pt x="1417802" y="0"/>
                  <a:pt x="1826729" y="408927"/>
                  <a:pt x="1826729" y="913371"/>
                </a:cubicBezTo>
                <a:cubicBezTo>
                  <a:pt x="1826729" y="1417789"/>
                  <a:pt x="1417802" y="1826729"/>
                  <a:pt x="913358" y="1826729"/>
                </a:cubicBezTo>
                <a:cubicBezTo>
                  <a:pt x="408927" y="1826729"/>
                  <a:pt x="0" y="1417789"/>
                  <a:pt x="0" y="913371"/>
                </a:cubicBezTo>
                <a:close/>
              </a:path>
            </a:pathLst>
          </a:custGeom>
          <a:solidFill>
            <a:srgbClr val="F1F1F1">
              <a:alpha val="100000"/>
            </a:srgbClr>
          </a:solidFill>
          <a:ln w="12700" cap="flat" cmpd="sng">
            <a:noFill/>
            <a:prstDash val="solid"/>
            <a:miter lim="800000"/>
          </a:ln>
          <a:effectLst>
            <a:outerShdw blurRad="215900" dist="1524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/>
            <a:endParaRPr 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A">
            <a:extLst>
              <a:ext uri="{FF2B5EF4-FFF2-40B4-BE49-F238E27FC236}">
                <a16:creationId xmlns:a16="http://schemas.microsoft.com/office/drawing/2014/main" id="{C5CA9359-27FE-1540-8643-6AE5E9262233}"/>
              </a:ext>
            </a:extLst>
          </p:cNvPr>
          <p:cNvSpPr txBox="1"/>
          <p:nvPr/>
        </p:nvSpPr>
        <p:spPr>
          <a:xfrm>
            <a:off x="9548555" y="4332968"/>
            <a:ext cx="69399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393C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ru-RU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393C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8470C4-94A3-9942-8695-7531CB42E06E}"/>
              </a:ext>
            </a:extLst>
          </p:cNvPr>
          <p:cNvSpPr txBox="1"/>
          <p:nvPr/>
        </p:nvSpPr>
        <p:spPr>
          <a:xfrm>
            <a:off x="7683676" y="3726124"/>
            <a:ext cx="1902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MLM</a:t>
            </a:r>
            <a:r>
              <a:rPr lang="ko-KR" altLang="en-US" sz="14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기능 지원</a:t>
            </a:r>
            <a:endParaRPr lang="ru-RU" sz="1400" b="1" dirty="0">
              <a:ln w="19050">
                <a:solidFill>
                  <a:srgbClr val="027BA6">
                    <a:lumMod val="50000"/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5CA9359-27FE-1540-8643-6AE5E9262233}"/>
              </a:ext>
            </a:extLst>
          </p:cNvPr>
          <p:cNvSpPr txBox="1"/>
          <p:nvPr/>
        </p:nvSpPr>
        <p:spPr>
          <a:xfrm>
            <a:off x="7548649" y="4114736"/>
            <a:ext cx="207172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디바이스 별 다양한 화면 크기에 대한 최적화 지원</a:t>
            </a:r>
            <a:endParaRPr lang="en-US" altLang="ko-KR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6774485" y="3995157"/>
            <a:ext cx="579763" cy="483385"/>
            <a:chOff x="7150725" y="3980479"/>
            <a:chExt cx="878400" cy="655200"/>
          </a:xfrm>
        </p:grpSpPr>
        <p:grpSp>
          <p:nvGrpSpPr>
            <p:cNvPr id="124" name="그룹 123"/>
            <p:cNvGrpSpPr/>
            <p:nvPr/>
          </p:nvGrpSpPr>
          <p:grpSpPr>
            <a:xfrm>
              <a:off x="7330217" y="3980479"/>
              <a:ext cx="682011" cy="581430"/>
              <a:chOff x="4281946" y="3077761"/>
              <a:chExt cx="1004986" cy="736775"/>
            </a:xfrm>
          </p:grpSpPr>
          <p:pic>
            <p:nvPicPr>
              <p:cNvPr id="165" name="그림 16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1946" y="3077761"/>
                <a:ext cx="1004986" cy="736775"/>
              </a:xfrm>
              <a:prstGeom prst="rect">
                <a:avLst/>
              </a:prstGeom>
            </p:spPr>
          </p:pic>
          <p:grpSp>
            <p:nvGrpSpPr>
              <p:cNvPr id="166" name="그룹 165"/>
              <p:cNvGrpSpPr/>
              <p:nvPr/>
            </p:nvGrpSpPr>
            <p:grpSpPr>
              <a:xfrm>
                <a:off x="4345973" y="3138675"/>
                <a:ext cx="874297" cy="514520"/>
                <a:chOff x="4345973" y="3138675"/>
                <a:chExt cx="874297" cy="514520"/>
              </a:xfrm>
            </p:grpSpPr>
            <p:sp>
              <p:nvSpPr>
                <p:cNvPr id="167" name="직사각형 166"/>
                <p:cNvSpPr/>
                <p:nvPr/>
              </p:nvSpPr>
              <p:spPr>
                <a:xfrm>
                  <a:off x="4345973" y="3138675"/>
                  <a:ext cx="874296" cy="119925"/>
                </a:xfrm>
                <a:prstGeom prst="rect">
                  <a:avLst/>
                </a:prstGeom>
                <a:solidFill>
                  <a:srgbClr val="22A5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>
                <a:xfrm>
                  <a:off x="4345973" y="3277944"/>
                  <a:ext cx="174086" cy="375251"/>
                </a:xfrm>
                <a:prstGeom prst="rect">
                  <a:avLst/>
                </a:prstGeom>
                <a:solidFill>
                  <a:srgbClr val="51BA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>
                <a:xfrm>
                  <a:off x="4544942" y="3277943"/>
                  <a:ext cx="675328" cy="243719"/>
                </a:xfrm>
                <a:prstGeom prst="rect">
                  <a:avLst/>
                </a:prstGeom>
                <a:solidFill>
                  <a:srgbClr val="4F7A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>
                <a:xfrm>
                  <a:off x="4546566" y="3541005"/>
                  <a:ext cx="321664" cy="112188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>
                <a:xfrm>
                  <a:off x="4887572" y="3541004"/>
                  <a:ext cx="331961" cy="1121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5" name="그룹 124"/>
            <p:cNvGrpSpPr/>
            <p:nvPr/>
          </p:nvGrpSpPr>
          <p:grpSpPr>
            <a:xfrm>
              <a:off x="7150725" y="4219155"/>
              <a:ext cx="552044" cy="413223"/>
              <a:chOff x="3672432" y="3363633"/>
              <a:chExt cx="924572" cy="523627"/>
            </a:xfrm>
          </p:grpSpPr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432" y="3363633"/>
                <a:ext cx="924572" cy="523627"/>
              </a:xfrm>
              <a:prstGeom prst="rect">
                <a:avLst/>
              </a:prstGeom>
            </p:spPr>
          </p:pic>
          <p:grpSp>
            <p:nvGrpSpPr>
              <p:cNvPr id="159" name="그룹 158"/>
              <p:cNvGrpSpPr/>
              <p:nvPr/>
            </p:nvGrpSpPr>
            <p:grpSpPr>
              <a:xfrm>
                <a:off x="3832738" y="3425156"/>
                <a:ext cx="625806" cy="345623"/>
                <a:chOff x="3832738" y="3425156"/>
                <a:chExt cx="625806" cy="345623"/>
              </a:xfrm>
            </p:grpSpPr>
            <p:sp>
              <p:nvSpPr>
                <p:cNvPr id="160" name="직사각형 159"/>
                <p:cNvSpPr/>
                <p:nvPr/>
              </p:nvSpPr>
              <p:spPr>
                <a:xfrm>
                  <a:off x="3832745" y="3425156"/>
                  <a:ext cx="625798" cy="111357"/>
                </a:xfrm>
                <a:prstGeom prst="rect">
                  <a:avLst/>
                </a:prstGeom>
                <a:solidFill>
                  <a:srgbClr val="22A5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>
                <a:xfrm>
                  <a:off x="3832738" y="3549809"/>
                  <a:ext cx="171616" cy="220969"/>
                </a:xfrm>
                <a:prstGeom prst="rect">
                  <a:avLst/>
                </a:prstGeom>
                <a:solidFill>
                  <a:srgbClr val="51BA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>
                <a:xfrm>
                  <a:off x="4020179" y="3549902"/>
                  <a:ext cx="220700" cy="220877"/>
                </a:xfrm>
                <a:prstGeom prst="rect">
                  <a:avLst/>
                </a:prstGeom>
                <a:solidFill>
                  <a:srgbClr val="4F7A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>
                <a:xfrm>
                  <a:off x="4259496" y="3551805"/>
                  <a:ext cx="199048" cy="106621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>
                <a:xfrm>
                  <a:off x="4260418" y="3670743"/>
                  <a:ext cx="198125" cy="10003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6" name="그룹 125"/>
            <p:cNvGrpSpPr/>
            <p:nvPr/>
          </p:nvGrpSpPr>
          <p:grpSpPr>
            <a:xfrm>
              <a:off x="7696967" y="4281164"/>
              <a:ext cx="206909" cy="354457"/>
              <a:chOff x="5007292" y="3333852"/>
              <a:chExt cx="437152" cy="557517"/>
            </a:xfrm>
          </p:grpSpPr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7292" y="3333852"/>
                <a:ext cx="437152" cy="557517"/>
              </a:xfrm>
              <a:prstGeom prst="rect">
                <a:avLst/>
              </a:prstGeom>
            </p:spPr>
          </p:pic>
          <p:grpSp>
            <p:nvGrpSpPr>
              <p:cNvPr id="137" name="그룹 136"/>
              <p:cNvGrpSpPr/>
              <p:nvPr/>
            </p:nvGrpSpPr>
            <p:grpSpPr>
              <a:xfrm>
                <a:off x="5072623" y="3403948"/>
                <a:ext cx="306295" cy="417195"/>
                <a:chOff x="5072623" y="3403948"/>
                <a:chExt cx="306295" cy="417195"/>
              </a:xfrm>
            </p:grpSpPr>
            <p:sp>
              <p:nvSpPr>
                <p:cNvPr id="138" name="직사각형 137"/>
                <p:cNvSpPr/>
                <p:nvPr/>
              </p:nvSpPr>
              <p:spPr>
                <a:xfrm>
                  <a:off x="5074197" y="3403948"/>
                  <a:ext cx="304693" cy="77300"/>
                </a:xfrm>
                <a:prstGeom prst="rect">
                  <a:avLst/>
                </a:prstGeom>
                <a:solidFill>
                  <a:srgbClr val="22A5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>
                <a:xfrm>
                  <a:off x="5072703" y="3557092"/>
                  <a:ext cx="306187" cy="175037"/>
                </a:xfrm>
                <a:prstGeom prst="rect">
                  <a:avLst/>
                </a:prstGeom>
                <a:solidFill>
                  <a:srgbClr val="4F7A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>
                  <a:off x="5072623" y="3748388"/>
                  <a:ext cx="146151" cy="72755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>
                  <a:off x="5232819" y="3748387"/>
                  <a:ext cx="146071" cy="727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>
                <a:xfrm>
                  <a:off x="5074734" y="3492482"/>
                  <a:ext cx="304184" cy="54727"/>
                </a:xfrm>
                <a:prstGeom prst="rect">
                  <a:avLst/>
                </a:prstGeom>
                <a:solidFill>
                  <a:srgbClr val="51BA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27" name="그룹 126"/>
            <p:cNvGrpSpPr/>
            <p:nvPr/>
          </p:nvGrpSpPr>
          <p:grpSpPr>
            <a:xfrm>
              <a:off x="7910282" y="4374248"/>
              <a:ext cx="118843" cy="261431"/>
              <a:chOff x="5477295" y="3442897"/>
              <a:chExt cx="244411" cy="448545"/>
            </a:xfrm>
          </p:grpSpPr>
          <p:pic>
            <p:nvPicPr>
              <p:cNvPr id="128" name="그림 12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7295" y="3442897"/>
                <a:ext cx="244411" cy="448545"/>
              </a:xfrm>
              <a:prstGeom prst="rect">
                <a:avLst/>
              </a:prstGeom>
            </p:spPr>
          </p:pic>
          <p:grpSp>
            <p:nvGrpSpPr>
              <p:cNvPr id="129" name="그룹 128"/>
              <p:cNvGrpSpPr/>
              <p:nvPr/>
            </p:nvGrpSpPr>
            <p:grpSpPr>
              <a:xfrm>
                <a:off x="5509517" y="3520265"/>
                <a:ext cx="179381" cy="286420"/>
                <a:chOff x="5509517" y="3520265"/>
                <a:chExt cx="179381" cy="286420"/>
              </a:xfrm>
            </p:grpSpPr>
            <p:sp>
              <p:nvSpPr>
                <p:cNvPr id="130" name="직사각형 129"/>
                <p:cNvSpPr/>
                <p:nvPr/>
              </p:nvSpPr>
              <p:spPr>
                <a:xfrm>
                  <a:off x="5510696" y="3520265"/>
                  <a:ext cx="177858" cy="56901"/>
                </a:xfrm>
                <a:prstGeom prst="rect">
                  <a:avLst/>
                </a:prstGeom>
                <a:solidFill>
                  <a:srgbClr val="22A5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>
                <a:xfrm>
                  <a:off x="5510663" y="3631930"/>
                  <a:ext cx="177061" cy="90868"/>
                </a:xfrm>
                <a:prstGeom prst="rect">
                  <a:avLst/>
                </a:prstGeom>
                <a:solidFill>
                  <a:srgbClr val="4F7A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>
                  <a:off x="5509517" y="3730250"/>
                  <a:ext cx="178159" cy="37717"/>
                </a:xfrm>
                <a:prstGeom prst="rect">
                  <a:avLst/>
                </a:prstGeom>
                <a:solidFill>
                  <a:srgbClr val="A6A6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5510133" y="3775581"/>
                  <a:ext cx="177567" cy="3110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>
                  <a:off x="5511338" y="3585939"/>
                  <a:ext cx="177560" cy="36564"/>
                </a:xfrm>
                <a:prstGeom prst="rect">
                  <a:avLst/>
                </a:prstGeom>
                <a:solidFill>
                  <a:srgbClr val="51BA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23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118" name="A color shape"/>
          <p:cNvSpPr/>
          <p:nvPr/>
        </p:nvSpPr>
        <p:spPr>
          <a:xfrm>
            <a:off x="6538532" y="4909413"/>
            <a:ext cx="3704016" cy="1175545"/>
          </a:xfrm>
          <a:custGeom>
            <a:avLst/>
            <a:gdLst/>
            <a:ahLst/>
            <a:cxnLst/>
            <a:rect l="0" t="0" r="0" b="0"/>
            <a:pathLst>
              <a:path w="6949681" h="2329840">
                <a:moveTo>
                  <a:pt x="5784748" y="0"/>
                </a:moveTo>
                <a:lnTo>
                  <a:pt x="1164920" y="0"/>
                </a:lnTo>
                <a:lnTo>
                  <a:pt x="1164920" y="1164932"/>
                </a:lnTo>
                <a:lnTo>
                  <a:pt x="0" y="1164932"/>
                </a:lnTo>
                <a:cubicBezTo>
                  <a:pt x="0" y="1808289"/>
                  <a:pt x="521550" y="2329840"/>
                  <a:pt x="1164920" y="2329840"/>
                </a:cubicBezTo>
                <a:lnTo>
                  <a:pt x="5784748" y="2329840"/>
                </a:lnTo>
                <a:lnTo>
                  <a:pt x="5784748" y="1164932"/>
                </a:lnTo>
                <a:lnTo>
                  <a:pt x="6949681" y="1164932"/>
                </a:lnTo>
                <a:cubicBezTo>
                  <a:pt x="6949681" y="521550"/>
                  <a:pt x="6428117" y="0"/>
                  <a:pt x="5784748" y="0"/>
                </a:cubicBezTo>
                <a:close/>
              </a:path>
            </a:pathLst>
          </a:custGeom>
          <a:solidFill>
            <a:srgbClr val="0678BD"/>
          </a:solidFill>
          <a:ln w="12700" cap="flat" cmpd="sng">
            <a:noFill/>
            <a:prstDash val="solid"/>
            <a:miter lim="800000"/>
          </a:ln>
        </p:spPr>
        <p:txBody>
          <a:bodyPr wrap="square" anchor="ctr">
            <a:spAutoFit/>
          </a:bodyPr>
          <a:lstStyle/>
          <a:p>
            <a:pPr algn="ctr"/>
            <a:endParaRPr 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A circle"/>
          <p:cNvSpPr/>
          <p:nvPr/>
        </p:nvSpPr>
        <p:spPr>
          <a:xfrm>
            <a:off x="6652083" y="5036338"/>
            <a:ext cx="824568" cy="921695"/>
          </a:xfrm>
          <a:custGeom>
            <a:avLst/>
            <a:gdLst/>
            <a:ahLst/>
            <a:cxnLst/>
            <a:rect l="0" t="0" r="0" b="0"/>
            <a:pathLst>
              <a:path w="1826729" h="1826729">
                <a:moveTo>
                  <a:pt x="0" y="913371"/>
                </a:moveTo>
                <a:cubicBezTo>
                  <a:pt x="0" y="408927"/>
                  <a:pt x="408927" y="0"/>
                  <a:pt x="913358" y="0"/>
                </a:cubicBezTo>
                <a:cubicBezTo>
                  <a:pt x="1417802" y="0"/>
                  <a:pt x="1826729" y="408927"/>
                  <a:pt x="1826729" y="913371"/>
                </a:cubicBezTo>
                <a:cubicBezTo>
                  <a:pt x="1826729" y="1417789"/>
                  <a:pt x="1417802" y="1826729"/>
                  <a:pt x="913358" y="1826729"/>
                </a:cubicBezTo>
                <a:cubicBezTo>
                  <a:pt x="408927" y="1826729"/>
                  <a:pt x="0" y="1417789"/>
                  <a:pt x="0" y="913371"/>
                </a:cubicBezTo>
                <a:close/>
              </a:path>
            </a:pathLst>
          </a:custGeom>
          <a:solidFill>
            <a:srgbClr val="F1F1F1">
              <a:alpha val="100000"/>
            </a:srgbClr>
          </a:solidFill>
          <a:ln w="12700" cap="flat" cmpd="sng">
            <a:noFill/>
            <a:prstDash val="solid"/>
            <a:miter lim="800000"/>
          </a:ln>
          <a:effectLst>
            <a:outerShdw blurRad="215900" dist="152400" dir="2700000" sx="98000" sy="98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/>
            <a:endParaRPr 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A">
            <a:extLst>
              <a:ext uri="{FF2B5EF4-FFF2-40B4-BE49-F238E27FC236}">
                <a16:creationId xmlns:a16="http://schemas.microsoft.com/office/drawing/2014/main" id="{C5CA9359-27FE-1540-8643-6AE5E9262233}"/>
              </a:ext>
            </a:extLst>
          </p:cNvPr>
          <p:cNvSpPr txBox="1"/>
          <p:nvPr/>
        </p:nvSpPr>
        <p:spPr>
          <a:xfrm>
            <a:off x="9548555" y="5593304"/>
            <a:ext cx="693993" cy="4348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678B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ru-RU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678B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8470C4-94A3-9942-8695-7531CB42E06E}"/>
              </a:ext>
            </a:extLst>
          </p:cNvPr>
          <p:cNvSpPr txBox="1"/>
          <p:nvPr/>
        </p:nvSpPr>
        <p:spPr>
          <a:xfrm>
            <a:off x="7811723" y="4989428"/>
            <a:ext cx="1646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Step </a:t>
            </a:r>
            <a:r>
              <a:rPr lang="ko-KR" altLang="en-US" sz="14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기능 지원</a:t>
            </a:r>
            <a:endParaRPr lang="ru-RU" sz="1400" b="1" dirty="0">
              <a:ln w="19050">
                <a:solidFill>
                  <a:srgbClr val="027BA6">
                    <a:lumMod val="50000"/>
                    <a:alpha val="0"/>
                  </a:srgbClr>
                </a:solidFill>
                <a:prstDash val="solid"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5CA9359-27FE-1540-8643-6AE5E9262233}"/>
              </a:ext>
            </a:extLst>
          </p:cNvPr>
          <p:cNvSpPr txBox="1"/>
          <p:nvPr/>
        </p:nvSpPr>
        <p:spPr>
          <a:xfrm>
            <a:off x="7548649" y="5377220"/>
            <a:ext cx="207172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 단위로 화면 영역을 분할 배치하여 확장하여</a:t>
            </a:r>
            <a:r>
              <a:rPr lang="en-US" altLang="ko-KR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표현</a:t>
            </a:r>
            <a:endParaRPr lang="ru-RU" sz="1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6809758" y="5252161"/>
            <a:ext cx="509218" cy="490047"/>
            <a:chOff x="-3163803" y="4218300"/>
            <a:chExt cx="899501" cy="832918"/>
          </a:xfrm>
        </p:grpSpPr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15826" y="4218300"/>
              <a:ext cx="399524" cy="678152"/>
            </a:xfrm>
            <a:prstGeom prst="rect">
              <a:avLst/>
            </a:prstGeom>
          </p:spPr>
        </p:pic>
        <p:sp>
          <p:nvSpPr>
            <p:cNvPr id="176" name="직사각형 175"/>
            <p:cNvSpPr/>
            <p:nvPr/>
          </p:nvSpPr>
          <p:spPr>
            <a:xfrm>
              <a:off x="-2845265" y="4451825"/>
              <a:ext cx="252000" cy="288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-3163803" y="4452348"/>
              <a:ext cx="252000" cy="288000"/>
            </a:xfrm>
            <a:prstGeom prst="rect">
              <a:avLst/>
            </a:prstGeom>
            <a:solidFill>
              <a:srgbClr val="51B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-2516302" y="4452348"/>
              <a:ext cx="252000" cy="288000"/>
            </a:xfrm>
            <a:prstGeom prst="rect">
              <a:avLst/>
            </a:prstGeom>
            <a:solidFill>
              <a:srgbClr val="4F7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3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-2861946" y="4373065"/>
              <a:ext cx="288000" cy="66399"/>
            </a:xfrm>
            <a:prstGeom prst="rect">
              <a:avLst/>
            </a:prstGeom>
            <a:solidFill>
              <a:srgbClr val="22A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23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0" name="Freeform 63"/>
            <p:cNvSpPr>
              <a:spLocks/>
            </p:cNvSpPr>
            <p:nvPr/>
          </p:nvSpPr>
          <p:spPr bwMode="auto">
            <a:xfrm>
              <a:off x="-2933418" y="4569613"/>
              <a:ext cx="153439" cy="118163"/>
            </a:xfrm>
            <a:custGeom>
              <a:avLst/>
              <a:gdLst>
                <a:gd name="T0" fmla="*/ 26 w 53"/>
                <a:gd name="T1" fmla="*/ 30 h 45"/>
                <a:gd name="T2" fmla="*/ 46 w 53"/>
                <a:gd name="T3" fmla="*/ 30 h 45"/>
                <a:gd name="T4" fmla="*/ 53 w 53"/>
                <a:gd name="T5" fmla="*/ 23 h 45"/>
                <a:gd name="T6" fmla="*/ 46 w 53"/>
                <a:gd name="T7" fmla="*/ 15 h 45"/>
                <a:gd name="T8" fmla="*/ 26 w 53"/>
                <a:gd name="T9" fmla="*/ 15 h 45"/>
                <a:gd name="T10" fmla="*/ 28 w 53"/>
                <a:gd name="T11" fmla="*/ 13 h 45"/>
                <a:gd name="T12" fmla="*/ 28 w 53"/>
                <a:gd name="T13" fmla="*/ 3 h 45"/>
                <a:gd name="T14" fmla="*/ 17 w 53"/>
                <a:gd name="T15" fmla="*/ 3 h 45"/>
                <a:gd name="T16" fmla="*/ 2 w 53"/>
                <a:gd name="T17" fmla="*/ 17 h 45"/>
                <a:gd name="T18" fmla="*/ 2 w 53"/>
                <a:gd name="T19" fmla="*/ 17 h 45"/>
                <a:gd name="T20" fmla="*/ 0 w 53"/>
                <a:gd name="T21" fmla="*/ 20 h 45"/>
                <a:gd name="T22" fmla="*/ 0 w 53"/>
                <a:gd name="T23" fmla="*/ 20 h 45"/>
                <a:gd name="T24" fmla="*/ 0 w 53"/>
                <a:gd name="T25" fmla="*/ 21 h 45"/>
                <a:gd name="T26" fmla="*/ 0 w 53"/>
                <a:gd name="T27" fmla="*/ 23 h 45"/>
                <a:gd name="T28" fmla="*/ 0 w 53"/>
                <a:gd name="T29" fmla="*/ 24 h 45"/>
                <a:gd name="T30" fmla="*/ 0 w 53"/>
                <a:gd name="T31" fmla="*/ 26 h 45"/>
                <a:gd name="T32" fmla="*/ 0 w 53"/>
                <a:gd name="T33" fmla="*/ 26 h 45"/>
                <a:gd name="T34" fmla="*/ 2 w 53"/>
                <a:gd name="T35" fmla="*/ 28 h 45"/>
                <a:gd name="T36" fmla="*/ 2 w 53"/>
                <a:gd name="T37" fmla="*/ 28 h 45"/>
                <a:gd name="T38" fmla="*/ 17 w 53"/>
                <a:gd name="T39" fmla="*/ 43 h 45"/>
                <a:gd name="T40" fmla="*/ 22 w 53"/>
                <a:gd name="T41" fmla="*/ 45 h 45"/>
                <a:gd name="T42" fmla="*/ 28 w 53"/>
                <a:gd name="T43" fmla="*/ 43 h 45"/>
                <a:gd name="T44" fmla="*/ 28 w 53"/>
                <a:gd name="T45" fmla="*/ 32 h 45"/>
                <a:gd name="T46" fmla="*/ 26 w 53"/>
                <a:gd name="T47" fmla="*/ 3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45">
                  <a:moveTo>
                    <a:pt x="26" y="3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50" y="30"/>
                    <a:pt x="53" y="27"/>
                    <a:pt x="53" y="23"/>
                  </a:cubicBezTo>
                  <a:cubicBezTo>
                    <a:pt x="53" y="19"/>
                    <a:pt x="50" y="15"/>
                    <a:pt x="4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1" y="10"/>
                    <a:pt x="31" y="6"/>
                    <a:pt x="28" y="3"/>
                  </a:cubicBezTo>
                  <a:cubicBezTo>
                    <a:pt x="25" y="0"/>
                    <a:pt x="20" y="0"/>
                    <a:pt x="17" y="3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9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7"/>
                    <a:pt x="1" y="27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9" y="44"/>
                    <a:pt x="20" y="45"/>
                    <a:pt x="22" y="45"/>
                  </a:cubicBezTo>
                  <a:cubicBezTo>
                    <a:pt x="24" y="45"/>
                    <a:pt x="26" y="44"/>
                    <a:pt x="28" y="43"/>
                  </a:cubicBezTo>
                  <a:cubicBezTo>
                    <a:pt x="31" y="40"/>
                    <a:pt x="31" y="35"/>
                    <a:pt x="28" y="32"/>
                  </a:cubicBezTo>
                  <a:lnTo>
                    <a:pt x="26" y="30"/>
                  </a:lnTo>
                  <a:close/>
                </a:path>
              </a:pathLst>
            </a:custGeom>
            <a:solidFill>
              <a:srgbClr val="EA55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Freeform 64"/>
            <p:cNvSpPr>
              <a:spLocks/>
            </p:cNvSpPr>
            <p:nvPr/>
          </p:nvSpPr>
          <p:spPr bwMode="auto">
            <a:xfrm>
              <a:off x="-2637504" y="4569613"/>
              <a:ext cx="153439" cy="118163"/>
            </a:xfrm>
            <a:custGeom>
              <a:avLst/>
              <a:gdLst>
                <a:gd name="T0" fmla="*/ 28 w 53"/>
                <a:gd name="T1" fmla="*/ 15 h 45"/>
                <a:gd name="T2" fmla="*/ 8 w 53"/>
                <a:gd name="T3" fmla="*/ 15 h 45"/>
                <a:gd name="T4" fmla="*/ 0 w 53"/>
                <a:gd name="T5" fmla="*/ 23 h 45"/>
                <a:gd name="T6" fmla="*/ 8 w 53"/>
                <a:gd name="T7" fmla="*/ 30 h 45"/>
                <a:gd name="T8" fmla="*/ 28 w 53"/>
                <a:gd name="T9" fmla="*/ 30 h 45"/>
                <a:gd name="T10" fmla="*/ 26 w 53"/>
                <a:gd name="T11" fmla="*/ 32 h 45"/>
                <a:gd name="T12" fmla="*/ 26 w 53"/>
                <a:gd name="T13" fmla="*/ 43 h 45"/>
                <a:gd name="T14" fmla="*/ 31 w 53"/>
                <a:gd name="T15" fmla="*/ 45 h 45"/>
                <a:gd name="T16" fmla="*/ 36 w 53"/>
                <a:gd name="T17" fmla="*/ 43 h 45"/>
                <a:gd name="T18" fmla="*/ 51 w 53"/>
                <a:gd name="T19" fmla="*/ 28 h 45"/>
                <a:gd name="T20" fmla="*/ 51 w 53"/>
                <a:gd name="T21" fmla="*/ 28 h 45"/>
                <a:gd name="T22" fmla="*/ 53 w 53"/>
                <a:gd name="T23" fmla="*/ 26 h 45"/>
                <a:gd name="T24" fmla="*/ 53 w 53"/>
                <a:gd name="T25" fmla="*/ 26 h 45"/>
                <a:gd name="T26" fmla="*/ 53 w 53"/>
                <a:gd name="T27" fmla="*/ 24 h 45"/>
                <a:gd name="T28" fmla="*/ 53 w 53"/>
                <a:gd name="T29" fmla="*/ 23 h 45"/>
                <a:gd name="T30" fmla="*/ 53 w 53"/>
                <a:gd name="T31" fmla="*/ 21 h 45"/>
                <a:gd name="T32" fmla="*/ 53 w 53"/>
                <a:gd name="T33" fmla="*/ 20 h 45"/>
                <a:gd name="T34" fmla="*/ 53 w 53"/>
                <a:gd name="T35" fmla="*/ 20 h 45"/>
                <a:gd name="T36" fmla="*/ 51 w 53"/>
                <a:gd name="T37" fmla="*/ 17 h 45"/>
                <a:gd name="T38" fmla="*/ 51 w 53"/>
                <a:gd name="T39" fmla="*/ 17 h 45"/>
                <a:gd name="T40" fmla="*/ 36 w 53"/>
                <a:gd name="T41" fmla="*/ 3 h 45"/>
                <a:gd name="T42" fmla="*/ 26 w 53"/>
                <a:gd name="T43" fmla="*/ 3 h 45"/>
                <a:gd name="T44" fmla="*/ 26 w 53"/>
                <a:gd name="T45" fmla="*/ 13 h 45"/>
                <a:gd name="T46" fmla="*/ 28 w 53"/>
                <a:gd name="T47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3" h="45">
                  <a:moveTo>
                    <a:pt x="2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9"/>
                    <a:pt x="0" y="23"/>
                  </a:cubicBezTo>
                  <a:cubicBezTo>
                    <a:pt x="0" y="27"/>
                    <a:pt x="3" y="30"/>
                    <a:pt x="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5"/>
                    <a:pt x="23" y="40"/>
                    <a:pt x="26" y="43"/>
                  </a:cubicBezTo>
                  <a:cubicBezTo>
                    <a:pt x="27" y="44"/>
                    <a:pt x="29" y="45"/>
                    <a:pt x="31" y="45"/>
                  </a:cubicBezTo>
                  <a:cubicBezTo>
                    <a:pt x="33" y="45"/>
                    <a:pt x="35" y="44"/>
                    <a:pt x="36" y="43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7"/>
                    <a:pt x="53" y="27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4"/>
                  </a:cubicBezTo>
                  <a:cubicBezTo>
                    <a:pt x="53" y="24"/>
                    <a:pt x="53" y="23"/>
                    <a:pt x="53" y="23"/>
                  </a:cubicBezTo>
                  <a:cubicBezTo>
                    <a:pt x="53" y="22"/>
                    <a:pt x="53" y="22"/>
                    <a:pt x="53" y="21"/>
                  </a:cubicBezTo>
                  <a:cubicBezTo>
                    <a:pt x="53" y="21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2" y="18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3" y="0"/>
                    <a:pt x="29" y="0"/>
                    <a:pt x="26" y="3"/>
                  </a:cubicBezTo>
                  <a:cubicBezTo>
                    <a:pt x="23" y="6"/>
                    <a:pt x="23" y="10"/>
                    <a:pt x="26" y="13"/>
                  </a:cubicBezTo>
                  <a:lnTo>
                    <a:pt x="28" y="15"/>
                  </a:lnTo>
                  <a:close/>
                </a:path>
              </a:pathLst>
            </a:custGeom>
            <a:solidFill>
              <a:srgbClr val="EA55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림 18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2860113" y="4687778"/>
              <a:ext cx="288099" cy="363440"/>
            </a:xfrm>
            <a:prstGeom prst="rect">
              <a:avLst/>
            </a:prstGeom>
          </p:spPr>
        </p:pic>
      </p:grpSp>
      <p:pic>
        <p:nvPicPr>
          <p:cNvPr id="183" name="그림 18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2387025"/>
            <a:ext cx="5870454" cy="37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93294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넥사크로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412794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６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다양한 템플릿 기능 지원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2171157" y="1261236"/>
            <a:ext cx="635109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넥사크로는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다양한 템플릿 기능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표준화 수립 및 개발 품질을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지원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합니다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8224672" y="57478"/>
            <a:ext cx="233878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2.2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2966975" cy="230852"/>
            <a:chOff x="450850" y="1896260"/>
            <a:chExt cx="2966975" cy="2308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266098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표준화 수립 및 개발 품질 지원</a:t>
              </a:r>
              <a:endPara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39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40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6" name="그룹 5"/>
          <p:cNvGrpSpPr/>
          <p:nvPr/>
        </p:nvGrpSpPr>
        <p:grpSpPr>
          <a:xfrm>
            <a:off x="649678" y="3104296"/>
            <a:ext cx="2486767" cy="3953128"/>
            <a:chOff x="769229" y="3104296"/>
            <a:chExt cx="2486767" cy="3953128"/>
          </a:xfrm>
          <a:solidFill>
            <a:srgbClr val="1DA9C6"/>
          </a:solidFill>
        </p:grpSpPr>
        <p:grpSp>
          <p:nvGrpSpPr>
            <p:cNvPr id="116" name="Ribbon A"/>
            <p:cNvGrpSpPr/>
            <p:nvPr/>
          </p:nvGrpSpPr>
          <p:grpSpPr>
            <a:xfrm>
              <a:off x="769229" y="3104296"/>
              <a:ext cx="2486767" cy="3953128"/>
              <a:chOff x="4592316" y="5809745"/>
              <a:chExt cx="4973533" cy="7906255"/>
            </a:xfrm>
            <a:grpFill/>
          </p:grpSpPr>
          <p:sp>
            <p:nvSpPr>
              <p:cNvPr id="120" name="Shadow"/>
              <p:cNvSpPr/>
              <p:nvPr/>
            </p:nvSpPr>
            <p:spPr>
              <a:xfrm>
                <a:off x="4592316" y="5809745"/>
                <a:ext cx="4973284" cy="79055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0" dir="2700000" algn="tl" rotWithShape="0">
                  <a:prstClr val="black">
                    <a:alpha val="8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Ribbon"/>
              <p:cNvSpPr/>
              <p:nvPr/>
            </p:nvSpPr>
            <p:spPr>
              <a:xfrm>
                <a:off x="4592566" y="5810413"/>
                <a:ext cx="4973283" cy="79055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CEB760-E5E1-1141-A410-BCC8C3F191E2}"/>
                </a:ext>
              </a:extLst>
            </p:cNvPr>
            <p:cNvSpPr txBox="1"/>
            <p:nvPr/>
          </p:nvSpPr>
          <p:spPr>
            <a:xfrm>
              <a:off x="917728" y="5848748"/>
              <a:ext cx="218976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08744" algn="l"/>
                </a:tabLst>
              </a:pP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표준 서식을 지정하거나 </a:t>
              </a:r>
              <a:endParaRPr lang="en-US" altLang="ko-KR" sz="1200" b="1" dirty="0" smtClean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ctr">
                <a:tabLst>
                  <a:tab pos="108744" algn="l"/>
                </a:tabLst>
              </a:pP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자주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사용하는 화면 유형을 </a:t>
              </a:r>
              <a:endParaRPr lang="en-US" altLang="ko-KR" sz="1200" b="1" dirty="0" smtClean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ctr">
                <a:tabLst>
                  <a:tab pos="108744" algn="l"/>
                </a:tabLst>
              </a:pP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등록해서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재</a:t>
              </a: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사용</a:t>
              </a:r>
              <a:endParaRPr lang="en-US" altLang="ko-KR" sz="12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5CA9359-27FE-1540-8643-6AE5E9262233}"/>
                </a:ext>
              </a:extLst>
            </p:cNvPr>
            <p:cNvSpPr txBox="1"/>
            <p:nvPr/>
          </p:nvSpPr>
          <p:spPr>
            <a:xfrm>
              <a:off x="1075189" y="5254874"/>
              <a:ext cx="1874972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화면</a:t>
              </a:r>
              <a:r>
                <a:rPr lang="en-US" altLang="ko-KR" sz="16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(</a:t>
              </a:r>
              <a:r>
                <a:rPr lang="en-US" sz="16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Form) </a:t>
              </a:r>
              <a:r>
                <a:rPr lang="ko-KR" altLang="en-US" sz="16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템플릿</a:t>
              </a:r>
              <a:endParaRPr lang="ru-RU" sz="16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19" name="그림 1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68" y="2387025"/>
            <a:ext cx="3134787" cy="2553640"/>
          </a:xfrm>
          <a:prstGeom prst="rect">
            <a:avLst/>
          </a:prstGeom>
          <a:solidFill>
            <a:srgbClr val="1393C1"/>
          </a:solidFill>
        </p:spPr>
      </p:pic>
      <p:grpSp>
        <p:nvGrpSpPr>
          <p:cNvPr id="5" name="그룹 4"/>
          <p:cNvGrpSpPr/>
          <p:nvPr/>
        </p:nvGrpSpPr>
        <p:grpSpPr>
          <a:xfrm>
            <a:off x="4125540" y="3104296"/>
            <a:ext cx="2486767" cy="3953128"/>
            <a:chOff x="4151170" y="3104296"/>
            <a:chExt cx="2486767" cy="3953128"/>
          </a:xfrm>
          <a:solidFill>
            <a:srgbClr val="1393C1"/>
          </a:solidFill>
        </p:grpSpPr>
        <p:grpSp>
          <p:nvGrpSpPr>
            <p:cNvPr id="123" name="Ribbon B"/>
            <p:cNvGrpSpPr/>
            <p:nvPr/>
          </p:nvGrpSpPr>
          <p:grpSpPr>
            <a:xfrm>
              <a:off x="4151170" y="3104296"/>
              <a:ext cx="2486767" cy="3953128"/>
              <a:chOff x="4592316" y="5809745"/>
              <a:chExt cx="4973533" cy="7906255"/>
            </a:xfrm>
            <a:grpFill/>
          </p:grpSpPr>
          <p:sp>
            <p:nvSpPr>
              <p:cNvPr id="127" name="Shadow"/>
              <p:cNvSpPr/>
              <p:nvPr/>
            </p:nvSpPr>
            <p:spPr>
              <a:xfrm>
                <a:off x="4592316" y="5809745"/>
                <a:ext cx="4973284" cy="79055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0" dir="2700000" algn="tl" rotWithShape="0">
                  <a:prstClr val="black">
                    <a:alpha val="8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128" name="Ribbon"/>
              <p:cNvSpPr/>
              <p:nvPr/>
            </p:nvSpPr>
            <p:spPr>
              <a:xfrm>
                <a:off x="4592566" y="5810413"/>
                <a:ext cx="4973283" cy="79055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1CEB760-E5E1-1141-A410-BCC8C3F191E2}"/>
                </a:ext>
              </a:extLst>
            </p:cNvPr>
            <p:cNvSpPr txBox="1"/>
            <p:nvPr/>
          </p:nvSpPr>
          <p:spPr>
            <a:xfrm>
              <a:off x="4299669" y="5941080"/>
              <a:ext cx="2189769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08744" algn="l"/>
                </a:tabLst>
              </a:pP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기본으로 제공하는 </a:t>
              </a:r>
              <a:r>
                <a:rPr lang="en-US" altLang="ko-KR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MDI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형태의 템플릿 </a:t>
              </a: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사용</a:t>
              </a:r>
              <a:endParaRPr lang="en-US" altLang="ko-KR" sz="12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5CA9359-27FE-1540-8643-6AE5E9262233}"/>
                </a:ext>
              </a:extLst>
            </p:cNvPr>
            <p:cNvSpPr txBox="1"/>
            <p:nvPr/>
          </p:nvSpPr>
          <p:spPr>
            <a:xfrm>
              <a:off x="4530565" y="5254874"/>
              <a:ext cx="1728103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프로젝트 템플릿</a:t>
              </a:r>
              <a:endParaRPr lang="ru-RU" sz="16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99F15568-134B-470F-B577-C153F031E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123" y="2387024"/>
            <a:ext cx="3135600" cy="2553641"/>
          </a:xfrm>
          <a:prstGeom prst="rect">
            <a:avLst/>
          </a:prstGeom>
          <a:solidFill>
            <a:srgbClr val="11A19C"/>
          </a:solidFill>
        </p:spPr>
      </p:pic>
      <p:grpSp>
        <p:nvGrpSpPr>
          <p:cNvPr id="2" name="그룹 1"/>
          <p:cNvGrpSpPr/>
          <p:nvPr/>
        </p:nvGrpSpPr>
        <p:grpSpPr>
          <a:xfrm>
            <a:off x="7601808" y="3852638"/>
            <a:ext cx="2486767" cy="3204785"/>
            <a:chOff x="7533112" y="3104296"/>
            <a:chExt cx="2486767" cy="3953127"/>
          </a:xfrm>
          <a:solidFill>
            <a:srgbClr val="0678BD"/>
          </a:solidFill>
        </p:grpSpPr>
        <p:grpSp>
          <p:nvGrpSpPr>
            <p:cNvPr id="130" name="Ribbon C"/>
            <p:cNvGrpSpPr/>
            <p:nvPr/>
          </p:nvGrpSpPr>
          <p:grpSpPr>
            <a:xfrm>
              <a:off x="7533112" y="3104296"/>
              <a:ext cx="2486767" cy="3953127"/>
              <a:chOff x="4592316" y="5809745"/>
              <a:chExt cx="4973533" cy="7906255"/>
            </a:xfrm>
            <a:grpFill/>
          </p:grpSpPr>
          <p:sp>
            <p:nvSpPr>
              <p:cNvPr id="137" name="Shadow"/>
              <p:cNvSpPr/>
              <p:nvPr/>
            </p:nvSpPr>
            <p:spPr>
              <a:xfrm>
                <a:off x="4592316" y="5809745"/>
                <a:ext cx="4973284" cy="79055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0" dir="2700000" algn="tl" rotWithShape="0">
                  <a:prstClr val="black">
                    <a:alpha val="8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138" name="Ribbon"/>
              <p:cNvSpPr/>
              <p:nvPr/>
            </p:nvSpPr>
            <p:spPr>
              <a:xfrm>
                <a:off x="4592566" y="5810411"/>
                <a:ext cx="4973283" cy="790558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1CEB760-E5E1-1141-A410-BCC8C3F191E2}"/>
                </a:ext>
              </a:extLst>
            </p:cNvPr>
            <p:cNvSpPr txBox="1"/>
            <p:nvPr/>
          </p:nvSpPr>
          <p:spPr>
            <a:xfrm>
              <a:off x="7681611" y="5566513"/>
              <a:ext cx="2189769" cy="7972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08744" algn="l"/>
                </a:tabLst>
              </a:pP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기능 데모 템플릿</a:t>
              </a:r>
              <a:r>
                <a:rPr lang="en-US" altLang="ko-KR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개발 가이드 </a:t>
              </a:r>
              <a:endParaRPr lang="en-US" altLang="ko-KR" sz="1200" b="1" dirty="0" smtClean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ctr">
                <a:tabLst>
                  <a:tab pos="108744" algn="l"/>
                </a:tabLst>
              </a:pP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템플릿</a:t>
              </a:r>
              <a:r>
                <a:rPr lang="en-US" altLang="ko-KR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업종 별 화면 템플릿 등 </a:t>
              </a:r>
              <a:endParaRPr lang="en-US" altLang="ko-KR" sz="1200" b="1" dirty="0" smtClean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ctr">
                <a:tabLst>
                  <a:tab pos="108744" algn="l"/>
                </a:tabLst>
              </a:pP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무상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제공</a:t>
              </a:r>
              <a:endParaRPr lang="ru-RU" sz="12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5CA9359-27FE-1540-8643-6AE5E9262233}"/>
                </a:ext>
              </a:extLst>
            </p:cNvPr>
            <p:cNvSpPr txBox="1"/>
            <p:nvPr/>
          </p:nvSpPr>
          <p:spPr>
            <a:xfrm>
              <a:off x="7607424" y="4830248"/>
              <a:ext cx="2338268" cy="41760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다양한 템플릿 소스 가이드</a:t>
              </a:r>
              <a:endParaRPr lang="ru-RU" sz="16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7277391" y="2387024"/>
            <a:ext cx="3135600" cy="2553641"/>
            <a:chOff x="7267532" y="2170694"/>
            <a:chExt cx="5178235" cy="2836651"/>
          </a:xfrm>
        </p:grpSpPr>
        <p:pic>
          <p:nvPicPr>
            <p:cNvPr id="145" name="Google Shape;378;p10">
              <a:extLst>
                <a:ext uri="{FF2B5EF4-FFF2-40B4-BE49-F238E27FC236}">
                  <a16:creationId xmlns:a16="http://schemas.microsoft.com/office/drawing/2014/main" id="{BEB02028-4794-4EEF-8F72-F374034D81F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67532" y="2170694"/>
              <a:ext cx="3827661" cy="1768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379;p10">
              <a:extLst>
                <a:ext uri="{FF2B5EF4-FFF2-40B4-BE49-F238E27FC236}">
                  <a16:creationId xmlns:a16="http://schemas.microsoft.com/office/drawing/2014/main" id="{1ABD9F88-D755-49B7-BA1A-BDA9630F286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122284" y="2527560"/>
              <a:ext cx="3924242" cy="1768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380;p10">
              <a:extLst>
                <a:ext uri="{FF2B5EF4-FFF2-40B4-BE49-F238E27FC236}">
                  <a16:creationId xmlns:a16="http://schemas.microsoft.com/office/drawing/2014/main" id="{D2E710E4-FE4F-4164-9853-9D48A78C7D3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31904" y="3239141"/>
              <a:ext cx="3613863" cy="176820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3032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93294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넥사크로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412794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７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개발 편의 기능 지원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940049" y="1261236"/>
            <a:ext cx="881331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넥사크로는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다양한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코드 개발 편의 기능으로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일관성 있는 코드 패턴을 통한 개발 생산성 및 개발 품질을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지원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합니다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8224672" y="57478"/>
            <a:ext cx="233878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2.2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2365849" cy="230852"/>
            <a:chOff x="450850" y="1896260"/>
            <a:chExt cx="2365849" cy="2308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205985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일관성 있는 코드 패턴 지원</a:t>
              </a:r>
              <a:endPara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39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40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17" name="그룹 16"/>
          <p:cNvGrpSpPr/>
          <p:nvPr/>
        </p:nvGrpSpPr>
        <p:grpSpPr>
          <a:xfrm>
            <a:off x="649678" y="3104296"/>
            <a:ext cx="2486767" cy="3953128"/>
            <a:chOff x="649678" y="3104296"/>
            <a:chExt cx="2486767" cy="3953128"/>
          </a:xfrm>
          <a:solidFill>
            <a:srgbClr val="1DA9C6"/>
          </a:solidFill>
        </p:grpSpPr>
        <p:grpSp>
          <p:nvGrpSpPr>
            <p:cNvPr id="116" name="Ribbon A"/>
            <p:cNvGrpSpPr/>
            <p:nvPr/>
          </p:nvGrpSpPr>
          <p:grpSpPr>
            <a:xfrm>
              <a:off x="649678" y="3104296"/>
              <a:ext cx="2486767" cy="3953128"/>
              <a:chOff x="4592316" y="5809745"/>
              <a:chExt cx="4973533" cy="7906255"/>
            </a:xfrm>
            <a:grpFill/>
          </p:grpSpPr>
          <p:sp>
            <p:nvSpPr>
              <p:cNvPr id="120" name="Shadow"/>
              <p:cNvSpPr/>
              <p:nvPr/>
            </p:nvSpPr>
            <p:spPr>
              <a:xfrm>
                <a:off x="4592316" y="5809745"/>
                <a:ext cx="4973284" cy="79055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0" dir="2700000" algn="tl" rotWithShape="0">
                  <a:prstClr val="black">
                    <a:alpha val="8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Ribbon"/>
              <p:cNvSpPr/>
              <p:nvPr/>
            </p:nvSpPr>
            <p:spPr>
              <a:xfrm>
                <a:off x="4592566" y="5810413"/>
                <a:ext cx="4973283" cy="79055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CEB760-E5E1-1141-A410-BCC8C3F191E2}"/>
                </a:ext>
              </a:extLst>
            </p:cNvPr>
            <p:cNvSpPr txBox="1"/>
            <p:nvPr/>
          </p:nvSpPr>
          <p:spPr>
            <a:xfrm>
              <a:off x="798240" y="5843147"/>
              <a:ext cx="218976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08744" algn="l"/>
                </a:tabLst>
              </a:pP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현재 </a:t>
              </a:r>
              <a:r>
                <a:rPr lang="en-US" altLang="ko-KR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Scope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에서 사용할 수 있는 </a:t>
              </a:r>
              <a:r>
                <a:rPr lang="en-US" altLang="ko-KR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Object, Attribute, Method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등 목록 제공</a:t>
              </a:r>
              <a:endParaRPr lang="en-US" altLang="ko-KR" sz="12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5CA9359-27FE-1540-8643-6AE5E9262233}"/>
                </a:ext>
              </a:extLst>
            </p:cNvPr>
            <p:cNvSpPr txBox="1"/>
            <p:nvPr/>
          </p:nvSpPr>
          <p:spPr>
            <a:xfrm>
              <a:off x="1029073" y="5222629"/>
              <a:ext cx="1728103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Inspector</a:t>
              </a:r>
              <a:endParaRPr lang="ru-RU" sz="16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68" y="2387026"/>
            <a:ext cx="3134787" cy="2553640"/>
          </a:xfrm>
          <a:prstGeom prst="rect">
            <a:avLst/>
          </a:prstGeom>
          <a:solidFill>
            <a:srgbClr val="1393C1"/>
          </a:solidFill>
        </p:spPr>
      </p:pic>
      <p:grpSp>
        <p:nvGrpSpPr>
          <p:cNvPr id="2" name="그룹 1"/>
          <p:cNvGrpSpPr/>
          <p:nvPr/>
        </p:nvGrpSpPr>
        <p:grpSpPr>
          <a:xfrm>
            <a:off x="7601808" y="3104296"/>
            <a:ext cx="2486767" cy="3953128"/>
            <a:chOff x="7533112" y="3104296"/>
            <a:chExt cx="2486767" cy="3953128"/>
          </a:xfrm>
          <a:solidFill>
            <a:srgbClr val="0678BD"/>
          </a:solidFill>
        </p:grpSpPr>
        <p:grpSp>
          <p:nvGrpSpPr>
            <p:cNvPr id="130" name="Ribbon C"/>
            <p:cNvGrpSpPr/>
            <p:nvPr/>
          </p:nvGrpSpPr>
          <p:grpSpPr>
            <a:xfrm>
              <a:off x="7533112" y="3104296"/>
              <a:ext cx="2486767" cy="3953128"/>
              <a:chOff x="4592316" y="5809745"/>
              <a:chExt cx="4973533" cy="7906255"/>
            </a:xfrm>
            <a:grpFill/>
          </p:grpSpPr>
          <p:sp>
            <p:nvSpPr>
              <p:cNvPr id="137" name="Shadow"/>
              <p:cNvSpPr/>
              <p:nvPr/>
            </p:nvSpPr>
            <p:spPr>
              <a:xfrm>
                <a:off x="4592316" y="5809745"/>
                <a:ext cx="4973284" cy="79055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0" dir="2700000" algn="tl" rotWithShape="0">
                  <a:prstClr val="black">
                    <a:alpha val="8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138" name="Ribbon"/>
              <p:cNvSpPr/>
              <p:nvPr/>
            </p:nvSpPr>
            <p:spPr>
              <a:xfrm>
                <a:off x="4592566" y="5810413"/>
                <a:ext cx="4973283" cy="79055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1CEB760-E5E1-1141-A410-BCC8C3F191E2}"/>
                </a:ext>
              </a:extLst>
            </p:cNvPr>
            <p:cNvSpPr txBox="1"/>
            <p:nvPr/>
          </p:nvSpPr>
          <p:spPr>
            <a:xfrm>
              <a:off x="7681611" y="5843147"/>
              <a:ext cx="218976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08744" algn="l"/>
                </a:tabLst>
              </a:pP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자주 사용하는 스크립트를 미리 정의하고 </a:t>
              </a:r>
              <a:r>
                <a:rPr lang="ko-KR" altLang="en-US" sz="1200" b="1" dirty="0" err="1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예약어를</a:t>
              </a: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통해 </a:t>
              </a:r>
              <a:endParaRPr lang="en-US" altLang="ko-KR" sz="1200" b="1" dirty="0" smtClean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ctr">
                <a:tabLst>
                  <a:tab pos="108744" algn="l"/>
                </a:tabLst>
              </a:pP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스크립트 자동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완성</a:t>
              </a:r>
              <a:endParaRPr lang="ru-RU" altLang="ko-KR" sz="12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5CA9359-27FE-1540-8643-6AE5E9262233}"/>
                </a:ext>
              </a:extLst>
            </p:cNvPr>
            <p:cNvSpPr txBox="1"/>
            <p:nvPr/>
          </p:nvSpPr>
          <p:spPr>
            <a:xfrm>
              <a:off x="7607424" y="5222629"/>
              <a:ext cx="233826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Code Snippet</a:t>
              </a:r>
              <a:endParaRPr lang="ru-RU" altLang="ko-KR" sz="16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392" y="2387025"/>
            <a:ext cx="3135600" cy="2553640"/>
          </a:xfrm>
          <a:prstGeom prst="rect">
            <a:avLst/>
          </a:prstGeom>
          <a:solidFill>
            <a:srgbClr val="1393C1"/>
          </a:solidFill>
        </p:spPr>
      </p:pic>
      <p:grpSp>
        <p:nvGrpSpPr>
          <p:cNvPr id="19" name="그룹 18"/>
          <p:cNvGrpSpPr/>
          <p:nvPr/>
        </p:nvGrpSpPr>
        <p:grpSpPr>
          <a:xfrm>
            <a:off x="4125540" y="3104296"/>
            <a:ext cx="2486767" cy="3953128"/>
            <a:chOff x="4125540" y="3104296"/>
            <a:chExt cx="2486767" cy="3953128"/>
          </a:xfrm>
          <a:solidFill>
            <a:srgbClr val="1393C1"/>
          </a:solidFill>
        </p:grpSpPr>
        <p:grpSp>
          <p:nvGrpSpPr>
            <p:cNvPr id="123" name="Ribbon B"/>
            <p:cNvGrpSpPr/>
            <p:nvPr/>
          </p:nvGrpSpPr>
          <p:grpSpPr>
            <a:xfrm>
              <a:off x="4125540" y="3104296"/>
              <a:ext cx="2486767" cy="3953128"/>
              <a:chOff x="4592316" y="5809745"/>
              <a:chExt cx="4973533" cy="7906255"/>
            </a:xfrm>
            <a:grpFill/>
          </p:grpSpPr>
          <p:sp>
            <p:nvSpPr>
              <p:cNvPr id="127" name="Shadow"/>
              <p:cNvSpPr/>
              <p:nvPr/>
            </p:nvSpPr>
            <p:spPr>
              <a:xfrm>
                <a:off x="4592316" y="5809745"/>
                <a:ext cx="4973284" cy="7905588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508000" dir="2700000" algn="tl" rotWithShape="0">
                  <a:prstClr val="black">
                    <a:alpha val="8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128" name="Ribbon"/>
              <p:cNvSpPr/>
              <p:nvPr/>
            </p:nvSpPr>
            <p:spPr>
              <a:xfrm>
                <a:off x="4592566" y="5810413"/>
                <a:ext cx="4973283" cy="79055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 dirty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CEB760-E5E1-1141-A410-BCC8C3F191E2}"/>
                </a:ext>
              </a:extLst>
            </p:cNvPr>
            <p:cNvSpPr txBox="1"/>
            <p:nvPr/>
          </p:nvSpPr>
          <p:spPr>
            <a:xfrm>
              <a:off x="4274102" y="5843147"/>
              <a:ext cx="218976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08744" algn="l"/>
                </a:tabLst>
              </a:pP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현재 </a:t>
              </a:r>
              <a:r>
                <a:rPr lang="en-US" altLang="ko-KR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Scope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에서 사용할 수 있는 </a:t>
              </a:r>
              <a:r>
                <a:rPr lang="en-US" altLang="ko-KR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Object, Attribute, Method </a:t>
              </a:r>
              <a:r>
                <a:rPr lang="ko-KR" altLang="en-US" sz="12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등 인자 값 설정 등의 가이드 제공</a:t>
              </a:r>
              <a:endParaRPr lang="ru-RU" altLang="ko-KR" sz="12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CA9359-27FE-1540-8643-6AE5E9262233}"/>
                </a:ext>
              </a:extLst>
            </p:cNvPr>
            <p:cNvSpPr txBox="1"/>
            <p:nvPr/>
          </p:nvSpPr>
          <p:spPr>
            <a:xfrm>
              <a:off x="4504935" y="5222629"/>
              <a:ext cx="1728103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Code Assist</a:t>
              </a:r>
              <a:endParaRPr lang="ru-RU" altLang="ko-KR" sz="16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124" y="2378013"/>
            <a:ext cx="3135600" cy="2562653"/>
          </a:xfrm>
          <a:prstGeom prst="rect">
            <a:avLst/>
          </a:prstGeom>
          <a:solidFill>
            <a:srgbClr val="11A19C"/>
          </a:solidFill>
        </p:spPr>
      </p:pic>
    </p:spTree>
    <p:extLst>
      <p:ext uri="{BB962C8B-B14F-4D97-AF65-F5344CB8AC3E}">
        <p14:creationId xmlns:p14="http://schemas.microsoft.com/office/powerpoint/2010/main" val="282168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932948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넥사크로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4969309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８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 라이브러리 컴포넌트 등 연동 지원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2510639" y="1153515"/>
            <a:ext cx="5672129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 라이브러리 연계를 위한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라이브러리 등록 관리 기능을 지원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하여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Chart/Map/Library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등의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외부 컴포넌트의 안정적인 연동을 보장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합니다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8224672" y="57478"/>
            <a:ext cx="233878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2.2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Ⅱ</a:t>
            </a:r>
          </a:p>
        </p:txBody>
      </p:sp>
      <p:sp>
        <p:nvSpPr>
          <p:cNvPr id="116" name="사각형: 둥근 모서리 160">
            <a:extLst>
              <a:ext uri="{FF2B5EF4-FFF2-40B4-BE49-F238E27FC236}">
                <a16:creationId xmlns:a16="http://schemas.microsoft.com/office/drawing/2014/main" id="{85B76858-6872-4437-8096-AEC07206BA2F}"/>
              </a:ext>
            </a:extLst>
          </p:cNvPr>
          <p:cNvSpPr/>
          <p:nvPr/>
        </p:nvSpPr>
        <p:spPr>
          <a:xfrm>
            <a:off x="661389" y="3158344"/>
            <a:ext cx="5208819" cy="2963236"/>
          </a:xfrm>
          <a:prstGeom prst="roundRect">
            <a:avLst>
              <a:gd name="adj" fmla="val 2638"/>
            </a:avLst>
          </a:prstGeom>
          <a:solidFill>
            <a:srgbClr val="067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7" name="사각형: 둥근 모서리 159">
            <a:extLst>
              <a:ext uri="{FF2B5EF4-FFF2-40B4-BE49-F238E27FC236}">
                <a16:creationId xmlns:a16="http://schemas.microsoft.com/office/drawing/2014/main" id="{3BDDE6D2-8DF4-409F-B9B4-3674306521E7}"/>
              </a:ext>
            </a:extLst>
          </p:cNvPr>
          <p:cNvSpPr/>
          <p:nvPr/>
        </p:nvSpPr>
        <p:spPr>
          <a:xfrm>
            <a:off x="539173" y="3430465"/>
            <a:ext cx="5473778" cy="2636174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4787D4F-DD19-469B-9436-4EF65716F8E3}"/>
              </a:ext>
            </a:extLst>
          </p:cNvPr>
          <p:cNvGrpSpPr/>
          <p:nvPr/>
        </p:nvGrpSpPr>
        <p:grpSpPr>
          <a:xfrm>
            <a:off x="244239" y="6205156"/>
            <a:ext cx="10196933" cy="868800"/>
            <a:chOff x="244239" y="6205156"/>
            <a:chExt cx="10196933" cy="868800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3EE3CBC0-783B-4800-A660-3CA0F705BDC1}"/>
                </a:ext>
              </a:extLst>
            </p:cNvPr>
            <p:cNvGrpSpPr/>
            <p:nvPr/>
          </p:nvGrpSpPr>
          <p:grpSpPr>
            <a:xfrm>
              <a:off x="244239" y="6205156"/>
              <a:ext cx="10196933" cy="868800"/>
              <a:chOff x="244239" y="6205156"/>
              <a:chExt cx="10196933" cy="868800"/>
            </a:xfrm>
          </p:grpSpPr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8D024269-C487-4B0B-9B7C-E5F9C28B2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36" y="6882342"/>
                <a:ext cx="9799538" cy="191614"/>
              </a:xfrm>
              <a:prstGeom prst="rect">
                <a:avLst/>
              </a:prstGeom>
            </p:spPr>
          </p:pic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E56CED93-5D80-46E9-9E08-5BF2FD45DC12}"/>
                  </a:ext>
                </a:extLst>
              </p:cNvPr>
              <p:cNvGrpSpPr/>
              <p:nvPr/>
            </p:nvGrpSpPr>
            <p:grpSpPr>
              <a:xfrm>
                <a:off x="244239" y="6205156"/>
                <a:ext cx="10196933" cy="676349"/>
                <a:chOff x="244239" y="6219444"/>
                <a:chExt cx="10196933" cy="676349"/>
              </a:xfrm>
            </p:grpSpPr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85257AF2-F4E2-4846-88A9-D35C5A30DF2A}"/>
                    </a:ext>
                  </a:extLst>
                </p:cNvPr>
                <p:cNvSpPr/>
                <p:nvPr/>
              </p:nvSpPr>
              <p:spPr>
                <a:xfrm>
                  <a:off x="446543" y="6253959"/>
                  <a:ext cx="9792325" cy="641834"/>
                </a:xfrm>
                <a:prstGeom prst="rect">
                  <a:avLst/>
                </a:prstGeom>
                <a:gradFill>
                  <a:gsLst>
                    <a:gs pos="99074">
                      <a:schemeClr val="tx1">
                        <a:alpha val="0"/>
                      </a:schemeClr>
                    </a:gs>
                    <a:gs pos="83000">
                      <a:schemeClr val="tx1">
                        <a:alpha val="7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9000">
                      <a:schemeClr val="tx1">
                        <a:alpha val="7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31158A0A-AE2F-4FC0-8B9B-79D57DC4D1CE}"/>
                    </a:ext>
                  </a:extLst>
                </p:cNvPr>
                <p:cNvGrpSpPr/>
                <p:nvPr/>
              </p:nvGrpSpPr>
              <p:grpSpPr>
                <a:xfrm>
                  <a:off x="244239" y="6219444"/>
                  <a:ext cx="10196933" cy="662392"/>
                  <a:chOff x="244239" y="6219444"/>
                  <a:chExt cx="10196933" cy="662392"/>
                </a:xfrm>
              </p:grpSpPr>
              <p:grpSp>
                <p:nvGrpSpPr>
                  <p:cNvPr id="131" name="그룹 130">
                    <a:extLst>
                      <a:ext uri="{FF2B5EF4-FFF2-40B4-BE49-F238E27FC236}">
                        <a16:creationId xmlns:a16="http://schemas.microsoft.com/office/drawing/2014/main" id="{D1C64DDF-EB28-491D-BF8C-BEEB426E3624}"/>
                      </a:ext>
                    </a:extLst>
                  </p:cNvPr>
                  <p:cNvGrpSpPr/>
                  <p:nvPr/>
                </p:nvGrpSpPr>
                <p:grpSpPr>
                  <a:xfrm>
                    <a:off x="244239" y="6219444"/>
                    <a:ext cx="434337" cy="662390"/>
                    <a:chOff x="787674" y="4222488"/>
                    <a:chExt cx="534861" cy="815696"/>
                  </a:xfrm>
                </p:grpSpPr>
                <p:pic>
                  <p:nvPicPr>
                    <p:cNvPr id="145" name="그림 51" descr="004.png">
                      <a:extLst>
                        <a:ext uri="{FF2B5EF4-FFF2-40B4-BE49-F238E27FC236}">
                          <a16:creationId xmlns:a16="http://schemas.microsoft.com/office/drawing/2014/main" id="{F39F5398-E7E4-418C-BB26-8139DB89E9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 flipH="1">
                      <a:off x="787674" y="4222488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46" name="그림 145">
                      <a:extLst>
                        <a:ext uri="{FF2B5EF4-FFF2-40B4-BE49-F238E27FC236}">
                          <a16:creationId xmlns:a16="http://schemas.microsoft.com/office/drawing/2014/main" id="{28CC2746-D9A1-42BD-A711-5870AC750B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7" name="그림 146">
                      <a:extLst>
                        <a:ext uri="{FF2B5EF4-FFF2-40B4-BE49-F238E27FC236}">
                          <a16:creationId xmlns:a16="http://schemas.microsoft.com/office/drawing/2014/main" id="{1E1FCCD9-6033-480A-AEE9-5C99BE1D4E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2" name="그룹 131">
                    <a:extLst>
                      <a:ext uri="{FF2B5EF4-FFF2-40B4-BE49-F238E27FC236}">
                        <a16:creationId xmlns:a16="http://schemas.microsoft.com/office/drawing/2014/main" id="{2E59C184-01E4-4292-BB24-49CB1BC9051E}"/>
                      </a:ext>
                    </a:extLst>
                  </p:cNvPr>
                  <p:cNvGrpSpPr/>
                  <p:nvPr/>
                </p:nvGrpSpPr>
                <p:grpSpPr>
                  <a:xfrm>
                    <a:off x="10006835" y="6219446"/>
                    <a:ext cx="434337" cy="662390"/>
                    <a:chOff x="11212367" y="4222490"/>
                    <a:chExt cx="534861" cy="815696"/>
                  </a:xfrm>
                </p:grpSpPr>
                <p:pic>
                  <p:nvPicPr>
                    <p:cNvPr id="137" name="그림 51" descr="004.png">
                      <a:extLst>
                        <a:ext uri="{FF2B5EF4-FFF2-40B4-BE49-F238E27FC236}">
                          <a16:creationId xmlns:a16="http://schemas.microsoft.com/office/drawing/2014/main" id="{F99059C7-F3D8-4ACC-9872-EE365BED19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>
                      <a:off x="11212367" y="4222490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8" name="그림 137">
                      <a:extLst>
                        <a:ext uri="{FF2B5EF4-FFF2-40B4-BE49-F238E27FC236}">
                          <a16:creationId xmlns:a16="http://schemas.microsoft.com/office/drawing/2014/main" id="{8BCE2AE2-F980-4D71-8A29-566DAF86C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4" name="그림 143">
                      <a:extLst>
                        <a:ext uri="{FF2B5EF4-FFF2-40B4-BE49-F238E27FC236}">
                          <a16:creationId xmlns:a16="http://schemas.microsoft.com/office/drawing/2014/main" id="{DFE38ECC-C792-410B-AC0B-E4C4508297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06F5DB5-C3CA-4ED1-B29C-65F5608F3C45}"/>
                </a:ext>
              </a:extLst>
            </p:cNvPr>
            <p:cNvSpPr txBox="1"/>
            <p:nvPr/>
          </p:nvSpPr>
          <p:spPr>
            <a:xfrm>
              <a:off x="1602972" y="6404794"/>
              <a:ext cx="7479548" cy="307777"/>
            </a:xfrm>
            <a:prstGeom prst="rect">
              <a:avLst/>
            </a:prstGeom>
            <a:noFill/>
            <a:ln>
              <a:solidFill>
                <a:srgbClr val="F3F2F2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외부 라이브러리 및 모듈의 편리한 연계 기능으로 </a:t>
              </a:r>
              <a:r>
                <a:rPr lang="ko-KR" altLang="en-US" sz="2000" b="1" dirty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확장성 및 안정성 </a:t>
              </a:r>
              <a:r>
                <a:rPr lang="ko-KR" altLang="en-US" sz="2000" b="1" dirty="0" smtClean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보장</a:t>
              </a:r>
              <a:endParaRPr lang="ko-KR" altLang="en-US" sz="2000" b="1" dirty="0">
                <a:ln>
                  <a:solidFill>
                    <a:srgbClr val="144E8C">
                      <a:alpha val="0"/>
                    </a:srgbClr>
                  </a:solidFill>
                </a:ln>
                <a:solidFill>
                  <a:srgbClr val="F0463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3754050" cy="230852"/>
            <a:chOff x="450850" y="1896260"/>
            <a:chExt cx="3754050" cy="230852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344806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유연한 외부 라이브러리</a:t>
              </a:r>
              <a:r>
                <a:rPr lang="en-US" altLang="ko-KR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b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컴포넌트</a:t>
              </a:r>
              <a:r>
                <a:rPr lang="en-US" altLang="ko-KR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b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연계 </a:t>
              </a:r>
              <a:r>
                <a:rPr lang="ko-KR" altLang="en-US" sz="15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</a:t>
              </a:r>
            </a:p>
          </p:txBody>
        </p:sp>
        <p:grpSp>
          <p:nvGrpSpPr>
            <p:cNvPr id="150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151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156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7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8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52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153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4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5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F8008E45-D08C-4BE9-9D97-AF5EDDAA1CEC}"/>
              </a:ext>
            </a:extLst>
          </p:cNvPr>
          <p:cNvGrpSpPr/>
          <p:nvPr/>
        </p:nvGrpSpPr>
        <p:grpSpPr>
          <a:xfrm>
            <a:off x="478574" y="2700511"/>
            <a:ext cx="9763976" cy="322864"/>
            <a:chOff x="492016" y="2539544"/>
            <a:chExt cx="9805325" cy="322864"/>
          </a:xfrm>
        </p:grpSpPr>
        <p:sp>
          <p:nvSpPr>
            <p:cNvPr id="160" name="사각형: 둥근 모서리 119">
              <a:extLst>
                <a:ext uri="{FF2B5EF4-FFF2-40B4-BE49-F238E27FC236}">
                  <a16:creationId xmlns:a16="http://schemas.microsoft.com/office/drawing/2014/main" id="{C9669277-9BE4-46EE-9530-D2CB4B3A97BD}"/>
                </a:ext>
              </a:extLst>
            </p:cNvPr>
            <p:cNvSpPr/>
            <p:nvPr/>
          </p:nvSpPr>
          <p:spPr>
            <a:xfrm>
              <a:off x="505641" y="2539544"/>
              <a:ext cx="9791700" cy="322864"/>
            </a:xfrm>
            <a:prstGeom prst="roundRect">
              <a:avLst/>
            </a:prstGeom>
            <a:gradFill>
              <a:gsLst>
                <a:gs pos="100000">
                  <a:srgbClr val="11A19D"/>
                </a:gs>
                <a:gs pos="0">
                  <a:srgbClr val="0678B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3DB1AFB-D4F9-4568-88B4-65F4CB63EF4E}"/>
                </a:ext>
              </a:extLst>
            </p:cNvPr>
            <p:cNvSpPr txBox="1"/>
            <p:nvPr/>
          </p:nvSpPr>
          <p:spPr>
            <a:xfrm>
              <a:off x="3616177" y="2592982"/>
              <a:ext cx="346105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외부 라이브러리 또는 확장 라이브러리 연계 예시</a:t>
              </a:r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1574D71-8CC5-4561-A5B8-A399C4D5513F}"/>
                </a:ext>
              </a:extLst>
            </p:cNvPr>
            <p:cNvGrpSpPr/>
            <p:nvPr/>
          </p:nvGrpSpPr>
          <p:grpSpPr>
            <a:xfrm>
              <a:off x="492016" y="2541283"/>
              <a:ext cx="9709368" cy="318842"/>
              <a:chOff x="492016" y="2541283"/>
              <a:chExt cx="9709368" cy="318842"/>
            </a:xfrm>
          </p:grpSpPr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B5317816-6D07-46D8-91DB-0ADD70F45057}"/>
                  </a:ext>
                </a:extLst>
              </p:cNvPr>
              <p:cNvGrpSpPr/>
              <p:nvPr/>
            </p:nvGrpSpPr>
            <p:grpSpPr>
              <a:xfrm flipH="1">
                <a:off x="9728085" y="2541283"/>
                <a:ext cx="473299" cy="318842"/>
                <a:chOff x="2172826" y="2541283"/>
                <a:chExt cx="473299" cy="318842"/>
              </a:xfrm>
            </p:grpSpPr>
            <p:pic>
              <p:nvPicPr>
                <p:cNvPr id="167" name="그림 51" descr="004.png">
                  <a:extLst>
                    <a:ext uri="{FF2B5EF4-FFF2-40B4-BE49-F238E27FC236}">
                      <a16:creationId xmlns:a16="http://schemas.microsoft.com/office/drawing/2014/main" id="{548ED3DA-51BC-4823-BDA4-E348770D6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38" b="34308"/>
                <a:stretch/>
              </p:blipFill>
              <p:spPr bwMode="auto">
                <a:xfrm flipH="1">
                  <a:off x="2172826" y="2541283"/>
                  <a:ext cx="473299" cy="3188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68" name="Picture 4" descr="금속-징">
                  <a:extLst>
                    <a:ext uri="{FF2B5EF4-FFF2-40B4-BE49-F238E27FC236}">
                      <a16:creationId xmlns:a16="http://schemas.microsoft.com/office/drawing/2014/main" id="{43B2F645-49FA-47CA-9302-D776DE2390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screen"/>
                <a:srcRect/>
                <a:stretch>
                  <a:fillRect/>
                </a:stretch>
              </p:blipFill>
              <p:spPr bwMode="auto">
                <a:xfrm>
                  <a:off x="2240332" y="2677516"/>
                  <a:ext cx="48050" cy="46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</p:spPr>
            </p:pic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A85E92F9-18E6-479F-8290-B51C4867ECB7}"/>
                  </a:ext>
                </a:extLst>
              </p:cNvPr>
              <p:cNvGrpSpPr/>
              <p:nvPr/>
            </p:nvGrpSpPr>
            <p:grpSpPr>
              <a:xfrm>
                <a:off x="492016" y="2541283"/>
                <a:ext cx="473299" cy="318842"/>
                <a:chOff x="492016" y="2541283"/>
                <a:chExt cx="473299" cy="318842"/>
              </a:xfrm>
            </p:grpSpPr>
            <p:pic>
              <p:nvPicPr>
                <p:cNvPr id="165" name="그림 51" descr="004.png">
                  <a:extLst>
                    <a:ext uri="{FF2B5EF4-FFF2-40B4-BE49-F238E27FC236}">
                      <a16:creationId xmlns:a16="http://schemas.microsoft.com/office/drawing/2014/main" id="{84ACE315-2A05-44C7-B69E-79DD3FB90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38" b="34308"/>
                <a:stretch/>
              </p:blipFill>
              <p:spPr bwMode="auto">
                <a:xfrm flipH="1">
                  <a:off x="492016" y="2541283"/>
                  <a:ext cx="473299" cy="3188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66" name="Picture 4" descr="금속-징">
                  <a:extLst>
                    <a:ext uri="{FF2B5EF4-FFF2-40B4-BE49-F238E27FC236}">
                      <a16:creationId xmlns:a16="http://schemas.microsoft.com/office/drawing/2014/main" id="{72966F94-1345-4FCB-83BC-F74AA7456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screen"/>
                <a:srcRect/>
                <a:stretch>
                  <a:fillRect/>
                </a:stretch>
              </p:blipFill>
              <p:spPr bwMode="auto">
                <a:xfrm>
                  <a:off x="563932" y="2677516"/>
                  <a:ext cx="48050" cy="46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</p:spPr>
            </p:pic>
          </p:grpSp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E0DEE8A3-3E80-44FD-9742-78793DD08541}"/>
              </a:ext>
            </a:extLst>
          </p:cNvPr>
          <p:cNvSpPr txBox="1"/>
          <p:nvPr/>
        </p:nvSpPr>
        <p:spPr>
          <a:xfrm>
            <a:off x="756841" y="2218775"/>
            <a:ext cx="9444543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28588" indent="-128588">
              <a:buClr>
                <a:srgbClr val="005CA9"/>
              </a:buClr>
              <a:buSzPct val="80000"/>
              <a:buFont typeface="Wingdings" panose="05000000000000000000" pitchFamily="2" charset="2"/>
              <a:buChar char="§"/>
            </a:pPr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넥사크로는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GoogleMap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컴포넌트를 기본으로 제공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하며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넥사크로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스튜디오에서 다양한 오픈소스 라이브러리를 </a:t>
            </a:r>
            <a:r>
              <a:rPr lang="en-US" altLang="ko-KR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TypeDefinition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등록하여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쉽게 연동하여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활용할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있어 활용할 수 있어 개발자들의 풍부한 개발 경험과 다양한 화면 구성의 확장성을 보장합니다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79C31B3F-5077-BEFC-6EAD-BFB34FE0B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52" y="3552674"/>
            <a:ext cx="2792687" cy="218778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B8AAE0D0-24BC-985C-7B6A-7DF8FE86D2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71" y="3606980"/>
            <a:ext cx="1000948" cy="333985"/>
          </a:xfrm>
          <a:prstGeom prst="rect">
            <a:avLst/>
          </a:prstGeom>
        </p:spPr>
      </p:pic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9926B9CD-EF82-D407-EE9D-041CAAFCD8AD}"/>
              </a:ext>
            </a:extLst>
          </p:cNvPr>
          <p:cNvGrpSpPr/>
          <p:nvPr/>
        </p:nvGrpSpPr>
        <p:grpSpPr>
          <a:xfrm>
            <a:off x="4016107" y="3551377"/>
            <a:ext cx="1634123" cy="996890"/>
            <a:chOff x="4666118" y="2906585"/>
            <a:chExt cx="1669777" cy="1298418"/>
          </a:xfrm>
        </p:grpSpPr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7AF9CC7D-22BF-E738-E028-0972E289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6118" y="2906585"/>
              <a:ext cx="1669777" cy="1298418"/>
            </a:xfrm>
            <a:prstGeom prst="rect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75AC006-5B6B-76AB-BEF7-F5A5B134D733}"/>
                </a:ext>
              </a:extLst>
            </p:cNvPr>
            <p:cNvSpPr/>
            <p:nvPr/>
          </p:nvSpPr>
          <p:spPr>
            <a:xfrm>
              <a:off x="5246320" y="3109340"/>
              <a:ext cx="1089574" cy="1074983"/>
            </a:xfrm>
            <a:prstGeom prst="rect">
              <a:avLst/>
            </a:prstGeom>
            <a:noFill/>
            <a:ln w="25400" cap="flat" cmpd="sng" algn="ctr">
              <a:solidFill>
                <a:srgbClr val="FF7A03"/>
              </a:solidFill>
              <a:prstDash val="sysDash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9544" latinLnBrk="0">
                <a:defRPr/>
              </a:pPr>
              <a:endParaRPr lang="ko-KR" altLang="en-US" sz="1633" kern="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3D1E28B1-1C70-6A96-6512-0C1B09C82468}"/>
              </a:ext>
            </a:extLst>
          </p:cNvPr>
          <p:cNvGrpSpPr/>
          <p:nvPr/>
        </p:nvGrpSpPr>
        <p:grpSpPr>
          <a:xfrm>
            <a:off x="4016106" y="4803911"/>
            <a:ext cx="1634123" cy="934430"/>
            <a:chOff x="4666117" y="4467320"/>
            <a:chExt cx="1669777" cy="1217066"/>
          </a:xfrm>
        </p:grpSpPr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92E2A5FB-E371-9561-A55E-063429AB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32574" b="1521"/>
            <a:stretch/>
          </p:blipFill>
          <p:spPr>
            <a:xfrm>
              <a:off x="4666117" y="4467320"/>
              <a:ext cx="1669777" cy="1217066"/>
            </a:xfrm>
            <a:prstGeom prst="rect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A8A6CEAD-718A-68BA-5D8C-8749B9BF4F08}"/>
                </a:ext>
              </a:extLst>
            </p:cNvPr>
            <p:cNvSpPr/>
            <p:nvPr/>
          </p:nvSpPr>
          <p:spPr>
            <a:xfrm>
              <a:off x="5244896" y="4666544"/>
              <a:ext cx="1089574" cy="886919"/>
            </a:xfrm>
            <a:prstGeom prst="rect">
              <a:avLst/>
            </a:prstGeom>
            <a:noFill/>
            <a:ln w="25400" cap="flat" cmpd="sng" algn="ctr">
              <a:solidFill>
                <a:srgbClr val="FF7A03"/>
              </a:solidFill>
              <a:prstDash val="sysDash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29544" latinLnBrk="0">
                <a:defRPr/>
              </a:pPr>
              <a:endParaRPr lang="ko-KR" altLang="en-US" sz="1633" kern="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EC12CF1-1E1B-4576-2AED-9930AC06A12F}"/>
              </a:ext>
            </a:extLst>
          </p:cNvPr>
          <p:cNvSpPr/>
          <p:nvPr/>
        </p:nvSpPr>
        <p:spPr>
          <a:xfrm>
            <a:off x="1751468" y="4634181"/>
            <a:ext cx="1304141" cy="787339"/>
          </a:xfrm>
          <a:prstGeom prst="rect">
            <a:avLst/>
          </a:prstGeom>
          <a:noFill/>
          <a:ln w="25400" cap="flat" cmpd="sng" algn="ctr">
            <a:solidFill>
              <a:srgbClr val="FF7A03"/>
            </a:solidFill>
            <a:prstDash val="sysDash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29544" latinLnBrk="0">
              <a:defRPr/>
            </a:pPr>
            <a:endParaRPr lang="ko-KR" altLang="en-US" sz="1633" kern="0" dirty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B56E8934-C9D8-466E-B6DD-AABBA11EF505}"/>
              </a:ext>
            </a:extLst>
          </p:cNvPr>
          <p:cNvGrpSpPr/>
          <p:nvPr/>
        </p:nvGrpSpPr>
        <p:grpSpPr>
          <a:xfrm>
            <a:off x="851070" y="5820890"/>
            <a:ext cx="2423000" cy="153888"/>
            <a:chOff x="4005610" y="7623659"/>
            <a:chExt cx="3060644" cy="176714"/>
          </a:xfrm>
        </p:grpSpPr>
        <p:sp>
          <p:nvSpPr>
            <p:cNvPr id="180" name="그래픽 45">
              <a:extLst>
                <a:ext uri="{FF2B5EF4-FFF2-40B4-BE49-F238E27FC236}">
                  <a16:creationId xmlns:a16="http://schemas.microsoft.com/office/drawing/2014/main" id="{1898398A-B9C6-453C-B90A-C7549C6C3FE3}"/>
                </a:ext>
              </a:extLst>
            </p:cNvPr>
            <p:cNvSpPr/>
            <p:nvPr/>
          </p:nvSpPr>
          <p:spPr>
            <a:xfrm>
              <a:off x="4005610" y="7632291"/>
              <a:ext cx="144000" cy="130909"/>
            </a:xfrm>
            <a:custGeom>
              <a:avLst/>
              <a:gdLst>
                <a:gd name="connsiteX0" fmla="*/ 227648 w 455294"/>
                <a:gd name="connsiteY0" fmla="*/ 0 h 455294"/>
                <a:gd name="connsiteX1" fmla="*/ 0 w 455294"/>
                <a:gd name="connsiteY1" fmla="*/ 227648 h 455294"/>
                <a:gd name="connsiteX2" fmla="*/ 227648 w 455294"/>
                <a:gd name="connsiteY2" fmla="*/ 455295 h 455294"/>
                <a:gd name="connsiteX3" fmla="*/ 455295 w 455294"/>
                <a:gd name="connsiteY3" fmla="*/ 227648 h 455294"/>
                <a:gd name="connsiteX4" fmla="*/ 227648 w 455294"/>
                <a:gd name="connsiteY4" fmla="*/ 0 h 455294"/>
                <a:gd name="connsiteX5" fmla="*/ 369570 w 455294"/>
                <a:gd name="connsiteY5" fmla="*/ 174308 h 455294"/>
                <a:gd name="connsiteX6" fmla="*/ 204788 w 455294"/>
                <a:gd name="connsiteY6" fmla="*/ 338138 h 455294"/>
                <a:gd name="connsiteX7" fmla="*/ 182880 w 455294"/>
                <a:gd name="connsiteY7" fmla="*/ 346710 h 455294"/>
                <a:gd name="connsiteX8" fmla="*/ 160973 w 455294"/>
                <a:gd name="connsiteY8" fmla="*/ 338138 h 455294"/>
                <a:gd name="connsiteX9" fmla="*/ 85725 w 455294"/>
                <a:gd name="connsiteY9" fmla="*/ 262890 h 455294"/>
                <a:gd name="connsiteX10" fmla="*/ 85725 w 455294"/>
                <a:gd name="connsiteY10" fmla="*/ 220028 h 455294"/>
                <a:gd name="connsiteX11" fmla="*/ 128588 w 455294"/>
                <a:gd name="connsiteY11" fmla="*/ 220028 h 455294"/>
                <a:gd name="connsiteX12" fmla="*/ 182880 w 455294"/>
                <a:gd name="connsiteY12" fmla="*/ 274320 h 455294"/>
                <a:gd name="connsiteX13" fmla="*/ 325755 w 455294"/>
                <a:gd name="connsiteY13" fmla="*/ 131445 h 455294"/>
                <a:gd name="connsiteX14" fmla="*/ 368618 w 455294"/>
                <a:gd name="connsiteY14" fmla="*/ 131445 h 455294"/>
                <a:gd name="connsiteX15" fmla="*/ 369570 w 455294"/>
                <a:gd name="connsiteY15" fmla="*/ 174308 h 45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294" h="455294">
                  <a:moveTo>
                    <a:pt x="227648" y="0"/>
                  </a:moveTo>
                  <a:cubicBezTo>
                    <a:pt x="101918" y="0"/>
                    <a:pt x="0" y="101918"/>
                    <a:pt x="0" y="227648"/>
                  </a:cubicBezTo>
                  <a:cubicBezTo>
                    <a:pt x="0" y="353378"/>
                    <a:pt x="101918" y="455295"/>
                    <a:pt x="227648" y="455295"/>
                  </a:cubicBezTo>
                  <a:cubicBezTo>
                    <a:pt x="353378" y="455295"/>
                    <a:pt x="455295" y="353378"/>
                    <a:pt x="455295" y="227648"/>
                  </a:cubicBezTo>
                  <a:cubicBezTo>
                    <a:pt x="455295" y="101918"/>
                    <a:pt x="353378" y="0"/>
                    <a:pt x="227648" y="0"/>
                  </a:cubicBezTo>
                  <a:close/>
                  <a:moveTo>
                    <a:pt x="369570" y="174308"/>
                  </a:moveTo>
                  <a:lnTo>
                    <a:pt x="204788" y="338138"/>
                  </a:lnTo>
                  <a:cubicBezTo>
                    <a:pt x="199073" y="343853"/>
                    <a:pt x="191453" y="346710"/>
                    <a:pt x="182880" y="346710"/>
                  </a:cubicBezTo>
                  <a:cubicBezTo>
                    <a:pt x="175260" y="346710"/>
                    <a:pt x="167640" y="343853"/>
                    <a:pt x="160973" y="338138"/>
                  </a:cubicBezTo>
                  <a:lnTo>
                    <a:pt x="85725" y="262890"/>
                  </a:lnTo>
                  <a:cubicBezTo>
                    <a:pt x="74295" y="251460"/>
                    <a:pt x="74295" y="231458"/>
                    <a:pt x="85725" y="220028"/>
                  </a:cubicBezTo>
                  <a:cubicBezTo>
                    <a:pt x="97155" y="208598"/>
                    <a:pt x="117158" y="208598"/>
                    <a:pt x="128588" y="220028"/>
                  </a:cubicBezTo>
                  <a:lnTo>
                    <a:pt x="182880" y="274320"/>
                  </a:lnTo>
                  <a:lnTo>
                    <a:pt x="325755" y="131445"/>
                  </a:lnTo>
                  <a:cubicBezTo>
                    <a:pt x="337185" y="120015"/>
                    <a:pt x="357188" y="120015"/>
                    <a:pt x="368618" y="131445"/>
                  </a:cubicBezTo>
                  <a:cubicBezTo>
                    <a:pt x="381000" y="142875"/>
                    <a:pt x="381000" y="161925"/>
                    <a:pt x="369570" y="174308"/>
                  </a:cubicBezTo>
                  <a:close/>
                </a:path>
              </a:pathLst>
            </a:custGeom>
            <a:solidFill>
              <a:srgbClr val="0678BD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2BF905-CE67-451B-8A48-53DE2EC8C8ED}"/>
                </a:ext>
              </a:extLst>
            </p:cNvPr>
            <p:cNvSpPr txBox="1"/>
            <p:nvPr/>
          </p:nvSpPr>
          <p:spPr>
            <a:xfrm>
              <a:off x="4213234" y="7623659"/>
              <a:ext cx="2853020" cy="17671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>
                <a:buClr>
                  <a:srgbClr val="1B3371"/>
                </a:buClr>
              </a:pPr>
              <a:r>
                <a:rPr lang="en-US" altLang="ko-KR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jQuery, D3 </a:t>
              </a: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 다양한 외부 라이브러리 연동</a:t>
              </a: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0C51E8A1-91D4-F59A-23E5-BC6700296DB1}"/>
              </a:ext>
            </a:extLst>
          </p:cNvPr>
          <p:cNvGrpSpPr/>
          <p:nvPr/>
        </p:nvGrpSpPr>
        <p:grpSpPr>
          <a:xfrm>
            <a:off x="4020441" y="4612058"/>
            <a:ext cx="1018767" cy="153889"/>
            <a:chOff x="4005610" y="7623658"/>
            <a:chExt cx="1286870" cy="176715"/>
          </a:xfrm>
        </p:grpSpPr>
        <p:sp>
          <p:nvSpPr>
            <p:cNvPr id="183" name="그래픽 45">
              <a:extLst>
                <a:ext uri="{FF2B5EF4-FFF2-40B4-BE49-F238E27FC236}">
                  <a16:creationId xmlns:a16="http://schemas.microsoft.com/office/drawing/2014/main" id="{A78116C5-4875-9A2E-FC5D-CDB927AE5C8B}"/>
                </a:ext>
              </a:extLst>
            </p:cNvPr>
            <p:cNvSpPr/>
            <p:nvPr/>
          </p:nvSpPr>
          <p:spPr>
            <a:xfrm>
              <a:off x="4005610" y="7632291"/>
              <a:ext cx="144000" cy="130909"/>
            </a:xfrm>
            <a:custGeom>
              <a:avLst/>
              <a:gdLst>
                <a:gd name="connsiteX0" fmla="*/ 227648 w 455294"/>
                <a:gd name="connsiteY0" fmla="*/ 0 h 455294"/>
                <a:gd name="connsiteX1" fmla="*/ 0 w 455294"/>
                <a:gd name="connsiteY1" fmla="*/ 227648 h 455294"/>
                <a:gd name="connsiteX2" fmla="*/ 227648 w 455294"/>
                <a:gd name="connsiteY2" fmla="*/ 455295 h 455294"/>
                <a:gd name="connsiteX3" fmla="*/ 455295 w 455294"/>
                <a:gd name="connsiteY3" fmla="*/ 227648 h 455294"/>
                <a:gd name="connsiteX4" fmla="*/ 227648 w 455294"/>
                <a:gd name="connsiteY4" fmla="*/ 0 h 455294"/>
                <a:gd name="connsiteX5" fmla="*/ 369570 w 455294"/>
                <a:gd name="connsiteY5" fmla="*/ 174308 h 455294"/>
                <a:gd name="connsiteX6" fmla="*/ 204788 w 455294"/>
                <a:gd name="connsiteY6" fmla="*/ 338138 h 455294"/>
                <a:gd name="connsiteX7" fmla="*/ 182880 w 455294"/>
                <a:gd name="connsiteY7" fmla="*/ 346710 h 455294"/>
                <a:gd name="connsiteX8" fmla="*/ 160973 w 455294"/>
                <a:gd name="connsiteY8" fmla="*/ 338138 h 455294"/>
                <a:gd name="connsiteX9" fmla="*/ 85725 w 455294"/>
                <a:gd name="connsiteY9" fmla="*/ 262890 h 455294"/>
                <a:gd name="connsiteX10" fmla="*/ 85725 w 455294"/>
                <a:gd name="connsiteY10" fmla="*/ 220028 h 455294"/>
                <a:gd name="connsiteX11" fmla="*/ 128588 w 455294"/>
                <a:gd name="connsiteY11" fmla="*/ 220028 h 455294"/>
                <a:gd name="connsiteX12" fmla="*/ 182880 w 455294"/>
                <a:gd name="connsiteY12" fmla="*/ 274320 h 455294"/>
                <a:gd name="connsiteX13" fmla="*/ 325755 w 455294"/>
                <a:gd name="connsiteY13" fmla="*/ 131445 h 455294"/>
                <a:gd name="connsiteX14" fmla="*/ 368618 w 455294"/>
                <a:gd name="connsiteY14" fmla="*/ 131445 h 455294"/>
                <a:gd name="connsiteX15" fmla="*/ 369570 w 455294"/>
                <a:gd name="connsiteY15" fmla="*/ 174308 h 45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294" h="455294">
                  <a:moveTo>
                    <a:pt x="227648" y="0"/>
                  </a:moveTo>
                  <a:cubicBezTo>
                    <a:pt x="101918" y="0"/>
                    <a:pt x="0" y="101918"/>
                    <a:pt x="0" y="227648"/>
                  </a:cubicBezTo>
                  <a:cubicBezTo>
                    <a:pt x="0" y="353378"/>
                    <a:pt x="101918" y="455295"/>
                    <a:pt x="227648" y="455295"/>
                  </a:cubicBezTo>
                  <a:cubicBezTo>
                    <a:pt x="353378" y="455295"/>
                    <a:pt x="455295" y="353378"/>
                    <a:pt x="455295" y="227648"/>
                  </a:cubicBezTo>
                  <a:cubicBezTo>
                    <a:pt x="455295" y="101918"/>
                    <a:pt x="353378" y="0"/>
                    <a:pt x="227648" y="0"/>
                  </a:cubicBezTo>
                  <a:close/>
                  <a:moveTo>
                    <a:pt x="369570" y="174308"/>
                  </a:moveTo>
                  <a:lnTo>
                    <a:pt x="204788" y="338138"/>
                  </a:lnTo>
                  <a:cubicBezTo>
                    <a:pt x="199073" y="343853"/>
                    <a:pt x="191453" y="346710"/>
                    <a:pt x="182880" y="346710"/>
                  </a:cubicBezTo>
                  <a:cubicBezTo>
                    <a:pt x="175260" y="346710"/>
                    <a:pt x="167640" y="343853"/>
                    <a:pt x="160973" y="338138"/>
                  </a:cubicBezTo>
                  <a:lnTo>
                    <a:pt x="85725" y="262890"/>
                  </a:lnTo>
                  <a:cubicBezTo>
                    <a:pt x="74295" y="251460"/>
                    <a:pt x="74295" y="231458"/>
                    <a:pt x="85725" y="220028"/>
                  </a:cubicBezTo>
                  <a:cubicBezTo>
                    <a:pt x="97155" y="208598"/>
                    <a:pt x="117158" y="208598"/>
                    <a:pt x="128588" y="220028"/>
                  </a:cubicBezTo>
                  <a:lnTo>
                    <a:pt x="182880" y="274320"/>
                  </a:lnTo>
                  <a:lnTo>
                    <a:pt x="325755" y="131445"/>
                  </a:lnTo>
                  <a:cubicBezTo>
                    <a:pt x="337185" y="120015"/>
                    <a:pt x="357188" y="120015"/>
                    <a:pt x="368618" y="131445"/>
                  </a:cubicBezTo>
                  <a:cubicBezTo>
                    <a:pt x="381000" y="142875"/>
                    <a:pt x="381000" y="161925"/>
                    <a:pt x="369570" y="174308"/>
                  </a:cubicBezTo>
                  <a:close/>
                </a:path>
              </a:pathLst>
            </a:custGeom>
            <a:solidFill>
              <a:srgbClr val="0678BD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B106731-DECE-E9F6-DC1D-31BB9DA5B799}"/>
                </a:ext>
              </a:extLst>
            </p:cNvPr>
            <p:cNvSpPr txBox="1"/>
            <p:nvPr/>
          </p:nvSpPr>
          <p:spPr>
            <a:xfrm>
              <a:off x="4213232" y="7623658"/>
              <a:ext cx="1079248" cy="176715"/>
            </a:xfrm>
            <a:prstGeom prst="rect">
              <a:avLst/>
            </a:prstGeom>
          </p:spPr>
          <p:txBody>
            <a:bodyPr wrap="none" lIns="0" tIns="0" rIns="0" bIns="0" rtlCol="0" anchor="ctr">
              <a:spAutoFit/>
            </a:bodyPr>
            <a:lstStyle/>
            <a:p>
              <a:pPr>
                <a:buClr>
                  <a:srgbClr val="1B3371"/>
                </a:buClr>
              </a:pP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디자인 예시</a:t>
              </a:r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1AE79CA7-7CC1-EE99-477B-879D602C8722}"/>
              </a:ext>
            </a:extLst>
          </p:cNvPr>
          <p:cNvGrpSpPr/>
          <p:nvPr/>
        </p:nvGrpSpPr>
        <p:grpSpPr>
          <a:xfrm>
            <a:off x="4023967" y="5820890"/>
            <a:ext cx="1132582" cy="153889"/>
            <a:chOff x="4005610" y="7623659"/>
            <a:chExt cx="1430636" cy="176715"/>
          </a:xfrm>
        </p:grpSpPr>
        <p:sp>
          <p:nvSpPr>
            <p:cNvPr id="186" name="그래픽 45">
              <a:extLst>
                <a:ext uri="{FF2B5EF4-FFF2-40B4-BE49-F238E27FC236}">
                  <a16:creationId xmlns:a16="http://schemas.microsoft.com/office/drawing/2014/main" id="{2A7E30EB-F2F7-F082-C2D5-4C5572F2FCAD}"/>
                </a:ext>
              </a:extLst>
            </p:cNvPr>
            <p:cNvSpPr/>
            <p:nvPr/>
          </p:nvSpPr>
          <p:spPr>
            <a:xfrm>
              <a:off x="4005610" y="7632291"/>
              <a:ext cx="144000" cy="130909"/>
            </a:xfrm>
            <a:custGeom>
              <a:avLst/>
              <a:gdLst>
                <a:gd name="connsiteX0" fmla="*/ 227648 w 455294"/>
                <a:gd name="connsiteY0" fmla="*/ 0 h 455294"/>
                <a:gd name="connsiteX1" fmla="*/ 0 w 455294"/>
                <a:gd name="connsiteY1" fmla="*/ 227648 h 455294"/>
                <a:gd name="connsiteX2" fmla="*/ 227648 w 455294"/>
                <a:gd name="connsiteY2" fmla="*/ 455295 h 455294"/>
                <a:gd name="connsiteX3" fmla="*/ 455295 w 455294"/>
                <a:gd name="connsiteY3" fmla="*/ 227648 h 455294"/>
                <a:gd name="connsiteX4" fmla="*/ 227648 w 455294"/>
                <a:gd name="connsiteY4" fmla="*/ 0 h 455294"/>
                <a:gd name="connsiteX5" fmla="*/ 369570 w 455294"/>
                <a:gd name="connsiteY5" fmla="*/ 174308 h 455294"/>
                <a:gd name="connsiteX6" fmla="*/ 204788 w 455294"/>
                <a:gd name="connsiteY6" fmla="*/ 338138 h 455294"/>
                <a:gd name="connsiteX7" fmla="*/ 182880 w 455294"/>
                <a:gd name="connsiteY7" fmla="*/ 346710 h 455294"/>
                <a:gd name="connsiteX8" fmla="*/ 160973 w 455294"/>
                <a:gd name="connsiteY8" fmla="*/ 338138 h 455294"/>
                <a:gd name="connsiteX9" fmla="*/ 85725 w 455294"/>
                <a:gd name="connsiteY9" fmla="*/ 262890 h 455294"/>
                <a:gd name="connsiteX10" fmla="*/ 85725 w 455294"/>
                <a:gd name="connsiteY10" fmla="*/ 220028 h 455294"/>
                <a:gd name="connsiteX11" fmla="*/ 128588 w 455294"/>
                <a:gd name="connsiteY11" fmla="*/ 220028 h 455294"/>
                <a:gd name="connsiteX12" fmla="*/ 182880 w 455294"/>
                <a:gd name="connsiteY12" fmla="*/ 274320 h 455294"/>
                <a:gd name="connsiteX13" fmla="*/ 325755 w 455294"/>
                <a:gd name="connsiteY13" fmla="*/ 131445 h 455294"/>
                <a:gd name="connsiteX14" fmla="*/ 368618 w 455294"/>
                <a:gd name="connsiteY14" fmla="*/ 131445 h 455294"/>
                <a:gd name="connsiteX15" fmla="*/ 369570 w 455294"/>
                <a:gd name="connsiteY15" fmla="*/ 174308 h 45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294" h="455294">
                  <a:moveTo>
                    <a:pt x="227648" y="0"/>
                  </a:moveTo>
                  <a:cubicBezTo>
                    <a:pt x="101918" y="0"/>
                    <a:pt x="0" y="101918"/>
                    <a:pt x="0" y="227648"/>
                  </a:cubicBezTo>
                  <a:cubicBezTo>
                    <a:pt x="0" y="353378"/>
                    <a:pt x="101918" y="455295"/>
                    <a:pt x="227648" y="455295"/>
                  </a:cubicBezTo>
                  <a:cubicBezTo>
                    <a:pt x="353378" y="455295"/>
                    <a:pt x="455295" y="353378"/>
                    <a:pt x="455295" y="227648"/>
                  </a:cubicBezTo>
                  <a:cubicBezTo>
                    <a:pt x="455295" y="101918"/>
                    <a:pt x="353378" y="0"/>
                    <a:pt x="227648" y="0"/>
                  </a:cubicBezTo>
                  <a:close/>
                  <a:moveTo>
                    <a:pt x="369570" y="174308"/>
                  </a:moveTo>
                  <a:lnTo>
                    <a:pt x="204788" y="338138"/>
                  </a:lnTo>
                  <a:cubicBezTo>
                    <a:pt x="199073" y="343853"/>
                    <a:pt x="191453" y="346710"/>
                    <a:pt x="182880" y="346710"/>
                  </a:cubicBezTo>
                  <a:cubicBezTo>
                    <a:pt x="175260" y="346710"/>
                    <a:pt x="167640" y="343853"/>
                    <a:pt x="160973" y="338138"/>
                  </a:cubicBezTo>
                  <a:lnTo>
                    <a:pt x="85725" y="262890"/>
                  </a:lnTo>
                  <a:cubicBezTo>
                    <a:pt x="74295" y="251460"/>
                    <a:pt x="74295" y="231458"/>
                    <a:pt x="85725" y="220028"/>
                  </a:cubicBezTo>
                  <a:cubicBezTo>
                    <a:pt x="97155" y="208598"/>
                    <a:pt x="117158" y="208598"/>
                    <a:pt x="128588" y="220028"/>
                  </a:cubicBezTo>
                  <a:lnTo>
                    <a:pt x="182880" y="274320"/>
                  </a:lnTo>
                  <a:lnTo>
                    <a:pt x="325755" y="131445"/>
                  </a:lnTo>
                  <a:cubicBezTo>
                    <a:pt x="337185" y="120015"/>
                    <a:pt x="357188" y="120015"/>
                    <a:pt x="368618" y="131445"/>
                  </a:cubicBezTo>
                  <a:cubicBezTo>
                    <a:pt x="381000" y="142875"/>
                    <a:pt x="381000" y="161925"/>
                    <a:pt x="369570" y="174308"/>
                  </a:cubicBezTo>
                  <a:close/>
                </a:path>
              </a:pathLst>
            </a:custGeom>
            <a:solidFill>
              <a:srgbClr val="0678BD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6840CD8-6B1F-A4A6-5717-401E78592D7D}"/>
                </a:ext>
              </a:extLst>
            </p:cNvPr>
            <p:cNvSpPr txBox="1"/>
            <p:nvPr/>
          </p:nvSpPr>
          <p:spPr>
            <a:xfrm>
              <a:off x="4213234" y="7623659"/>
              <a:ext cx="1223012" cy="176715"/>
            </a:xfrm>
            <a:prstGeom prst="rect">
              <a:avLst/>
            </a:prstGeom>
          </p:spPr>
          <p:txBody>
            <a:bodyPr wrap="none" lIns="0" tIns="0" rIns="0" bIns="0" rtlCol="0" anchor="ctr">
              <a:spAutoFit/>
            </a:bodyPr>
            <a:lstStyle/>
            <a:p>
              <a:pPr>
                <a:buClr>
                  <a:srgbClr val="1B3371"/>
                </a:buClr>
              </a:pPr>
              <a:r>
                <a:rPr lang="ko-KR" altLang="en-US" sz="1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스크립트 개발 예시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38542836-75C4-1739-10F4-E30BE6CF6336}"/>
              </a:ext>
            </a:extLst>
          </p:cNvPr>
          <p:cNvSpPr txBox="1"/>
          <p:nvPr/>
        </p:nvSpPr>
        <p:spPr>
          <a:xfrm>
            <a:off x="2387954" y="5419781"/>
            <a:ext cx="1240724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buClr>
                <a:srgbClr val="1B3371"/>
              </a:buClr>
            </a:pP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 라이브러리를 </a:t>
            </a:r>
            <a:endParaRPr lang="en-US" altLang="ko-KR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Clr>
                <a:srgbClr val="1B3371"/>
              </a:buClr>
            </a:pPr>
            <a:r>
              <a:rPr lang="en-US" altLang="ko-KR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TypeDefinition</a:t>
            </a:r>
            <a:r>
              <a: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등록</a:t>
            </a:r>
          </a:p>
        </p:txBody>
      </p:sp>
      <p:sp>
        <p:nvSpPr>
          <p:cNvPr id="189" name="Rectangle 14">
            <a:extLst>
              <a:ext uri="{FF2B5EF4-FFF2-40B4-BE49-F238E27FC236}">
                <a16:creationId xmlns:a16="http://schemas.microsoft.com/office/drawing/2014/main" id="{92F35333-D4DE-4972-AAF1-C5BC5D7D6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052" y="3208913"/>
            <a:ext cx="113813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defRPr/>
            </a:pPr>
            <a:r>
              <a:rPr lang="ko-KR" altLang="en-US" sz="12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넥사크로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스튜디오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0" name="사각형: 둥근 모서리 160">
            <a:extLst>
              <a:ext uri="{FF2B5EF4-FFF2-40B4-BE49-F238E27FC236}">
                <a16:creationId xmlns:a16="http://schemas.microsoft.com/office/drawing/2014/main" id="{85B76858-6872-4437-8096-AEC07206BA2F}"/>
              </a:ext>
            </a:extLst>
          </p:cNvPr>
          <p:cNvSpPr/>
          <p:nvPr/>
        </p:nvSpPr>
        <p:spPr>
          <a:xfrm>
            <a:off x="6861704" y="3158344"/>
            <a:ext cx="3196269" cy="2963236"/>
          </a:xfrm>
          <a:prstGeom prst="roundRect">
            <a:avLst>
              <a:gd name="adj" fmla="val 2638"/>
            </a:avLst>
          </a:prstGeom>
          <a:solidFill>
            <a:srgbClr val="11A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91" name="사각형: 둥근 모서리 159">
            <a:extLst>
              <a:ext uri="{FF2B5EF4-FFF2-40B4-BE49-F238E27FC236}">
                <a16:creationId xmlns:a16="http://schemas.microsoft.com/office/drawing/2014/main" id="{3BDDE6D2-8DF4-409F-B9B4-3674306521E7}"/>
              </a:ext>
            </a:extLst>
          </p:cNvPr>
          <p:cNvSpPr/>
          <p:nvPr/>
        </p:nvSpPr>
        <p:spPr>
          <a:xfrm>
            <a:off x="6739487" y="3430465"/>
            <a:ext cx="3431749" cy="2636174"/>
          </a:xfrm>
          <a:prstGeom prst="roundRect">
            <a:avLst>
              <a:gd name="adj" fmla="val 2638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2" name="Rectangle 14">
            <a:extLst>
              <a:ext uri="{FF2B5EF4-FFF2-40B4-BE49-F238E27FC236}">
                <a16:creationId xmlns:a16="http://schemas.microsoft.com/office/drawing/2014/main" id="{92F35333-D4DE-4972-AAF1-C5BC5D7D6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4358" y="3208913"/>
            <a:ext cx="594715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defRPr/>
            </a:pP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</a:t>
            </a:r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3" name="그룹 192"/>
          <p:cNvGrpSpPr/>
          <p:nvPr/>
        </p:nvGrpSpPr>
        <p:grpSpPr>
          <a:xfrm>
            <a:off x="7408099" y="5220791"/>
            <a:ext cx="2102147" cy="571440"/>
            <a:chOff x="6848507" y="4993551"/>
            <a:chExt cx="2604778" cy="708074"/>
          </a:xfrm>
        </p:grpSpPr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7DEAD670-8E5C-1560-9446-684302ACE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59886" y="4995232"/>
              <a:ext cx="765614" cy="3111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58033C54-52E8-C55A-BF8C-5D417AF4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72800" y="4993551"/>
              <a:ext cx="1180485" cy="3220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514EC142-68B2-B6CE-C8CC-C9E9BC900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67029" y="5373053"/>
              <a:ext cx="1358471" cy="3270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5277B0D7-CD4E-E999-461E-8BBBFCC7D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48507" y="5000541"/>
              <a:ext cx="497616" cy="311182"/>
            </a:xfrm>
            <a:prstGeom prst="rect">
              <a:avLst/>
            </a:prstGeom>
            <a:solidFill>
              <a:srgbClr val="A6A6A6"/>
            </a:solidFill>
            <a:ln w="88900" cap="sq">
              <a:noFill/>
              <a:miter lim="800000"/>
            </a:ln>
            <a:effectLst/>
          </p:spPr>
        </p:pic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53F942B1-3FC3-D5E7-53FF-767AA6C03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71775" y="5370386"/>
              <a:ext cx="1179381" cy="3312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</p:grpSp>
      <p:grpSp>
        <p:nvGrpSpPr>
          <p:cNvPr id="199" name="그룹 198"/>
          <p:cNvGrpSpPr/>
          <p:nvPr/>
        </p:nvGrpSpPr>
        <p:grpSpPr>
          <a:xfrm>
            <a:off x="7451289" y="3551377"/>
            <a:ext cx="1988291" cy="1515923"/>
            <a:chOff x="7537004" y="3551377"/>
            <a:chExt cx="1830665" cy="1395745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7E42A98B-7039-308C-F080-46DDB90CE3B2}"/>
                </a:ext>
              </a:extLst>
            </p:cNvPr>
            <p:cNvGrpSpPr/>
            <p:nvPr/>
          </p:nvGrpSpPr>
          <p:grpSpPr>
            <a:xfrm>
              <a:off x="7537004" y="3551377"/>
              <a:ext cx="1830665" cy="1395745"/>
              <a:chOff x="1856341" y="6315051"/>
              <a:chExt cx="3498935" cy="2934445"/>
            </a:xfrm>
          </p:grpSpPr>
          <p:pic>
            <p:nvPicPr>
              <p:cNvPr id="202" name="그림 201">
                <a:extLst>
                  <a:ext uri="{FF2B5EF4-FFF2-40B4-BE49-F238E27FC236}">
                    <a16:creationId xmlns:a16="http://schemas.microsoft.com/office/drawing/2014/main" id="{F77BB868-0646-141E-B4C6-08BA187A9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6341" y="6315051"/>
                <a:ext cx="3498935" cy="2934445"/>
              </a:xfrm>
              <a:prstGeom prst="rect">
                <a:avLst/>
              </a:prstGeom>
            </p:spPr>
          </p:pic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D4CBDEF5-029E-6DDB-2D31-67C836F1057C}"/>
                  </a:ext>
                </a:extLst>
              </p:cNvPr>
              <p:cNvGrpSpPr/>
              <p:nvPr/>
            </p:nvGrpSpPr>
            <p:grpSpPr>
              <a:xfrm>
                <a:off x="2043408" y="6492711"/>
                <a:ext cx="3120616" cy="1938589"/>
                <a:chOff x="2043408" y="6492711"/>
                <a:chExt cx="3120616" cy="1938589"/>
              </a:xfrm>
            </p:grpSpPr>
            <p:pic>
              <p:nvPicPr>
                <p:cNvPr id="204" name="그림 203">
                  <a:extLst>
                    <a:ext uri="{FF2B5EF4-FFF2-40B4-BE49-F238E27FC236}">
                      <a16:creationId xmlns:a16="http://schemas.microsoft.com/office/drawing/2014/main" id="{BD70EF99-0F08-D8CB-EAD0-8C7E03260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45222" y="7772802"/>
                  <a:ext cx="3118801" cy="658498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205" name="그림 204">
                  <a:extLst>
                    <a:ext uri="{FF2B5EF4-FFF2-40B4-BE49-F238E27FC236}">
                      <a16:creationId xmlns:a16="http://schemas.microsoft.com/office/drawing/2014/main" id="{B580FDE5-553E-45E2-B1F6-3363CF7C9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18874" y="6498473"/>
                  <a:ext cx="1545150" cy="1124929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206" name="그림 205">
                  <a:extLst>
                    <a:ext uri="{FF2B5EF4-FFF2-40B4-BE49-F238E27FC236}">
                      <a16:creationId xmlns:a16="http://schemas.microsoft.com/office/drawing/2014/main" id="{1C29BA8A-AC22-98FD-835F-11F662FC7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43408" y="6492711"/>
                  <a:ext cx="1430328" cy="1124929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599751" y="3591569"/>
              <a:ext cx="810823" cy="610360"/>
            </a:xfrm>
            <a:prstGeom prst="rect">
              <a:avLst/>
            </a:prstGeom>
          </p:spPr>
        </p:pic>
      </p:grpSp>
      <p:sp>
        <p:nvSpPr>
          <p:cNvPr id="207" name="자유형 99">
            <a:extLst>
              <a:ext uri="{FF2B5EF4-FFF2-40B4-BE49-F238E27FC236}">
                <a16:creationId xmlns:a16="http://schemas.microsoft.com/office/drawing/2014/main" id="{F0F1F4A7-D17B-4E2C-936A-FC7BCFC534B7}"/>
              </a:ext>
            </a:extLst>
          </p:cNvPr>
          <p:cNvSpPr/>
          <p:nvPr/>
        </p:nvSpPr>
        <p:spPr>
          <a:xfrm rot="16200000" flipH="1" flipV="1">
            <a:off x="5105692" y="4374600"/>
            <a:ext cx="2528120" cy="527133"/>
          </a:xfrm>
          <a:custGeom>
            <a:avLst/>
            <a:gdLst>
              <a:gd name="connsiteX0" fmla="*/ 0 w 2838450"/>
              <a:gd name="connsiteY0" fmla="*/ 933450 h 1162050"/>
              <a:gd name="connsiteX1" fmla="*/ 833437 w 2838450"/>
              <a:gd name="connsiteY1" fmla="*/ 361950 h 1162050"/>
              <a:gd name="connsiteX2" fmla="*/ 547687 w 2838450"/>
              <a:gd name="connsiteY2" fmla="*/ 361950 h 1162050"/>
              <a:gd name="connsiteX3" fmla="*/ 1395412 w 2838450"/>
              <a:gd name="connsiteY3" fmla="*/ 0 h 1162050"/>
              <a:gd name="connsiteX4" fmla="*/ 2238375 w 2838450"/>
              <a:gd name="connsiteY4" fmla="*/ 361950 h 1162050"/>
              <a:gd name="connsiteX5" fmla="*/ 1938337 w 2838450"/>
              <a:gd name="connsiteY5" fmla="*/ 366712 h 1162050"/>
              <a:gd name="connsiteX6" fmla="*/ 2838450 w 2838450"/>
              <a:gd name="connsiteY6" fmla="*/ 1162050 h 1162050"/>
              <a:gd name="connsiteX7" fmla="*/ 0 w 2838450"/>
              <a:gd name="connsiteY7" fmla="*/ 933450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21469 h 1162050"/>
              <a:gd name="connsiteX1" fmla="*/ 899331 w 2904344"/>
              <a:gd name="connsiteY1" fmla="*/ 361950 h 1162050"/>
              <a:gd name="connsiteX2" fmla="*/ 613581 w 2904344"/>
              <a:gd name="connsiteY2" fmla="*/ 361950 h 1162050"/>
              <a:gd name="connsiteX3" fmla="*/ 1461306 w 2904344"/>
              <a:gd name="connsiteY3" fmla="*/ 0 h 1162050"/>
              <a:gd name="connsiteX4" fmla="*/ 2304269 w 2904344"/>
              <a:gd name="connsiteY4" fmla="*/ 361950 h 1162050"/>
              <a:gd name="connsiteX5" fmla="*/ 2004231 w 2904344"/>
              <a:gd name="connsiteY5" fmla="*/ 366712 h 1162050"/>
              <a:gd name="connsiteX6" fmla="*/ 2904344 w 2904344"/>
              <a:gd name="connsiteY6" fmla="*/ 1162050 h 1162050"/>
              <a:gd name="connsiteX7" fmla="*/ 0 w 2904344"/>
              <a:gd name="connsiteY7" fmla="*/ 1121469 h 1162050"/>
              <a:gd name="connsiteX0" fmla="*/ 0 w 2904344"/>
              <a:gd name="connsiteY0" fmla="*/ 1193477 h 1193477"/>
              <a:gd name="connsiteX1" fmla="*/ 899331 w 2904344"/>
              <a:gd name="connsiteY1" fmla="*/ 361950 h 1193477"/>
              <a:gd name="connsiteX2" fmla="*/ 613581 w 2904344"/>
              <a:gd name="connsiteY2" fmla="*/ 361950 h 1193477"/>
              <a:gd name="connsiteX3" fmla="*/ 1461306 w 2904344"/>
              <a:gd name="connsiteY3" fmla="*/ 0 h 1193477"/>
              <a:gd name="connsiteX4" fmla="*/ 2304269 w 2904344"/>
              <a:gd name="connsiteY4" fmla="*/ 361950 h 1193477"/>
              <a:gd name="connsiteX5" fmla="*/ 2004231 w 2904344"/>
              <a:gd name="connsiteY5" fmla="*/ 366712 h 1193477"/>
              <a:gd name="connsiteX6" fmla="*/ 2904344 w 2904344"/>
              <a:gd name="connsiteY6" fmla="*/ 1162050 h 1193477"/>
              <a:gd name="connsiteX7" fmla="*/ 0 w 2904344"/>
              <a:gd name="connsiteY7" fmla="*/ 1193477 h 1193477"/>
              <a:gd name="connsiteX0" fmla="*/ 0 w 2904344"/>
              <a:gd name="connsiteY0" fmla="*/ 1193477 h 1193477"/>
              <a:gd name="connsiteX1" fmla="*/ 899331 w 2904344"/>
              <a:gd name="connsiteY1" fmla="*/ 361950 h 1193477"/>
              <a:gd name="connsiteX2" fmla="*/ 613581 w 2904344"/>
              <a:gd name="connsiteY2" fmla="*/ 361950 h 1193477"/>
              <a:gd name="connsiteX3" fmla="*/ 1461306 w 2904344"/>
              <a:gd name="connsiteY3" fmla="*/ 0 h 1193477"/>
              <a:gd name="connsiteX4" fmla="*/ 2304269 w 2904344"/>
              <a:gd name="connsiteY4" fmla="*/ 361950 h 1193477"/>
              <a:gd name="connsiteX5" fmla="*/ 2004231 w 2904344"/>
              <a:gd name="connsiteY5" fmla="*/ 366712 h 1193477"/>
              <a:gd name="connsiteX6" fmla="*/ 2904344 w 2904344"/>
              <a:gd name="connsiteY6" fmla="*/ 1162050 h 1193477"/>
              <a:gd name="connsiteX7" fmla="*/ 0 w 2904344"/>
              <a:gd name="connsiteY7" fmla="*/ 1193477 h 1193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4344" h="1193477">
                <a:moveTo>
                  <a:pt x="0" y="1193477"/>
                </a:moveTo>
                <a:cubicBezTo>
                  <a:pt x="569479" y="906967"/>
                  <a:pt x="742380" y="688074"/>
                  <a:pt x="899331" y="361950"/>
                </a:cubicBezTo>
                <a:lnTo>
                  <a:pt x="613581" y="361950"/>
                </a:lnTo>
                <a:lnTo>
                  <a:pt x="1461306" y="0"/>
                </a:lnTo>
                <a:lnTo>
                  <a:pt x="2304269" y="361950"/>
                </a:lnTo>
                <a:lnTo>
                  <a:pt x="2004231" y="366712"/>
                </a:lnTo>
                <a:cubicBezTo>
                  <a:pt x="2128069" y="652587"/>
                  <a:pt x="2411537" y="956183"/>
                  <a:pt x="2904344" y="1162050"/>
                </a:cubicBezTo>
                <a:lnTo>
                  <a:pt x="0" y="1193477"/>
                </a:lnTo>
                <a:close/>
              </a:path>
            </a:pathLst>
          </a:custGeom>
          <a:gradFill>
            <a:gsLst>
              <a:gs pos="24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9050">
            <a:noFill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456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9767649" y="517602"/>
            <a:ext cx="771050" cy="392415"/>
            <a:chOff x="9887330" y="577071"/>
            <a:chExt cx="605541" cy="308183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9887330" y="593470"/>
              <a:ext cx="605541" cy="275378"/>
            </a:xfrm>
            <a:prstGeom prst="roundRect">
              <a:avLst>
                <a:gd name="adj" fmla="val 50000"/>
              </a:avLst>
            </a:prstGeom>
            <a:solidFill>
              <a:srgbClr val="11A19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935046" y="577071"/>
              <a:ext cx="510112" cy="308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제안서</a:t>
              </a:r>
              <a:endParaRPr lang="en-US" altLang="ko-KR" sz="9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Ⅱ- </a:t>
              </a:r>
              <a:r>
                <a:rPr lang="en-US" altLang="ko-KR" sz="105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17p</a:t>
              </a:r>
              <a:endParaRPr lang="en-US" altLang="ko-KR" sz="10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86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C8A221-E07E-4442-BDA5-27F8530C472F}"/>
              </a:ext>
            </a:extLst>
          </p:cNvPr>
          <p:cNvSpPr txBox="1"/>
          <p:nvPr/>
        </p:nvSpPr>
        <p:spPr>
          <a:xfrm>
            <a:off x="738188" y="1184972"/>
            <a:ext cx="2969146" cy="67710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76B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</a:t>
            </a:r>
            <a:r>
              <a:rPr lang="en-US" altLang="ko-KR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363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ONTENTS</a:t>
            </a:r>
            <a:endParaRPr lang="ko-KR" altLang="en-US" sz="44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3636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C842D-3983-4DDC-BCAA-361E44FBF1B7}"/>
              </a:ext>
            </a:extLst>
          </p:cNvPr>
          <p:cNvSpPr txBox="1"/>
          <p:nvPr/>
        </p:nvSpPr>
        <p:spPr>
          <a:xfrm>
            <a:off x="3734150" y="1620192"/>
            <a:ext cx="231480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dist"/>
            <a:r>
              <a:rPr lang="en-US" altLang="ko-KR" sz="9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Fubon</a:t>
            </a:r>
            <a:r>
              <a:rPr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Hyundai Life New GA </a:t>
            </a:r>
            <a:r>
              <a: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</a:t>
            </a:r>
            <a:endParaRPr lang="ko-KR" altLang="en-US" sz="9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48D5C5B-CB2B-4167-9D6B-DB3A4591CC5A}"/>
              </a:ext>
            </a:extLst>
          </p:cNvPr>
          <p:cNvGrpSpPr/>
          <p:nvPr/>
        </p:nvGrpSpPr>
        <p:grpSpPr>
          <a:xfrm>
            <a:off x="862184" y="2623616"/>
            <a:ext cx="1540236" cy="449184"/>
            <a:chOff x="862184" y="2032079"/>
            <a:chExt cx="1540236" cy="4491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24ABB8-383D-4D28-AE13-4FEC13EA4702}"/>
                </a:ext>
              </a:extLst>
            </p:cNvPr>
            <p:cNvSpPr txBox="1"/>
            <p:nvPr/>
          </p:nvSpPr>
          <p:spPr>
            <a:xfrm>
              <a:off x="1406955" y="2102783"/>
              <a:ext cx="99546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3636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PoC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3636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개요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363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CC2B4F-C6E4-4FAE-B34B-61F1D6E777C7}"/>
                </a:ext>
              </a:extLst>
            </p:cNvPr>
            <p:cNvGrpSpPr/>
            <p:nvPr/>
          </p:nvGrpSpPr>
          <p:grpSpPr>
            <a:xfrm>
              <a:off x="862184" y="2032079"/>
              <a:ext cx="441684" cy="449184"/>
              <a:chOff x="2193562" y="2784792"/>
              <a:chExt cx="401644" cy="408464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789EBF7-3248-4A23-802C-5D8A55818551}"/>
                  </a:ext>
                </a:extLst>
              </p:cNvPr>
              <p:cNvGrpSpPr/>
              <p:nvPr/>
            </p:nvGrpSpPr>
            <p:grpSpPr>
              <a:xfrm>
                <a:off x="2193562" y="2784792"/>
                <a:ext cx="401644" cy="408464"/>
                <a:chOff x="2193562" y="2784792"/>
                <a:chExt cx="401644" cy="408464"/>
              </a:xfrm>
            </p:grpSpPr>
            <p:sp>
              <p:nvSpPr>
                <p:cNvPr id="11" name="Oval 80">
                  <a:extLst>
                    <a:ext uri="{FF2B5EF4-FFF2-40B4-BE49-F238E27FC236}">
                      <a16:creationId xmlns:a16="http://schemas.microsoft.com/office/drawing/2014/main" id="{20D3FD43-A4A2-4355-9120-CD2AF2F966EF}"/>
                    </a:ext>
                  </a:extLst>
                </p:cNvPr>
                <p:cNvSpPr/>
                <p:nvPr/>
              </p:nvSpPr>
              <p:spPr>
                <a:xfrm>
                  <a:off x="2193562" y="2784792"/>
                  <a:ext cx="401644" cy="408464"/>
                </a:xfrm>
                <a:prstGeom prst="ellipse">
                  <a:avLst/>
                </a:prstGeom>
                <a:solidFill>
                  <a:schemeClr val="tx1">
                    <a:alpha val="12000"/>
                  </a:schemeClr>
                </a:solidFill>
                <a:ln w="57150">
                  <a:noFill/>
                </a:ln>
                <a:effectLst/>
              </p:spPr>
              <p:txBody>
                <a:bodyPr wrap="square" lIns="0" tIns="0" rIns="0" bIns="0" rtlCol="0" anchor="ctr"/>
                <a:lstStyle/>
                <a:p>
                  <a:pPr defTabSz="914400"/>
                  <a:endParaRPr lang="bg-BG" sz="800" dirty="0">
                    <a:ln>
                      <a:solidFill>
                        <a:srgbClr val="FFCA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" name="Oval 80">
                  <a:extLst>
                    <a:ext uri="{FF2B5EF4-FFF2-40B4-BE49-F238E27FC236}">
                      <a16:creationId xmlns:a16="http://schemas.microsoft.com/office/drawing/2014/main" id="{69652702-2C44-4375-A1B6-EA893BB7A1FD}"/>
                    </a:ext>
                  </a:extLst>
                </p:cNvPr>
                <p:cNvSpPr/>
                <p:nvPr/>
              </p:nvSpPr>
              <p:spPr>
                <a:xfrm>
                  <a:off x="2235707" y="2827653"/>
                  <a:ext cx="317354" cy="322742"/>
                </a:xfrm>
                <a:prstGeom prst="ellipse">
                  <a:avLst/>
                </a:prstGeom>
                <a:gradFill>
                  <a:gsLst>
                    <a:gs pos="88000">
                      <a:srgbClr val="11A19C"/>
                    </a:gs>
                    <a:gs pos="0">
                      <a:srgbClr val="0678BD"/>
                    </a:gs>
                  </a:gsLst>
                  <a:lin ang="2700000" scaled="0"/>
                </a:gradFill>
                <a:ln>
                  <a:noFill/>
                </a:ln>
                <a:effectLst>
                  <a:innerShdw blurRad="38100" dist="38100" dir="14400000">
                    <a:prstClr val="black">
                      <a:alpha val="2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1C7EE-95D2-42F5-9001-C58D1B17C746}"/>
                  </a:ext>
                </a:extLst>
              </p:cNvPr>
              <p:cNvSpPr txBox="1"/>
              <p:nvPr/>
            </p:nvSpPr>
            <p:spPr>
              <a:xfrm>
                <a:off x="2293804" y="2870224"/>
                <a:ext cx="201160" cy="251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Ⅰ</a:t>
                </a:r>
                <a:endParaRPr lang="ko-KR" altLang="en-US" sz="1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55AA280-3AAE-43D6-A87E-D6E04DEFF5FC}"/>
              </a:ext>
            </a:extLst>
          </p:cNvPr>
          <p:cNvGrpSpPr/>
          <p:nvPr/>
        </p:nvGrpSpPr>
        <p:grpSpPr>
          <a:xfrm>
            <a:off x="862184" y="3765742"/>
            <a:ext cx="1854425" cy="449184"/>
            <a:chOff x="862184" y="2913178"/>
            <a:chExt cx="1854425" cy="4491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9ADCA4-9D27-4761-B76B-AC46F21C70E2}"/>
                </a:ext>
              </a:extLst>
            </p:cNvPr>
            <p:cNvSpPr txBox="1"/>
            <p:nvPr/>
          </p:nvSpPr>
          <p:spPr>
            <a:xfrm>
              <a:off x="1406955" y="2983882"/>
              <a:ext cx="1309654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솔루션 개요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C057DBD-929B-4FF5-8D7E-51BFA78E76FB}"/>
                </a:ext>
              </a:extLst>
            </p:cNvPr>
            <p:cNvGrpSpPr/>
            <p:nvPr/>
          </p:nvGrpSpPr>
          <p:grpSpPr>
            <a:xfrm>
              <a:off x="862184" y="2913178"/>
              <a:ext cx="441684" cy="449184"/>
              <a:chOff x="2193562" y="2784792"/>
              <a:chExt cx="401644" cy="40846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DD4E9AF-F58B-46EF-96FE-193F799DAC3A}"/>
                  </a:ext>
                </a:extLst>
              </p:cNvPr>
              <p:cNvGrpSpPr/>
              <p:nvPr/>
            </p:nvGrpSpPr>
            <p:grpSpPr>
              <a:xfrm>
                <a:off x="2193562" y="2784792"/>
                <a:ext cx="401644" cy="408464"/>
                <a:chOff x="2193562" y="2784792"/>
                <a:chExt cx="401644" cy="408464"/>
              </a:xfrm>
            </p:grpSpPr>
            <p:sp>
              <p:nvSpPr>
                <p:cNvPr id="22" name="Oval 80">
                  <a:extLst>
                    <a:ext uri="{FF2B5EF4-FFF2-40B4-BE49-F238E27FC236}">
                      <a16:creationId xmlns:a16="http://schemas.microsoft.com/office/drawing/2014/main" id="{7A6F71A9-DFCC-4FA7-9DFC-42982F2F69BC}"/>
                    </a:ext>
                  </a:extLst>
                </p:cNvPr>
                <p:cNvSpPr/>
                <p:nvPr/>
              </p:nvSpPr>
              <p:spPr>
                <a:xfrm>
                  <a:off x="2193562" y="2784792"/>
                  <a:ext cx="401644" cy="408464"/>
                </a:xfrm>
                <a:prstGeom prst="ellipse">
                  <a:avLst/>
                </a:prstGeom>
                <a:solidFill>
                  <a:schemeClr val="tx1">
                    <a:alpha val="12000"/>
                  </a:schemeClr>
                </a:solidFill>
                <a:ln w="57150">
                  <a:noFill/>
                </a:ln>
                <a:effectLst/>
              </p:spPr>
              <p:txBody>
                <a:bodyPr wrap="square" lIns="0" tIns="0" rIns="0" bIns="0" rtlCol="0" anchor="ctr"/>
                <a:lstStyle/>
                <a:p>
                  <a:pPr defTabSz="914400"/>
                  <a:endParaRPr lang="bg-BG" sz="800" dirty="0">
                    <a:ln>
                      <a:solidFill>
                        <a:srgbClr val="FFCA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" name="Oval 80">
                  <a:extLst>
                    <a:ext uri="{FF2B5EF4-FFF2-40B4-BE49-F238E27FC236}">
                      <a16:creationId xmlns:a16="http://schemas.microsoft.com/office/drawing/2014/main" id="{D3E9A3AC-B662-4DDA-9CA4-AEB37370DC11}"/>
                    </a:ext>
                  </a:extLst>
                </p:cNvPr>
                <p:cNvSpPr/>
                <p:nvPr/>
              </p:nvSpPr>
              <p:spPr>
                <a:xfrm>
                  <a:off x="2235707" y="2827653"/>
                  <a:ext cx="317354" cy="322742"/>
                </a:xfrm>
                <a:prstGeom prst="ellipse">
                  <a:avLst/>
                </a:prstGeom>
                <a:gradFill>
                  <a:gsLst>
                    <a:gs pos="88000">
                      <a:srgbClr val="11A19C"/>
                    </a:gs>
                    <a:gs pos="0">
                      <a:srgbClr val="0678BD"/>
                    </a:gs>
                  </a:gsLst>
                  <a:lin ang="2700000" scaled="0"/>
                </a:gradFill>
                <a:ln>
                  <a:noFill/>
                </a:ln>
                <a:effectLst>
                  <a:innerShdw blurRad="38100" dist="38100" dir="14400000">
                    <a:prstClr val="black">
                      <a:alpha val="2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782A95-DF0C-424B-B0BE-EE868CD33D1B}"/>
                  </a:ext>
                </a:extLst>
              </p:cNvPr>
              <p:cNvSpPr txBox="1"/>
              <p:nvPr/>
            </p:nvSpPr>
            <p:spPr>
              <a:xfrm>
                <a:off x="2293804" y="2870224"/>
                <a:ext cx="201160" cy="251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Ⅱ</a:t>
                </a:r>
                <a:endParaRPr lang="ko-KR" altLang="en-US" sz="1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673F3BD-E5A5-45CE-BD10-B512B0C20B01}"/>
              </a:ext>
            </a:extLst>
          </p:cNvPr>
          <p:cNvGrpSpPr/>
          <p:nvPr/>
        </p:nvGrpSpPr>
        <p:grpSpPr>
          <a:xfrm>
            <a:off x="862184" y="4915623"/>
            <a:ext cx="2109302" cy="449184"/>
            <a:chOff x="862184" y="3794277"/>
            <a:chExt cx="2109302" cy="44918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52D6719-D224-41C5-B31B-B2B354C78CF4}"/>
                </a:ext>
              </a:extLst>
            </p:cNvPr>
            <p:cNvSpPr txBox="1"/>
            <p:nvPr/>
          </p:nvSpPr>
          <p:spPr>
            <a:xfrm>
              <a:off x="1406955" y="3864981"/>
              <a:ext cx="156453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3636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PoC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3636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결과 시연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363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5A4C6D8-7FB6-4BE5-A431-D9EA7172D15B}"/>
                </a:ext>
              </a:extLst>
            </p:cNvPr>
            <p:cNvGrpSpPr/>
            <p:nvPr/>
          </p:nvGrpSpPr>
          <p:grpSpPr>
            <a:xfrm>
              <a:off x="862184" y="3794277"/>
              <a:ext cx="441684" cy="449184"/>
              <a:chOff x="2193562" y="2784792"/>
              <a:chExt cx="401644" cy="408464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94CCE846-D31F-4AC3-BE05-AA3BA2A5EBF8}"/>
                  </a:ext>
                </a:extLst>
              </p:cNvPr>
              <p:cNvGrpSpPr/>
              <p:nvPr/>
            </p:nvGrpSpPr>
            <p:grpSpPr>
              <a:xfrm>
                <a:off x="2193562" y="2784792"/>
                <a:ext cx="401644" cy="408464"/>
                <a:chOff x="2193562" y="2784792"/>
                <a:chExt cx="401644" cy="408464"/>
              </a:xfrm>
            </p:grpSpPr>
            <p:sp>
              <p:nvSpPr>
                <p:cNvPr id="96" name="Oval 80">
                  <a:extLst>
                    <a:ext uri="{FF2B5EF4-FFF2-40B4-BE49-F238E27FC236}">
                      <a16:creationId xmlns:a16="http://schemas.microsoft.com/office/drawing/2014/main" id="{2ED5735C-7A77-4026-A685-B8BF59DFAAA2}"/>
                    </a:ext>
                  </a:extLst>
                </p:cNvPr>
                <p:cNvSpPr/>
                <p:nvPr/>
              </p:nvSpPr>
              <p:spPr>
                <a:xfrm>
                  <a:off x="2193562" y="2784792"/>
                  <a:ext cx="401644" cy="408464"/>
                </a:xfrm>
                <a:prstGeom prst="ellipse">
                  <a:avLst/>
                </a:prstGeom>
                <a:solidFill>
                  <a:schemeClr val="tx1">
                    <a:alpha val="12000"/>
                  </a:schemeClr>
                </a:solidFill>
                <a:ln w="57150">
                  <a:noFill/>
                </a:ln>
                <a:effectLst/>
              </p:spPr>
              <p:txBody>
                <a:bodyPr wrap="square" lIns="0" tIns="0" rIns="0" bIns="0" rtlCol="0" anchor="ctr"/>
                <a:lstStyle/>
                <a:p>
                  <a:pPr defTabSz="914400"/>
                  <a:endParaRPr lang="bg-BG" sz="800" dirty="0">
                    <a:ln>
                      <a:solidFill>
                        <a:srgbClr val="FFCA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7" name="Oval 80">
                  <a:extLst>
                    <a:ext uri="{FF2B5EF4-FFF2-40B4-BE49-F238E27FC236}">
                      <a16:creationId xmlns:a16="http://schemas.microsoft.com/office/drawing/2014/main" id="{E2F1C603-93AE-487E-9065-7C7EFDA5D643}"/>
                    </a:ext>
                  </a:extLst>
                </p:cNvPr>
                <p:cNvSpPr/>
                <p:nvPr/>
              </p:nvSpPr>
              <p:spPr>
                <a:xfrm>
                  <a:off x="2235707" y="2827653"/>
                  <a:ext cx="317354" cy="322742"/>
                </a:xfrm>
                <a:prstGeom prst="ellipse">
                  <a:avLst/>
                </a:prstGeom>
                <a:gradFill>
                  <a:gsLst>
                    <a:gs pos="88000">
                      <a:srgbClr val="11A19C"/>
                    </a:gs>
                    <a:gs pos="0">
                      <a:srgbClr val="0678BD"/>
                    </a:gs>
                  </a:gsLst>
                  <a:lin ang="2700000" scaled="0"/>
                </a:gradFill>
                <a:ln>
                  <a:noFill/>
                </a:ln>
                <a:effectLst>
                  <a:innerShdw blurRad="38100" dist="38100" dir="14400000">
                    <a:prstClr val="black">
                      <a:alpha val="2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D7E1074-1AE0-4D27-8059-AC782F523D81}"/>
                  </a:ext>
                </a:extLst>
              </p:cNvPr>
              <p:cNvSpPr txBox="1"/>
              <p:nvPr/>
            </p:nvSpPr>
            <p:spPr>
              <a:xfrm>
                <a:off x="2293804" y="2870224"/>
                <a:ext cx="201160" cy="251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Ⅲ</a:t>
                </a:r>
                <a:endParaRPr lang="ko-KR" altLang="en-US" sz="1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10A3AA4-6B53-485D-893A-ED2C2E0BE9AB}"/>
              </a:ext>
            </a:extLst>
          </p:cNvPr>
          <p:cNvGrpSpPr/>
          <p:nvPr/>
        </p:nvGrpSpPr>
        <p:grpSpPr>
          <a:xfrm>
            <a:off x="4280878" y="2623616"/>
            <a:ext cx="1532221" cy="449184"/>
            <a:chOff x="4280878" y="2032079"/>
            <a:chExt cx="1532221" cy="44918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896B4F4-3994-48B1-89EF-146C1AABCB60}"/>
                </a:ext>
              </a:extLst>
            </p:cNvPr>
            <p:cNvSpPr txBox="1"/>
            <p:nvPr/>
          </p:nvSpPr>
          <p:spPr>
            <a:xfrm>
              <a:off x="4825649" y="2102783"/>
              <a:ext cx="987450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63636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기대효과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3636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DD1D9715-EF2F-46AC-90AB-E5EE15785D8A}"/>
                </a:ext>
              </a:extLst>
            </p:cNvPr>
            <p:cNvGrpSpPr/>
            <p:nvPr/>
          </p:nvGrpSpPr>
          <p:grpSpPr>
            <a:xfrm>
              <a:off x="4280878" y="2032079"/>
              <a:ext cx="441684" cy="449184"/>
              <a:chOff x="2193562" y="2784792"/>
              <a:chExt cx="401644" cy="408464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82720F86-F8CF-41E3-AB94-6FE679C3A2A1}"/>
                  </a:ext>
                </a:extLst>
              </p:cNvPr>
              <p:cNvGrpSpPr/>
              <p:nvPr/>
            </p:nvGrpSpPr>
            <p:grpSpPr>
              <a:xfrm>
                <a:off x="2193562" y="2784792"/>
                <a:ext cx="401644" cy="408464"/>
                <a:chOff x="2193562" y="2784792"/>
                <a:chExt cx="401644" cy="408464"/>
              </a:xfrm>
            </p:grpSpPr>
            <p:sp>
              <p:nvSpPr>
                <p:cNvPr id="110" name="Oval 80">
                  <a:extLst>
                    <a:ext uri="{FF2B5EF4-FFF2-40B4-BE49-F238E27FC236}">
                      <a16:creationId xmlns:a16="http://schemas.microsoft.com/office/drawing/2014/main" id="{46186081-FFBE-4751-9DCA-2D5070526D3F}"/>
                    </a:ext>
                  </a:extLst>
                </p:cNvPr>
                <p:cNvSpPr/>
                <p:nvPr/>
              </p:nvSpPr>
              <p:spPr>
                <a:xfrm>
                  <a:off x="2193562" y="2784792"/>
                  <a:ext cx="401644" cy="408464"/>
                </a:xfrm>
                <a:prstGeom prst="ellipse">
                  <a:avLst/>
                </a:prstGeom>
                <a:solidFill>
                  <a:schemeClr val="tx1">
                    <a:alpha val="12000"/>
                  </a:schemeClr>
                </a:solidFill>
                <a:ln w="57150">
                  <a:noFill/>
                </a:ln>
                <a:effectLst/>
              </p:spPr>
              <p:txBody>
                <a:bodyPr wrap="square" lIns="0" tIns="0" rIns="0" bIns="0" rtlCol="0" anchor="ctr"/>
                <a:lstStyle/>
                <a:p>
                  <a:pPr defTabSz="914400"/>
                  <a:endParaRPr lang="bg-BG" sz="800" dirty="0">
                    <a:ln>
                      <a:solidFill>
                        <a:srgbClr val="FFCA4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" name="Oval 80">
                  <a:extLst>
                    <a:ext uri="{FF2B5EF4-FFF2-40B4-BE49-F238E27FC236}">
                      <a16:creationId xmlns:a16="http://schemas.microsoft.com/office/drawing/2014/main" id="{D1163604-2A28-4098-A33F-563A328A96A1}"/>
                    </a:ext>
                  </a:extLst>
                </p:cNvPr>
                <p:cNvSpPr/>
                <p:nvPr/>
              </p:nvSpPr>
              <p:spPr>
                <a:xfrm>
                  <a:off x="2235707" y="2827653"/>
                  <a:ext cx="317354" cy="322742"/>
                </a:xfrm>
                <a:prstGeom prst="ellipse">
                  <a:avLst/>
                </a:prstGeom>
                <a:gradFill>
                  <a:gsLst>
                    <a:gs pos="88000">
                      <a:srgbClr val="11A19C"/>
                    </a:gs>
                    <a:gs pos="0">
                      <a:srgbClr val="0678BD"/>
                    </a:gs>
                  </a:gsLst>
                  <a:lin ang="2700000" scaled="0"/>
                </a:gradFill>
                <a:ln>
                  <a:noFill/>
                </a:ln>
                <a:effectLst>
                  <a:innerShdw blurRad="38100" dist="38100" dir="14400000">
                    <a:prstClr val="black">
                      <a:alpha val="25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bg-BG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8E44970-CF31-49A4-B5B8-9DDF7F087BC3}"/>
                  </a:ext>
                </a:extLst>
              </p:cNvPr>
              <p:cNvSpPr txBox="1"/>
              <p:nvPr/>
            </p:nvSpPr>
            <p:spPr>
              <a:xfrm>
                <a:off x="2293804" y="2870224"/>
                <a:ext cx="201160" cy="2518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Ⅳ</a:t>
                </a:r>
                <a:endParaRPr lang="ko-KR" altLang="en-US" sz="1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241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8B984-D3C5-43E4-9F13-1BA90957DB4B}"/>
              </a:ext>
            </a:extLst>
          </p:cNvPr>
          <p:cNvSpPr txBox="1"/>
          <p:nvPr/>
        </p:nvSpPr>
        <p:spPr>
          <a:xfrm>
            <a:off x="3470386" y="2204458"/>
            <a:ext cx="3752630" cy="73866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76B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PoC</a:t>
            </a:r>
            <a:r>
              <a:rPr lang="ko-KR" altLang="en-US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76B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결과 시연</a:t>
            </a:r>
            <a:endParaRPr lang="ko-KR" altLang="en-US" sz="48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276B5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502C3-9457-4E43-8046-78E27CA2F520}"/>
              </a:ext>
            </a:extLst>
          </p:cNvPr>
          <p:cNvGrpSpPr/>
          <p:nvPr/>
        </p:nvGrpSpPr>
        <p:grpSpPr>
          <a:xfrm>
            <a:off x="0" y="3024037"/>
            <a:ext cx="10693400" cy="153888"/>
            <a:chOff x="0" y="3036737"/>
            <a:chExt cx="10693400" cy="1538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B1EB03-FE9D-4DCA-8C8C-F6A411933DC9}"/>
                </a:ext>
              </a:extLst>
            </p:cNvPr>
            <p:cNvSpPr txBox="1"/>
            <p:nvPr/>
          </p:nvSpPr>
          <p:spPr>
            <a:xfrm>
              <a:off x="4014700" y="3036737"/>
              <a:ext cx="266400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dist"/>
              <a:r>
                <a:rPr lang="en-US" altLang="ko-KR" sz="10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Fubon</a:t>
              </a:r>
              <a:r>
                <a:rPr lang="ko-KR" altLang="en-US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Hyundai Life New GA System</a:t>
              </a:r>
              <a:endPara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1AAB3DA-186C-4D4A-BC5B-FB77D1513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113681"/>
              <a:ext cx="2743200" cy="0"/>
            </a:xfrm>
            <a:prstGeom prst="line">
              <a:avLst/>
            </a:prstGeom>
            <a:ln>
              <a:gradFill>
                <a:gsLst>
                  <a:gs pos="0">
                    <a:srgbClr val="B0B8C3">
                      <a:alpha val="0"/>
                    </a:srgbClr>
                  </a:gs>
                  <a:gs pos="100000">
                    <a:srgbClr val="B0B8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32AD8C4-4F27-493E-8073-9804E1684BE5}"/>
                </a:ext>
              </a:extLst>
            </p:cNvPr>
            <p:cNvCxnSpPr>
              <a:cxnSpLocks/>
            </p:cNvCxnSpPr>
            <p:nvPr/>
          </p:nvCxnSpPr>
          <p:spPr>
            <a:xfrm>
              <a:off x="7950200" y="3113681"/>
              <a:ext cx="2743200" cy="0"/>
            </a:xfrm>
            <a:prstGeom prst="line">
              <a:avLst/>
            </a:prstGeom>
            <a:ln>
              <a:gradFill>
                <a:gsLst>
                  <a:gs pos="0">
                    <a:srgbClr val="B0B8C3">
                      <a:alpha val="0"/>
                    </a:srgbClr>
                  </a:gs>
                  <a:gs pos="100000">
                    <a:srgbClr val="B0B8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8812CE-A321-40ED-BCC1-C62B54EA97A6}"/>
              </a:ext>
            </a:extLst>
          </p:cNvPr>
          <p:cNvGrpSpPr/>
          <p:nvPr/>
        </p:nvGrpSpPr>
        <p:grpSpPr>
          <a:xfrm>
            <a:off x="5015614" y="1373568"/>
            <a:ext cx="662172" cy="673416"/>
            <a:chOff x="2193562" y="2784792"/>
            <a:chExt cx="401644" cy="40846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1F38057-0FCC-48A7-9C4E-4760F679781F}"/>
                </a:ext>
              </a:extLst>
            </p:cNvPr>
            <p:cNvGrpSpPr/>
            <p:nvPr/>
          </p:nvGrpSpPr>
          <p:grpSpPr>
            <a:xfrm>
              <a:off x="2193562" y="2784792"/>
              <a:ext cx="401644" cy="408464"/>
              <a:chOff x="2193562" y="2784792"/>
              <a:chExt cx="401644" cy="408464"/>
            </a:xfrm>
          </p:grpSpPr>
          <p:sp>
            <p:nvSpPr>
              <p:cNvPr id="15" name="Oval 80">
                <a:extLst>
                  <a:ext uri="{FF2B5EF4-FFF2-40B4-BE49-F238E27FC236}">
                    <a16:creationId xmlns:a16="http://schemas.microsoft.com/office/drawing/2014/main" id="{8A90E291-47CD-4AD3-9EB5-48DC22865C38}"/>
                  </a:ext>
                </a:extLst>
              </p:cNvPr>
              <p:cNvSpPr/>
              <p:nvPr/>
            </p:nvSpPr>
            <p:spPr>
              <a:xfrm>
                <a:off x="2193562" y="2784792"/>
                <a:ext cx="401644" cy="408464"/>
              </a:xfrm>
              <a:prstGeom prst="ellipse">
                <a:avLst/>
              </a:prstGeom>
              <a:solidFill>
                <a:schemeClr val="tx1">
                  <a:alpha val="12000"/>
                </a:schemeClr>
              </a:solidFill>
              <a:ln w="57150">
                <a:noFill/>
              </a:ln>
              <a:effectLst/>
            </p:spPr>
            <p:txBody>
              <a:bodyPr wrap="square" lIns="0" tIns="0" rIns="0" bIns="0" rtlCol="0" anchor="ctr"/>
              <a:lstStyle/>
              <a:p>
                <a:pPr defTabSz="914400"/>
                <a:endParaRPr lang="bg-BG" sz="1100" dirty="0">
                  <a:ln>
                    <a:solidFill>
                      <a:srgbClr val="FFCA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" name="Oval 80">
                <a:extLst>
                  <a:ext uri="{FF2B5EF4-FFF2-40B4-BE49-F238E27FC236}">
                    <a16:creationId xmlns:a16="http://schemas.microsoft.com/office/drawing/2014/main" id="{CD1E5F84-1DC0-44B4-853B-EA75D3328876}"/>
                  </a:ext>
                </a:extLst>
              </p:cNvPr>
              <p:cNvSpPr/>
              <p:nvPr/>
            </p:nvSpPr>
            <p:spPr>
              <a:xfrm>
                <a:off x="2235707" y="2827653"/>
                <a:ext cx="317354" cy="322742"/>
              </a:xfrm>
              <a:prstGeom prst="ellipse">
                <a:avLst/>
              </a:prstGeom>
              <a:gradFill>
                <a:gsLst>
                  <a:gs pos="88000">
                    <a:srgbClr val="11A19C"/>
                  </a:gs>
                  <a:gs pos="0">
                    <a:srgbClr val="0678BD"/>
                  </a:gs>
                </a:gsLst>
                <a:lin ang="2700000" scaled="0"/>
              </a:gradFill>
              <a:ln>
                <a:noFill/>
              </a:ln>
              <a:effectLst>
                <a:innerShdw blurRad="38100" dist="38100" dir="144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9D7997-9F6B-4D92-B23B-3091E7081B64}"/>
                </a:ext>
              </a:extLst>
            </p:cNvPr>
            <p:cNvSpPr txBox="1"/>
            <p:nvPr/>
          </p:nvSpPr>
          <p:spPr>
            <a:xfrm>
              <a:off x="2274791" y="2846821"/>
              <a:ext cx="239188" cy="2986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6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8B984-D3C5-43E4-9F13-1BA90957DB4B}"/>
              </a:ext>
            </a:extLst>
          </p:cNvPr>
          <p:cNvSpPr txBox="1"/>
          <p:nvPr/>
        </p:nvSpPr>
        <p:spPr>
          <a:xfrm>
            <a:off x="4163685" y="2204458"/>
            <a:ext cx="2366033" cy="73866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76B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기대효과</a:t>
            </a:r>
            <a:endParaRPr lang="ko-KR" altLang="en-US" sz="48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276B5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8812CE-A321-40ED-BCC1-C62B54EA97A6}"/>
              </a:ext>
            </a:extLst>
          </p:cNvPr>
          <p:cNvGrpSpPr/>
          <p:nvPr/>
        </p:nvGrpSpPr>
        <p:grpSpPr>
          <a:xfrm>
            <a:off x="5015614" y="1373568"/>
            <a:ext cx="662172" cy="673416"/>
            <a:chOff x="2193562" y="2784792"/>
            <a:chExt cx="401644" cy="4084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1F38057-0FCC-48A7-9C4E-4760F679781F}"/>
                </a:ext>
              </a:extLst>
            </p:cNvPr>
            <p:cNvGrpSpPr/>
            <p:nvPr/>
          </p:nvGrpSpPr>
          <p:grpSpPr>
            <a:xfrm>
              <a:off x="2193562" y="2784792"/>
              <a:ext cx="401644" cy="408464"/>
              <a:chOff x="2193562" y="2784792"/>
              <a:chExt cx="401644" cy="408464"/>
            </a:xfrm>
          </p:grpSpPr>
          <p:sp>
            <p:nvSpPr>
              <p:cNvPr id="8" name="Oval 80">
                <a:extLst>
                  <a:ext uri="{FF2B5EF4-FFF2-40B4-BE49-F238E27FC236}">
                    <a16:creationId xmlns:a16="http://schemas.microsoft.com/office/drawing/2014/main" id="{8A90E291-47CD-4AD3-9EB5-48DC22865C38}"/>
                  </a:ext>
                </a:extLst>
              </p:cNvPr>
              <p:cNvSpPr/>
              <p:nvPr/>
            </p:nvSpPr>
            <p:spPr>
              <a:xfrm>
                <a:off x="2193562" y="2784792"/>
                <a:ext cx="401644" cy="408464"/>
              </a:xfrm>
              <a:prstGeom prst="ellipse">
                <a:avLst/>
              </a:prstGeom>
              <a:solidFill>
                <a:schemeClr val="tx1">
                  <a:alpha val="12000"/>
                </a:schemeClr>
              </a:solidFill>
              <a:ln w="57150">
                <a:noFill/>
              </a:ln>
              <a:effectLst/>
            </p:spPr>
            <p:txBody>
              <a:bodyPr wrap="square" lIns="0" tIns="0" rIns="0" bIns="0" rtlCol="0" anchor="ctr"/>
              <a:lstStyle/>
              <a:p>
                <a:pPr defTabSz="914400"/>
                <a:endParaRPr lang="bg-BG" sz="1100" dirty="0">
                  <a:ln>
                    <a:solidFill>
                      <a:srgbClr val="FFCA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Oval 80">
                <a:extLst>
                  <a:ext uri="{FF2B5EF4-FFF2-40B4-BE49-F238E27FC236}">
                    <a16:creationId xmlns:a16="http://schemas.microsoft.com/office/drawing/2014/main" id="{CD1E5F84-1DC0-44B4-853B-EA75D3328876}"/>
                  </a:ext>
                </a:extLst>
              </p:cNvPr>
              <p:cNvSpPr/>
              <p:nvPr/>
            </p:nvSpPr>
            <p:spPr>
              <a:xfrm>
                <a:off x="2235707" y="2827653"/>
                <a:ext cx="317354" cy="322742"/>
              </a:xfrm>
              <a:prstGeom prst="ellipse">
                <a:avLst/>
              </a:prstGeom>
              <a:gradFill>
                <a:gsLst>
                  <a:gs pos="88000">
                    <a:srgbClr val="11A19C"/>
                  </a:gs>
                  <a:gs pos="0">
                    <a:srgbClr val="0678BD"/>
                  </a:gs>
                </a:gsLst>
                <a:lin ang="2700000" scaled="0"/>
              </a:gradFill>
              <a:ln>
                <a:noFill/>
              </a:ln>
              <a:effectLst>
                <a:innerShdw blurRad="38100" dist="38100" dir="144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9D7997-9F6B-4D92-B23B-3091E7081B64}"/>
                </a:ext>
              </a:extLst>
            </p:cNvPr>
            <p:cNvSpPr txBox="1"/>
            <p:nvPr/>
          </p:nvSpPr>
          <p:spPr>
            <a:xfrm>
              <a:off x="2274790" y="2846821"/>
              <a:ext cx="239189" cy="2986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Ⅳ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502C3-9457-4E43-8046-78E27CA2F520}"/>
              </a:ext>
            </a:extLst>
          </p:cNvPr>
          <p:cNvGrpSpPr/>
          <p:nvPr/>
        </p:nvGrpSpPr>
        <p:grpSpPr>
          <a:xfrm>
            <a:off x="0" y="3024037"/>
            <a:ext cx="10693400" cy="153888"/>
            <a:chOff x="0" y="3036737"/>
            <a:chExt cx="10693400" cy="1538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B1EB03-FE9D-4DCA-8C8C-F6A411933DC9}"/>
                </a:ext>
              </a:extLst>
            </p:cNvPr>
            <p:cNvSpPr txBox="1"/>
            <p:nvPr/>
          </p:nvSpPr>
          <p:spPr>
            <a:xfrm>
              <a:off x="4014700" y="3036737"/>
              <a:ext cx="266400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dist"/>
              <a:r>
                <a:rPr lang="en-US" altLang="ko-KR" sz="10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Fubon</a:t>
              </a:r>
              <a:r>
                <a:rPr lang="ko-KR" altLang="en-US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Hyundai Life New GA System</a:t>
              </a:r>
              <a:endPara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1AAB3DA-186C-4D4A-BC5B-FB77D1513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113681"/>
              <a:ext cx="2743200" cy="0"/>
            </a:xfrm>
            <a:prstGeom prst="line">
              <a:avLst/>
            </a:prstGeom>
            <a:ln>
              <a:gradFill>
                <a:gsLst>
                  <a:gs pos="0">
                    <a:srgbClr val="B0B8C3">
                      <a:alpha val="0"/>
                    </a:srgbClr>
                  </a:gs>
                  <a:gs pos="100000">
                    <a:srgbClr val="B0B8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32AD8C4-4F27-493E-8073-9804E1684BE5}"/>
                </a:ext>
              </a:extLst>
            </p:cNvPr>
            <p:cNvCxnSpPr>
              <a:cxnSpLocks/>
            </p:cNvCxnSpPr>
            <p:nvPr/>
          </p:nvCxnSpPr>
          <p:spPr>
            <a:xfrm>
              <a:off x="7950200" y="3113681"/>
              <a:ext cx="2743200" cy="0"/>
            </a:xfrm>
            <a:prstGeom prst="line">
              <a:avLst/>
            </a:prstGeom>
            <a:ln>
              <a:gradFill>
                <a:gsLst>
                  <a:gs pos="0">
                    <a:srgbClr val="B0B8C3">
                      <a:alpha val="0"/>
                    </a:srgbClr>
                  </a:gs>
                  <a:gs pos="100000">
                    <a:srgbClr val="B0B8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988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49217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1543692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기대효과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789907" y="1153515"/>
            <a:ext cx="9113585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제안사는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본 사업에 제안하는 전략과 안정적인 기술지원을 통해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0B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New GA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0B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영업지원시스템 </a:t>
            </a:r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0B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리뉴얼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0B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구축 사업 성공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 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더블어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후속 프로젝트 구축 사업을 위한 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60B8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어플리케이션 표준화 수립에 성공</a:t>
            </a: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자신합니다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8224672" y="57478"/>
            <a:ext cx="233878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2.2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9" name="사각형: 둥근 모서리 16">
            <a:extLst>
              <a:ext uri="{FF2B5EF4-FFF2-40B4-BE49-F238E27FC236}">
                <a16:creationId xmlns:a16="http://schemas.microsoft.com/office/drawing/2014/main" id="{A7A2C2EE-A901-434B-8F59-84FE9597AAC3}"/>
              </a:ext>
            </a:extLst>
          </p:cNvPr>
          <p:cNvSpPr/>
          <p:nvPr/>
        </p:nvSpPr>
        <p:spPr>
          <a:xfrm>
            <a:off x="596076" y="2070413"/>
            <a:ext cx="9501248" cy="213262"/>
          </a:xfrm>
          <a:prstGeom prst="roundRect">
            <a:avLst>
              <a:gd name="adj" fmla="val 50000"/>
            </a:avLst>
          </a:prstGeom>
          <a:solidFill>
            <a:schemeClr val="tx1">
              <a:alpha val="1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51039A6-6A0B-4223-BDF6-E00D6DFBEE2D}"/>
              </a:ext>
            </a:extLst>
          </p:cNvPr>
          <p:cNvGrpSpPr/>
          <p:nvPr/>
        </p:nvGrpSpPr>
        <p:grpSpPr>
          <a:xfrm>
            <a:off x="596076" y="1980431"/>
            <a:ext cx="3094440" cy="4703964"/>
            <a:chOff x="447715" y="2173086"/>
            <a:chExt cx="3094440" cy="4703964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9A5B677B-A409-4FFB-AE0B-323F003E27EE}"/>
                </a:ext>
              </a:extLst>
            </p:cNvPr>
            <p:cNvGrpSpPr/>
            <p:nvPr/>
          </p:nvGrpSpPr>
          <p:grpSpPr>
            <a:xfrm>
              <a:off x="1789714" y="2173086"/>
              <a:ext cx="410442" cy="410442"/>
              <a:chOff x="1342158" y="1573151"/>
              <a:chExt cx="410442" cy="410442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E27EB5A-CCAB-4CDB-B923-39133F998789}"/>
                  </a:ext>
                </a:extLst>
              </p:cNvPr>
              <p:cNvSpPr/>
              <p:nvPr/>
            </p:nvSpPr>
            <p:spPr>
              <a:xfrm>
                <a:off x="1342158" y="1573151"/>
                <a:ext cx="410442" cy="410442"/>
              </a:xfrm>
              <a:prstGeom prst="ellipse">
                <a:avLst/>
              </a:prstGeom>
              <a:solidFill>
                <a:srgbClr val="144E8C"/>
              </a:solidFill>
              <a:ln w="47625">
                <a:solidFill>
                  <a:srgbClr val="DEDEDE"/>
                </a:solidFill>
              </a:ln>
              <a:effectLst>
                <a:innerShdw blurRad="25400" dist="50800" dir="16200000">
                  <a:prstClr val="black">
                    <a:alpha val="3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43056"/>
                <a:endParaRPr lang="ko-KR" altLang="en-US" sz="28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7" name="Rectangle 14">
                <a:extLst>
                  <a:ext uri="{FF2B5EF4-FFF2-40B4-BE49-F238E27FC236}">
                    <a16:creationId xmlns:a16="http://schemas.microsoft.com/office/drawing/2014/main" id="{8C2745DC-4902-432F-8C84-AEDF92379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184" y="1670650"/>
                <a:ext cx="2083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b="1" dirty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>
                        <a:alpha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1400" b="1" dirty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1</a:t>
                </a:r>
                <a:endPara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3D5F4D0-0B27-4B7E-A515-54B24D232B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35935" y="2742528"/>
              <a:ext cx="318000" cy="0"/>
            </a:xfrm>
            <a:prstGeom prst="line">
              <a:avLst/>
            </a:prstGeom>
            <a:ln w="25400">
              <a:solidFill>
                <a:srgbClr val="DEDED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8F1DD3D-18DA-4BB4-8604-166558B16941}"/>
                </a:ext>
              </a:extLst>
            </p:cNvPr>
            <p:cNvGrpSpPr/>
            <p:nvPr/>
          </p:nvGrpSpPr>
          <p:grpSpPr>
            <a:xfrm>
              <a:off x="447715" y="2897203"/>
              <a:ext cx="3094440" cy="3979847"/>
              <a:chOff x="447713" y="3046084"/>
              <a:chExt cx="3234151" cy="3979847"/>
            </a:xfrm>
          </p:grpSpPr>
          <p:sp>
            <p:nvSpPr>
              <p:cNvPr id="83" name="사각형: 둥근 모서리 87">
                <a:extLst>
                  <a:ext uri="{FF2B5EF4-FFF2-40B4-BE49-F238E27FC236}">
                    <a16:creationId xmlns:a16="http://schemas.microsoft.com/office/drawing/2014/main" id="{B8A86BEB-93EA-48A9-924B-5F01004B12DA}"/>
                  </a:ext>
                </a:extLst>
              </p:cNvPr>
              <p:cNvSpPr/>
              <p:nvPr/>
            </p:nvSpPr>
            <p:spPr>
              <a:xfrm>
                <a:off x="508515" y="3046084"/>
                <a:ext cx="3112548" cy="3979847"/>
              </a:xfrm>
              <a:prstGeom prst="roundRect">
                <a:avLst>
                  <a:gd name="adj" fmla="val 2343"/>
                </a:avLst>
              </a:prstGeom>
              <a:solidFill>
                <a:srgbClr val="144E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4" name="사각형: 둥근 모서리 88">
                <a:extLst>
                  <a:ext uri="{FF2B5EF4-FFF2-40B4-BE49-F238E27FC236}">
                    <a16:creationId xmlns:a16="http://schemas.microsoft.com/office/drawing/2014/main" id="{286FECEE-41C0-4765-BE0F-98F73DA0B22E}"/>
                  </a:ext>
                </a:extLst>
              </p:cNvPr>
              <p:cNvSpPr/>
              <p:nvPr/>
            </p:nvSpPr>
            <p:spPr>
              <a:xfrm>
                <a:off x="447713" y="3368331"/>
                <a:ext cx="3234151" cy="3600450"/>
              </a:xfrm>
              <a:prstGeom prst="roundRect">
                <a:avLst>
                  <a:gd name="adj" fmla="val 26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5" name="Rectangle 14">
                <a:extLst>
                  <a:ext uri="{FF2B5EF4-FFF2-40B4-BE49-F238E27FC236}">
                    <a16:creationId xmlns:a16="http://schemas.microsoft.com/office/drawing/2014/main" id="{F7EE89D8-9EBD-4A63-96A2-AF7BEE38F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563" y="3108843"/>
                <a:ext cx="20104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b="1" dirty="0" smtClean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사업기간 및 개발 공수 절감</a:t>
                </a:r>
                <a:endPara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사각형: 둥근 모서리 34">
              <a:extLst>
                <a:ext uri="{FF2B5EF4-FFF2-40B4-BE49-F238E27FC236}">
                  <a16:creationId xmlns:a16="http://schemas.microsoft.com/office/drawing/2014/main" id="{CB6A2DB1-3CE0-4521-98E8-56A413965261}"/>
                </a:ext>
              </a:extLst>
            </p:cNvPr>
            <p:cNvSpPr/>
            <p:nvPr/>
          </p:nvSpPr>
          <p:spPr>
            <a:xfrm>
              <a:off x="542782" y="5154036"/>
              <a:ext cx="2904306" cy="1554659"/>
            </a:xfrm>
            <a:prstGeom prst="roundRect">
              <a:avLst>
                <a:gd name="adj" fmla="val 42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02DFD48-47FB-4430-88F2-8D1D9CF3E893}"/>
                </a:ext>
              </a:extLst>
            </p:cNvPr>
            <p:cNvGrpSpPr/>
            <p:nvPr/>
          </p:nvGrpSpPr>
          <p:grpSpPr>
            <a:xfrm>
              <a:off x="602494" y="3345722"/>
              <a:ext cx="2436167" cy="616819"/>
              <a:chOff x="7556521" y="5936104"/>
              <a:chExt cx="2436167" cy="616819"/>
            </a:xfrm>
          </p:grpSpPr>
          <p:sp>
            <p:nvSpPr>
              <p:cNvPr id="80" name="그래픽 241">
                <a:extLst>
                  <a:ext uri="{FF2B5EF4-FFF2-40B4-BE49-F238E27FC236}">
                    <a16:creationId xmlns:a16="http://schemas.microsoft.com/office/drawing/2014/main" id="{838B3764-B4EF-44EE-8BBE-5650348B05C8}"/>
                  </a:ext>
                </a:extLst>
              </p:cNvPr>
              <p:cNvSpPr/>
              <p:nvPr/>
            </p:nvSpPr>
            <p:spPr>
              <a:xfrm>
                <a:off x="7556521" y="5944947"/>
                <a:ext cx="166980" cy="166980"/>
              </a:xfrm>
              <a:custGeom>
                <a:avLst/>
                <a:gdLst>
                  <a:gd name="connsiteX0" fmla="*/ 588359 w 686847"/>
                  <a:gd name="connsiteY0" fmla="*/ 343376 h 686847"/>
                  <a:gd name="connsiteX1" fmla="*/ 343567 w 686847"/>
                  <a:gd name="connsiteY1" fmla="*/ 98584 h 686847"/>
                  <a:gd name="connsiteX2" fmla="*/ 98774 w 686847"/>
                  <a:gd name="connsiteY2" fmla="*/ 343376 h 686847"/>
                  <a:gd name="connsiteX3" fmla="*/ 343567 w 686847"/>
                  <a:gd name="connsiteY3" fmla="*/ 588359 h 686847"/>
                  <a:gd name="connsiteX4" fmla="*/ 588359 w 686847"/>
                  <a:gd name="connsiteY4" fmla="*/ 343376 h 686847"/>
                  <a:gd name="connsiteX5" fmla="*/ 292322 w 686847"/>
                  <a:gd name="connsiteY5" fmla="*/ 473583 h 686847"/>
                  <a:gd name="connsiteX6" fmla="*/ 274034 w 686847"/>
                  <a:gd name="connsiteY6" fmla="*/ 466820 h 686847"/>
                  <a:gd name="connsiteX7" fmla="*/ 180594 w 686847"/>
                  <a:gd name="connsiteY7" fmla="*/ 384905 h 686847"/>
                  <a:gd name="connsiteX8" fmla="*/ 177927 w 686847"/>
                  <a:gd name="connsiteY8" fmla="*/ 345948 h 686847"/>
                  <a:gd name="connsiteX9" fmla="*/ 216980 w 686847"/>
                  <a:gd name="connsiteY9" fmla="*/ 343281 h 686847"/>
                  <a:gd name="connsiteX10" fmla="*/ 290417 w 686847"/>
                  <a:gd name="connsiteY10" fmla="*/ 407670 h 686847"/>
                  <a:gd name="connsiteX11" fmla="*/ 467868 w 686847"/>
                  <a:gd name="connsiteY11" fmla="*/ 221837 h 686847"/>
                  <a:gd name="connsiteX12" fmla="*/ 506921 w 686847"/>
                  <a:gd name="connsiteY12" fmla="*/ 220980 h 686847"/>
                  <a:gd name="connsiteX13" fmla="*/ 507873 w 686847"/>
                  <a:gd name="connsiteY13" fmla="*/ 260033 h 686847"/>
                  <a:gd name="connsiteX14" fmla="*/ 312325 w 686847"/>
                  <a:gd name="connsiteY14" fmla="*/ 464915 h 686847"/>
                  <a:gd name="connsiteX15" fmla="*/ 292322 w 686847"/>
                  <a:gd name="connsiteY15" fmla="*/ 473583 h 686847"/>
                  <a:gd name="connsiteX16" fmla="*/ 686848 w 686847"/>
                  <a:gd name="connsiteY16" fmla="*/ 343376 h 686847"/>
                  <a:gd name="connsiteX17" fmla="*/ 343472 w 686847"/>
                  <a:gd name="connsiteY17" fmla="*/ 0 h 686847"/>
                  <a:gd name="connsiteX18" fmla="*/ 0 w 686847"/>
                  <a:gd name="connsiteY18" fmla="*/ 343376 h 686847"/>
                  <a:gd name="connsiteX19" fmla="*/ 343472 w 686847"/>
                  <a:gd name="connsiteY19" fmla="*/ 686848 h 686847"/>
                  <a:gd name="connsiteX20" fmla="*/ 686848 w 686847"/>
                  <a:gd name="connsiteY20" fmla="*/ 343376 h 686847"/>
                  <a:gd name="connsiteX21" fmla="*/ 44291 w 686847"/>
                  <a:gd name="connsiteY21" fmla="*/ 343376 h 686847"/>
                  <a:gd name="connsiteX22" fmla="*/ 343472 w 686847"/>
                  <a:gd name="connsiteY22" fmla="*/ 44196 h 686847"/>
                  <a:gd name="connsiteX23" fmla="*/ 642652 w 686847"/>
                  <a:gd name="connsiteY23" fmla="*/ 343376 h 686847"/>
                  <a:gd name="connsiteX24" fmla="*/ 343472 w 686847"/>
                  <a:gd name="connsiteY24" fmla="*/ 642652 h 686847"/>
                  <a:gd name="connsiteX25" fmla="*/ 44291 w 686847"/>
                  <a:gd name="connsiteY25" fmla="*/ 343376 h 68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6847" h="686847">
                    <a:moveTo>
                      <a:pt x="588359" y="343376"/>
                    </a:moveTo>
                    <a:cubicBezTo>
                      <a:pt x="588359" y="208217"/>
                      <a:pt x="478726" y="98584"/>
                      <a:pt x="343567" y="98584"/>
                    </a:cubicBezTo>
                    <a:cubicBezTo>
                      <a:pt x="208407" y="98584"/>
                      <a:pt x="98774" y="208217"/>
                      <a:pt x="98774" y="343376"/>
                    </a:cubicBezTo>
                    <a:cubicBezTo>
                      <a:pt x="98774" y="478726"/>
                      <a:pt x="208407" y="588359"/>
                      <a:pt x="343567" y="588359"/>
                    </a:cubicBezTo>
                    <a:cubicBezTo>
                      <a:pt x="478726" y="588359"/>
                      <a:pt x="588359" y="478726"/>
                      <a:pt x="588359" y="343376"/>
                    </a:cubicBezTo>
                    <a:close/>
                    <a:moveTo>
                      <a:pt x="292322" y="473583"/>
                    </a:moveTo>
                    <a:cubicBezTo>
                      <a:pt x="285750" y="473583"/>
                      <a:pt x="279273" y="471297"/>
                      <a:pt x="274034" y="466820"/>
                    </a:cubicBezTo>
                    <a:lnTo>
                      <a:pt x="180594" y="384905"/>
                    </a:lnTo>
                    <a:cubicBezTo>
                      <a:pt x="169164" y="374904"/>
                      <a:pt x="167926" y="357473"/>
                      <a:pt x="177927" y="345948"/>
                    </a:cubicBezTo>
                    <a:cubicBezTo>
                      <a:pt x="187928" y="334518"/>
                      <a:pt x="205550" y="333280"/>
                      <a:pt x="216980" y="343281"/>
                    </a:cubicBezTo>
                    <a:lnTo>
                      <a:pt x="290417" y="407670"/>
                    </a:lnTo>
                    <a:lnTo>
                      <a:pt x="467868" y="221837"/>
                    </a:lnTo>
                    <a:cubicBezTo>
                      <a:pt x="478346" y="210884"/>
                      <a:pt x="495967" y="210503"/>
                      <a:pt x="506921" y="220980"/>
                    </a:cubicBezTo>
                    <a:cubicBezTo>
                      <a:pt x="518065" y="231458"/>
                      <a:pt x="518350" y="249079"/>
                      <a:pt x="507873" y="260033"/>
                    </a:cubicBezTo>
                    <a:lnTo>
                      <a:pt x="312325" y="464915"/>
                    </a:lnTo>
                    <a:cubicBezTo>
                      <a:pt x="306896" y="470725"/>
                      <a:pt x="299657" y="473583"/>
                      <a:pt x="292322" y="473583"/>
                    </a:cubicBezTo>
                    <a:close/>
                    <a:moveTo>
                      <a:pt x="686848" y="343376"/>
                    </a:moveTo>
                    <a:cubicBezTo>
                      <a:pt x="686848" y="154115"/>
                      <a:pt x="532829" y="0"/>
                      <a:pt x="343472" y="0"/>
                    </a:cubicBezTo>
                    <a:cubicBezTo>
                      <a:pt x="154115" y="0"/>
                      <a:pt x="0" y="154115"/>
                      <a:pt x="0" y="343376"/>
                    </a:cubicBezTo>
                    <a:cubicBezTo>
                      <a:pt x="0" y="532829"/>
                      <a:pt x="154115" y="686848"/>
                      <a:pt x="343472" y="686848"/>
                    </a:cubicBezTo>
                    <a:cubicBezTo>
                      <a:pt x="532829" y="686848"/>
                      <a:pt x="686848" y="532829"/>
                      <a:pt x="686848" y="343376"/>
                    </a:cubicBezTo>
                    <a:close/>
                    <a:moveTo>
                      <a:pt x="44291" y="343376"/>
                    </a:moveTo>
                    <a:cubicBezTo>
                      <a:pt x="44291" y="178403"/>
                      <a:pt x="178403" y="44196"/>
                      <a:pt x="343472" y="44196"/>
                    </a:cubicBezTo>
                    <a:cubicBezTo>
                      <a:pt x="508445" y="44196"/>
                      <a:pt x="642652" y="178403"/>
                      <a:pt x="642652" y="343376"/>
                    </a:cubicBezTo>
                    <a:cubicBezTo>
                      <a:pt x="642652" y="508445"/>
                      <a:pt x="508445" y="642652"/>
                      <a:pt x="343472" y="642652"/>
                    </a:cubicBezTo>
                    <a:cubicBezTo>
                      <a:pt x="178403" y="642652"/>
                      <a:pt x="44291" y="508445"/>
                      <a:pt x="44291" y="343376"/>
                    </a:cubicBezTo>
                    <a:close/>
                  </a:path>
                </a:pathLst>
              </a:custGeom>
              <a:solidFill>
                <a:srgbClr val="144E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FFEC815-C126-4547-962E-191C99D0C9BB}"/>
                  </a:ext>
                </a:extLst>
              </p:cNvPr>
              <p:cNvSpPr txBox="1"/>
              <p:nvPr/>
            </p:nvSpPr>
            <p:spPr>
              <a:xfrm>
                <a:off x="7785352" y="5936104"/>
                <a:ext cx="20358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buClr>
                    <a:srgbClr val="1B3371"/>
                  </a:buClr>
                </a:pPr>
                <a:r>
                  <a:rPr lang="ko-KR" altLang="en-US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제품 업그레이드 및 마이그레이션</a:t>
                </a:r>
                <a:endPara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7000E45-A7F0-4B90-AECD-4340F94B0679}"/>
                  </a:ext>
                </a:extLst>
              </p:cNvPr>
              <p:cNvSpPr txBox="1"/>
              <p:nvPr/>
            </p:nvSpPr>
            <p:spPr>
              <a:xfrm>
                <a:off x="7785352" y="6191286"/>
                <a:ext cx="2207336" cy="3616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30175" indent="-130175">
                  <a:spcAft>
                    <a:spcPts val="300"/>
                  </a:spcAft>
                  <a:buClr>
                    <a:srgbClr val="005CA9"/>
                  </a:buClr>
                  <a:buFont typeface="Arial" panose="020B0604020202020204" pitchFamily="34" charset="0"/>
                  <a:buChar char="•"/>
                  <a:defRPr sz="10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>
                  <a:buClr>
                    <a:srgbClr val="144E8C"/>
                  </a:buClr>
                </a:pPr>
                <a:r>
                  <a:rPr lang="ko-KR" altLang="en-US" dirty="0" smtClean="0"/>
                  <a:t>기존 화면 소스 자동 마이그레이션</a:t>
                </a:r>
                <a:endParaRPr lang="en-US" altLang="ko-KR" dirty="0"/>
              </a:p>
              <a:p>
                <a:pPr>
                  <a:buClr>
                    <a:srgbClr val="144E8C"/>
                  </a:buClr>
                </a:pPr>
                <a:r>
                  <a:rPr lang="ko-KR" altLang="en-US" dirty="0" err="1" smtClean="0"/>
                  <a:t>넥사크로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개발툴</a:t>
                </a:r>
                <a:r>
                  <a:rPr lang="ko-KR" altLang="en-US" dirty="0" smtClean="0"/>
                  <a:t> 내 기본 기능으로 수행</a:t>
                </a:r>
                <a:endParaRPr lang="ko-KR" altLang="en-US" dirty="0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5CBA1CAB-2B7F-496D-B86B-B8425F254B66}"/>
                </a:ext>
              </a:extLst>
            </p:cNvPr>
            <p:cNvGrpSpPr/>
            <p:nvPr/>
          </p:nvGrpSpPr>
          <p:grpSpPr>
            <a:xfrm>
              <a:off x="602494" y="4235092"/>
              <a:ext cx="2707074" cy="616819"/>
              <a:chOff x="7556521" y="5936104"/>
              <a:chExt cx="2707074" cy="616819"/>
            </a:xfrm>
          </p:grpSpPr>
          <p:sp>
            <p:nvSpPr>
              <p:cNvPr id="77" name="그래픽 241">
                <a:extLst>
                  <a:ext uri="{FF2B5EF4-FFF2-40B4-BE49-F238E27FC236}">
                    <a16:creationId xmlns:a16="http://schemas.microsoft.com/office/drawing/2014/main" id="{F1FB2E46-1007-46AE-BE15-8BE10A2199EA}"/>
                  </a:ext>
                </a:extLst>
              </p:cNvPr>
              <p:cNvSpPr/>
              <p:nvPr/>
            </p:nvSpPr>
            <p:spPr>
              <a:xfrm>
                <a:off x="7556521" y="5944947"/>
                <a:ext cx="166980" cy="166980"/>
              </a:xfrm>
              <a:custGeom>
                <a:avLst/>
                <a:gdLst>
                  <a:gd name="connsiteX0" fmla="*/ 588359 w 686847"/>
                  <a:gd name="connsiteY0" fmla="*/ 343376 h 686847"/>
                  <a:gd name="connsiteX1" fmla="*/ 343567 w 686847"/>
                  <a:gd name="connsiteY1" fmla="*/ 98584 h 686847"/>
                  <a:gd name="connsiteX2" fmla="*/ 98774 w 686847"/>
                  <a:gd name="connsiteY2" fmla="*/ 343376 h 686847"/>
                  <a:gd name="connsiteX3" fmla="*/ 343567 w 686847"/>
                  <a:gd name="connsiteY3" fmla="*/ 588359 h 686847"/>
                  <a:gd name="connsiteX4" fmla="*/ 588359 w 686847"/>
                  <a:gd name="connsiteY4" fmla="*/ 343376 h 686847"/>
                  <a:gd name="connsiteX5" fmla="*/ 292322 w 686847"/>
                  <a:gd name="connsiteY5" fmla="*/ 473583 h 686847"/>
                  <a:gd name="connsiteX6" fmla="*/ 274034 w 686847"/>
                  <a:gd name="connsiteY6" fmla="*/ 466820 h 686847"/>
                  <a:gd name="connsiteX7" fmla="*/ 180594 w 686847"/>
                  <a:gd name="connsiteY7" fmla="*/ 384905 h 686847"/>
                  <a:gd name="connsiteX8" fmla="*/ 177927 w 686847"/>
                  <a:gd name="connsiteY8" fmla="*/ 345948 h 686847"/>
                  <a:gd name="connsiteX9" fmla="*/ 216980 w 686847"/>
                  <a:gd name="connsiteY9" fmla="*/ 343281 h 686847"/>
                  <a:gd name="connsiteX10" fmla="*/ 290417 w 686847"/>
                  <a:gd name="connsiteY10" fmla="*/ 407670 h 686847"/>
                  <a:gd name="connsiteX11" fmla="*/ 467868 w 686847"/>
                  <a:gd name="connsiteY11" fmla="*/ 221837 h 686847"/>
                  <a:gd name="connsiteX12" fmla="*/ 506921 w 686847"/>
                  <a:gd name="connsiteY12" fmla="*/ 220980 h 686847"/>
                  <a:gd name="connsiteX13" fmla="*/ 507873 w 686847"/>
                  <a:gd name="connsiteY13" fmla="*/ 260033 h 686847"/>
                  <a:gd name="connsiteX14" fmla="*/ 312325 w 686847"/>
                  <a:gd name="connsiteY14" fmla="*/ 464915 h 686847"/>
                  <a:gd name="connsiteX15" fmla="*/ 292322 w 686847"/>
                  <a:gd name="connsiteY15" fmla="*/ 473583 h 686847"/>
                  <a:gd name="connsiteX16" fmla="*/ 686848 w 686847"/>
                  <a:gd name="connsiteY16" fmla="*/ 343376 h 686847"/>
                  <a:gd name="connsiteX17" fmla="*/ 343472 w 686847"/>
                  <a:gd name="connsiteY17" fmla="*/ 0 h 686847"/>
                  <a:gd name="connsiteX18" fmla="*/ 0 w 686847"/>
                  <a:gd name="connsiteY18" fmla="*/ 343376 h 686847"/>
                  <a:gd name="connsiteX19" fmla="*/ 343472 w 686847"/>
                  <a:gd name="connsiteY19" fmla="*/ 686848 h 686847"/>
                  <a:gd name="connsiteX20" fmla="*/ 686848 w 686847"/>
                  <a:gd name="connsiteY20" fmla="*/ 343376 h 686847"/>
                  <a:gd name="connsiteX21" fmla="*/ 44291 w 686847"/>
                  <a:gd name="connsiteY21" fmla="*/ 343376 h 686847"/>
                  <a:gd name="connsiteX22" fmla="*/ 343472 w 686847"/>
                  <a:gd name="connsiteY22" fmla="*/ 44196 h 686847"/>
                  <a:gd name="connsiteX23" fmla="*/ 642652 w 686847"/>
                  <a:gd name="connsiteY23" fmla="*/ 343376 h 686847"/>
                  <a:gd name="connsiteX24" fmla="*/ 343472 w 686847"/>
                  <a:gd name="connsiteY24" fmla="*/ 642652 h 686847"/>
                  <a:gd name="connsiteX25" fmla="*/ 44291 w 686847"/>
                  <a:gd name="connsiteY25" fmla="*/ 343376 h 68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6847" h="686847">
                    <a:moveTo>
                      <a:pt x="588359" y="343376"/>
                    </a:moveTo>
                    <a:cubicBezTo>
                      <a:pt x="588359" y="208217"/>
                      <a:pt x="478726" y="98584"/>
                      <a:pt x="343567" y="98584"/>
                    </a:cubicBezTo>
                    <a:cubicBezTo>
                      <a:pt x="208407" y="98584"/>
                      <a:pt x="98774" y="208217"/>
                      <a:pt x="98774" y="343376"/>
                    </a:cubicBezTo>
                    <a:cubicBezTo>
                      <a:pt x="98774" y="478726"/>
                      <a:pt x="208407" y="588359"/>
                      <a:pt x="343567" y="588359"/>
                    </a:cubicBezTo>
                    <a:cubicBezTo>
                      <a:pt x="478726" y="588359"/>
                      <a:pt x="588359" y="478726"/>
                      <a:pt x="588359" y="343376"/>
                    </a:cubicBezTo>
                    <a:close/>
                    <a:moveTo>
                      <a:pt x="292322" y="473583"/>
                    </a:moveTo>
                    <a:cubicBezTo>
                      <a:pt x="285750" y="473583"/>
                      <a:pt x="279273" y="471297"/>
                      <a:pt x="274034" y="466820"/>
                    </a:cubicBezTo>
                    <a:lnTo>
                      <a:pt x="180594" y="384905"/>
                    </a:lnTo>
                    <a:cubicBezTo>
                      <a:pt x="169164" y="374904"/>
                      <a:pt x="167926" y="357473"/>
                      <a:pt x="177927" y="345948"/>
                    </a:cubicBezTo>
                    <a:cubicBezTo>
                      <a:pt x="187928" y="334518"/>
                      <a:pt x="205550" y="333280"/>
                      <a:pt x="216980" y="343281"/>
                    </a:cubicBezTo>
                    <a:lnTo>
                      <a:pt x="290417" y="407670"/>
                    </a:lnTo>
                    <a:lnTo>
                      <a:pt x="467868" y="221837"/>
                    </a:lnTo>
                    <a:cubicBezTo>
                      <a:pt x="478346" y="210884"/>
                      <a:pt x="495967" y="210503"/>
                      <a:pt x="506921" y="220980"/>
                    </a:cubicBezTo>
                    <a:cubicBezTo>
                      <a:pt x="518065" y="231458"/>
                      <a:pt x="518350" y="249079"/>
                      <a:pt x="507873" y="260033"/>
                    </a:cubicBezTo>
                    <a:lnTo>
                      <a:pt x="312325" y="464915"/>
                    </a:lnTo>
                    <a:cubicBezTo>
                      <a:pt x="306896" y="470725"/>
                      <a:pt x="299657" y="473583"/>
                      <a:pt x="292322" y="473583"/>
                    </a:cubicBezTo>
                    <a:close/>
                    <a:moveTo>
                      <a:pt x="686848" y="343376"/>
                    </a:moveTo>
                    <a:cubicBezTo>
                      <a:pt x="686848" y="154115"/>
                      <a:pt x="532829" y="0"/>
                      <a:pt x="343472" y="0"/>
                    </a:cubicBezTo>
                    <a:cubicBezTo>
                      <a:pt x="154115" y="0"/>
                      <a:pt x="0" y="154115"/>
                      <a:pt x="0" y="343376"/>
                    </a:cubicBezTo>
                    <a:cubicBezTo>
                      <a:pt x="0" y="532829"/>
                      <a:pt x="154115" y="686848"/>
                      <a:pt x="343472" y="686848"/>
                    </a:cubicBezTo>
                    <a:cubicBezTo>
                      <a:pt x="532829" y="686848"/>
                      <a:pt x="686848" y="532829"/>
                      <a:pt x="686848" y="343376"/>
                    </a:cubicBezTo>
                    <a:close/>
                    <a:moveTo>
                      <a:pt x="44291" y="343376"/>
                    </a:moveTo>
                    <a:cubicBezTo>
                      <a:pt x="44291" y="178403"/>
                      <a:pt x="178403" y="44196"/>
                      <a:pt x="343472" y="44196"/>
                    </a:cubicBezTo>
                    <a:cubicBezTo>
                      <a:pt x="508445" y="44196"/>
                      <a:pt x="642652" y="178403"/>
                      <a:pt x="642652" y="343376"/>
                    </a:cubicBezTo>
                    <a:cubicBezTo>
                      <a:pt x="642652" y="508445"/>
                      <a:pt x="508445" y="642652"/>
                      <a:pt x="343472" y="642652"/>
                    </a:cubicBezTo>
                    <a:cubicBezTo>
                      <a:pt x="178403" y="642652"/>
                      <a:pt x="44291" y="508445"/>
                      <a:pt x="44291" y="343376"/>
                    </a:cubicBezTo>
                    <a:close/>
                  </a:path>
                </a:pathLst>
              </a:custGeom>
              <a:solidFill>
                <a:srgbClr val="144E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C257F01-BB49-41BC-BF77-4CB8FED8BFCA}"/>
                  </a:ext>
                </a:extLst>
              </p:cNvPr>
              <p:cNvSpPr txBox="1"/>
              <p:nvPr/>
            </p:nvSpPr>
            <p:spPr>
              <a:xfrm>
                <a:off x="7785352" y="5936104"/>
                <a:ext cx="214161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buClr>
                    <a:srgbClr val="1B3371"/>
                  </a:buClr>
                </a:pPr>
                <a:r>
                  <a:rPr lang="ko-KR" altLang="en-US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성능 개선 보장 및 업무 효율성 증대</a:t>
                </a:r>
                <a:endPara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D6C99B2-F84D-4747-83D0-81D12BBBF762}"/>
                  </a:ext>
                </a:extLst>
              </p:cNvPr>
              <p:cNvSpPr txBox="1"/>
              <p:nvPr/>
            </p:nvSpPr>
            <p:spPr>
              <a:xfrm>
                <a:off x="7785352" y="6191286"/>
                <a:ext cx="2478243" cy="3616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ko-KR"/>
                </a:defPPr>
                <a:lvl1pPr marL="130175" indent="-130175">
                  <a:spcAft>
                    <a:spcPts val="300"/>
                  </a:spcAft>
                  <a:buClr>
                    <a:srgbClr val="005CA9"/>
                  </a:buClr>
                  <a:buFont typeface="Arial" panose="020B0604020202020204" pitchFamily="34" charset="0"/>
                  <a:buChar char="•"/>
                  <a:defRPr sz="105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>
                  <a:buClr>
                    <a:srgbClr val="144E8C"/>
                  </a:buClr>
                </a:pPr>
                <a:r>
                  <a:rPr lang="ko-KR" altLang="en-US" dirty="0" smtClean="0"/>
                  <a:t>기존 성능대비 최소 </a:t>
                </a:r>
                <a:r>
                  <a:rPr lang="en-US" altLang="ko-KR" dirty="0" smtClean="0"/>
                  <a:t>2.5</a:t>
                </a:r>
                <a:r>
                  <a:rPr lang="ko-KR" altLang="en-US" dirty="0" smtClean="0"/>
                  <a:t>배 이상 개선</a:t>
                </a:r>
                <a:endParaRPr lang="en-US" altLang="ko-KR" dirty="0" smtClean="0"/>
              </a:p>
              <a:p>
                <a:pPr>
                  <a:buClr>
                    <a:srgbClr val="144E8C"/>
                  </a:buClr>
                </a:pPr>
                <a:r>
                  <a:rPr lang="ko-KR" altLang="en-US" dirty="0" smtClean="0"/>
                  <a:t>사용자 편의성 개선을 통한 업무 효율성 증대</a:t>
                </a:r>
                <a:endParaRPr lang="ko-KR" altLang="en-US" dirty="0"/>
              </a:p>
            </p:txBody>
          </p: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0BFA215-A1A7-42E1-92EB-90F2FA832C4E}"/>
              </a:ext>
            </a:extLst>
          </p:cNvPr>
          <p:cNvGrpSpPr/>
          <p:nvPr/>
        </p:nvGrpSpPr>
        <p:grpSpPr>
          <a:xfrm>
            <a:off x="3800515" y="1980431"/>
            <a:ext cx="3094440" cy="4703964"/>
            <a:chOff x="447715" y="2173086"/>
            <a:chExt cx="3094440" cy="4703964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6473C5D-F630-4D6D-BA9F-2404AB6157D3}"/>
                </a:ext>
              </a:extLst>
            </p:cNvPr>
            <p:cNvGrpSpPr/>
            <p:nvPr/>
          </p:nvGrpSpPr>
          <p:grpSpPr>
            <a:xfrm>
              <a:off x="1789714" y="2173086"/>
              <a:ext cx="410442" cy="410442"/>
              <a:chOff x="1342158" y="1573151"/>
              <a:chExt cx="410442" cy="410442"/>
            </a:xfrm>
          </p:grpSpPr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CA54E2FF-3FDF-4BAB-935B-AAFCB5429A2F}"/>
                  </a:ext>
                </a:extLst>
              </p:cNvPr>
              <p:cNvSpPr/>
              <p:nvPr/>
            </p:nvSpPr>
            <p:spPr>
              <a:xfrm>
                <a:off x="1342158" y="1573151"/>
                <a:ext cx="410442" cy="410442"/>
              </a:xfrm>
              <a:prstGeom prst="ellipse">
                <a:avLst/>
              </a:prstGeom>
              <a:solidFill>
                <a:srgbClr val="11A19C"/>
              </a:solidFill>
              <a:ln w="47625">
                <a:solidFill>
                  <a:srgbClr val="DEDEDE"/>
                </a:solidFill>
              </a:ln>
              <a:effectLst>
                <a:innerShdw blurRad="25400" dist="50800" dir="16200000">
                  <a:prstClr val="black">
                    <a:alpha val="3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43056"/>
                <a:endParaRPr lang="ko-KR" altLang="en-US" sz="28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BEED01C8-405F-40AC-A910-A7BE62A61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184" y="1670650"/>
                <a:ext cx="2083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b="1" dirty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>
                        <a:alpha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1400" b="1" dirty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2</a:t>
                </a:r>
                <a:endPara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2FEE6CF-5E8C-46B6-9D8C-D60FBCFDC8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35935" y="2742528"/>
              <a:ext cx="318000" cy="0"/>
            </a:xfrm>
            <a:prstGeom prst="line">
              <a:avLst/>
            </a:prstGeom>
            <a:ln w="25400">
              <a:solidFill>
                <a:srgbClr val="DEDED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44F1F6EE-3DB4-4487-9F6C-ABA9EDA78D48}"/>
                </a:ext>
              </a:extLst>
            </p:cNvPr>
            <p:cNvGrpSpPr/>
            <p:nvPr/>
          </p:nvGrpSpPr>
          <p:grpSpPr>
            <a:xfrm>
              <a:off x="447715" y="2897203"/>
              <a:ext cx="3094440" cy="3979847"/>
              <a:chOff x="447713" y="3046084"/>
              <a:chExt cx="3234151" cy="3979847"/>
            </a:xfrm>
          </p:grpSpPr>
          <p:sp>
            <p:nvSpPr>
              <p:cNvPr id="100" name="사각형: 둥근 모서리 140">
                <a:extLst>
                  <a:ext uri="{FF2B5EF4-FFF2-40B4-BE49-F238E27FC236}">
                    <a16:creationId xmlns:a16="http://schemas.microsoft.com/office/drawing/2014/main" id="{5038DBEA-F207-451E-B0A1-4D59436DB211}"/>
                  </a:ext>
                </a:extLst>
              </p:cNvPr>
              <p:cNvSpPr/>
              <p:nvPr/>
            </p:nvSpPr>
            <p:spPr>
              <a:xfrm>
                <a:off x="508515" y="3046084"/>
                <a:ext cx="3112548" cy="3979847"/>
              </a:xfrm>
              <a:prstGeom prst="roundRect">
                <a:avLst>
                  <a:gd name="adj" fmla="val 2343"/>
                </a:avLst>
              </a:prstGeom>
              <a:solidFill>
                <a:srgbClr val="11A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02" name="사각형: 둥근 모서리 141">
                <a:extLst>
                  <a:ext uri="{FF2B5EF4-FFF2-40B4-BE49-F238E27FC236}">
                    <a16:creationId xmlns:a16="http://schemas.microsoft.com/office/drawing/2014/main" id="{DBD9BEA3-0B21-4E27-B339-5F50E0FD5054}"/>
                  </a:ext>
                </a:extLst>
              </p:cNvPr>
              <p:cNvSpPr/>
              <p:nvPr/>
            </p:nvSpPr>
            <p:spPr>
              <a:xfrm>
                <a:off x="447713" y="3368331"/>
                <a:ext cx="3234151" cy="3600450"/>
              </a:xfrm>
              <a:prstGeom prst="roundRect">
                <a:avLst>
                  <a:gd name="adj" fmla="val 26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3" name="Rectangle 14">
                <a:extLst>
                  <a:ext uri="{FF2B5EF4-FFF2-40B4-BE49-F238E27FC236}">
                    <a16:creationId xmlns:a16="http://schemas.microsoft.com/office/drawing/2014/main" id="{F9C7FD43-FE25-41B0-8129-B2A63C198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9567" y="3108843"/>
                <a:ext cx="20104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b="1" dirty="0" smtClean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개발 생산성 및 안정성 확보</a:t>
                </a:r>
                <a:endPara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3" name="사각형: 둥근 모서리 131">
              <a:extLst>
                <a:ext uri="{FF2B5EF4-FFF2-40B4-BE49-F238E27FC236}">
                  <a16:creationId xmlns:a16="http://schemas.microsoft.com/office/drawing/2014/main" id="{ECA64AC7-B502-4649-8164-DA885C586B73}"/>
                </a:ext>
              </a:extLst>
            </p:cNvPr>
            <p:cNvSpPr/>
            <p:nvPr/>
          </p:nvSpPr>
          <p:spPr>
            <a:xfrm>
              <a:off x="542782" y="5154036"/>
              <a:ext cx="2904306" cy="1554659"/>
            </a:xfrm>
            <a:prstGeom prst="roundRect">
              <a:avLst>
                <a:gd name="adj" fmla="val 42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65B9A306-584C-4B4E-BBA4-CAC571652039}"/>
                </a:ext>
              </a:extLst>
            </p:cNvPr>
            <p:cNvGrpSpPr/>
            <p:nvPr/>
          </p:nvGrpSpPr>
          <p:grpSpPr>
            <a:xfrm>
              <a:off x="602494" y="3345722"/>
              <a:ext cx="2610893" cy="369332"/>
              <a:chOff x="7556521" y="5936104"/>
              <a:chExt cx="2610893" cy="369332"/>
            </a:xfrm>
          </p:grpSpPr>
          <p:sp>
            <p:nvSpPr>
              <p:cNvPr id="98" name="그래픽 241">
                <a:extLst>
                  <a:ext uri="{FF2B5EF4-FFF2-40B4-BE49-F238E27FC236}">
                    <a16:creationId xmlns:a16="http://schemas.microsoft.com/office/drawing/2014/main" id="{AB8CC075-699E-4757-8D12-71BB44AA2FB6}"/>
                  </a:ext>
                </a:extLst>
              </p:cNvPr>
              <p:cNvSpPr/>
              <p:nvPr/>
            </p:nvSpPr>
            <p:spPr>
              <a:xfrm>
                <a:off x="7556521" y="5944947"/>
                <a:ext cx="166980" cy="166980"/>
              </a:xfrm>
              <a:custGeom>
                <a:avLst/>
                <a:gdLst>
                  <a:gd name="connsiteX0" fmla="*/ 588359 w 686847"/>
                  <a:gd name="connsiteY0" fmla="*/ 343376 h 686847"/>
                  <a:gd name="connsiteX1" fmla="*/ 343567 w 686847"/>
                  <a:gd name="connsiteY1" fmla="*/ 98584 h 686847"/>
                  <a:gd name="connsiteX2" fmla="*/ 98774 w 686847"/>
                  <a:gd name="connsiteY2" fmla="*/ 343376 h 686847"/>
                  <a:gd name="connsiteX3" fmla="*/ 343567 w 686847"/>
                  <a:gd name="connsiteY3" fmla="*/ 588359 h 686847"/>
                  <a:gd name="connsiteX4" fmla="*/ 588359 w 686847"/>
                  <a:gd name="connsiteY4" fmla="*/ 343376 h 686847"/>
                  <a:gd name="connsiteX5" fmla="*/ 292322 w 686847"/>
                  <a:gd name="connsiteY5" fmla="*/ 473583 h 686847"/>
                  <a:gd name="connsiteX6" fmla="*/ 274034 w 686847"/>
                  <a:gd name="connsiteY6" fmla="*/ 466820 h 686847"/>
                  <a:gd name="connsiteX7" fmla="*/ 180594 w 686847"/>
                  <a:gd name="connsiteY7" fmla="*/ 384905 h 686847"/>
                  <a:gd name="connsiteX8" fmla="*/ 177927 w 686847"/>
                  <a:gd name="connsiteY8" fmla="*/ 345948 h 686847"/>
                  <a:gd name="connsiteX9" fmla="*/ 216980 w 686847"/>
                  <a:gd name="connsiteY9" fmla="*/ 343281 h 686847"/>
                  <a:gd name="connsiteX10" fmla="*/ 290417 w 686847"/>
                  <a:gd name="connsiteY10" fmla="*/ 407670 h 686847"/>
                  <a:gd name="connsiteX11" fmla="*/ 467868 w 686847"/>
                  <a:gd name="connsiteY11" fmla="*/ 221837 h 686847"/>
                  <a:gd name="connsiteX12" fmla="*/ 506921 w 686847"/>
                  <a:gd name="connsiteY12" fmla="*/ 220980 h 686847"/>
                  <a:gd name="connsiteX13" fmla="*/ 507873 w 686847"/>
                  <a:gd name="connsiteY13" fmla="*/ 260033 h 686847"/>
                  <a:gd name="connsiteX14" fmla="*/ 312325 w 686847"/>
                  <a:gd name="connsiteY14" fmla="*/ 464915 h 686847"/>
                  <a:gd name="connsiteX15" fmla="*/ 292322 w 686847"/>
                  <a:gd name="connsiteY15" fmla="*/ 473583 h 686847"/>
                  <a:gd name="connsiteX16" fmla="*/ 686848 w 686847"/>
                  <a:gd name="connsiteY16" fmla="*/ 343376 h 686847"/>
                  <a:gd name="connsiteX17" fmla="*/ 343472 w 686847"/>
                  <a:gd name="connsiteY17" fmla="*/ 0 h 686847"/>
                  <a:gd name="connsiteX18" fmla="*/ 0 w 686847"/>
                  <a:gd name="connsiteY18" fmla="*/ 343376 h 686847"/>
                  <a:gd name="connsiteX19" fmla="*/ 343472 w 686847"/>
                  <a:gd name="connsiteY19" fmla="*/ 686848 h 686847"/>
                  <a:gd name="connsiteX20" fmla="*/ 686848 w 686847"/>
                  <a:gd name="connsiteY20" fmla="*/ 343376 h 686847"/>
                  <a:gd name="connsiteX21" fmla="*/ 44291 w 686847"/>
                  <a:gd name="connsiteY21" fmla="*/ 343376 h 686847"/>
                  <a:gd name="connsiteX22" fmla="*/ 343472 w 686847"/>
                  <a:gd name="connsiteY22" fmla="*/ 44196 h 686847"/>
                  <a:gd name="connsiteX23" fmla="*/ 642652 w 686847"/>
                  <a:gd name="connsiteY23" fmla="*/ 343376 h 686847"/>
                  <a:gd name="connsiteX24" fmla="*/ 343472 w 686847"/>
                  <a:gd name="connsiteY24" fmla="*/ 642652 h 686847"/>
                  <a:gd name="connsiteX25" fmla="*/ 44291 w 686847"/>
                  <a:gd name="connsiteY25" fmla="*/ 343376 h 68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6847" h="686847">
                    <a:moveTo>
                      <a:pt x="588359" y="343376"/>
                    </a:moveTo>
                    <a:cubicBezTo>
                      <a:pt x="588359" y="208217"/>
                      <a:pt x="478726" y="98584"/>
                      <a:pt x="343567" y="98584"/>
                    </a:cubicBezTo>
                    <a:cubicBezTo>
                      <a:pt x="208407" y="98584"/>
                      <a:pt x="98774" y="208217"/>
                      <a:pt x="98774" y="343376"/>
                    </a:cubicBezTo>
                    <a:cubicBezTo>
                      <a:pt x="98774" y="478726"/>
                      <a:pt x="208407" y="588359"/>
                      <a:pt x="343567" y="588359"/>
                    </a:cubicBezTo>
                    <a:cubicBezTo>
                      <a:pt x="478726" y="588359"/>
                      <a:pt x="588359" y="478726"/>
                      <a:pt x="588359" y="343376"/>
                    </a:cubicBezTo>
                    <a:close/>
                    <a:moveTo>
                      <a:pt x="292322" y="473583"/>
                    </a:moveTo>
                    <a:cubicBezTo>
                      <a:pt x="285750" y="473583"/>
                      <a:pt x="279273" y="471297"/>
                      <a:pt x="274034" y="466820"/>
                    </a:cubicBezTo>
                    <a:lnTo>
                      <a:pt x="180594" y="384905"/>
                    </a:lnTo>
                    <a:cubicBezTo>
                      <a:pt x="169164" y="374904"/>
                      <a:pt x="167926" y="357473"/>
                      <a:pt x="177927" y="345948"/>
                    </a:cubicBezTo>
                    <a:cubicBezTo>
                      <a:pt x="187928" y="334518"/>
                      <a:pt x="205550" y="333280"/>
                      <a:pt x="216980" y="343281"/>
                    </a:cubicBezTo>
                    <a:lnTo>
                      <a:pt x="290417" y="407670"/>
                    </a:lnTo>
                    <a:lnTo>
                      <a:pt x="467868" y="221837"/>
                    </a:lnTo>
                    <a:cubicBezTo>
                      <a:pt x="478346" y="210884"/>
                      <a:pt x="495967" y="210503"/>
                      <a:pt x="506921" y="220980"/>
                    </a:cubicBezTo>
                    <a:cubicBezTo>
                      <a:pt x="518065" y="231458"/>
                      <a:pt x="518350" y="249079"/>
                      <a:pt x="507873" y="260033"/>
                    </a:cubicBezTo>
                    <a:lnTo>
                      <a:pt x="312325" y="464915"/>
                    </a:lnTo>
                    <a:cubicBezTo>
                      <a:pt x="306896" y="470725"/>
                      <a:pt x="299657" y="473583"/>
                      <a:pt x="292322" y="473583"/>
                    </a:cubicBezTo>
                    <a:close/>
                    <a:moveTo>
                      <a:pt x="686848" y="343376"/>
                    </a:moveTo>
                    <a:cubicBezTo>
                      <a:pt x="686848" y="154115"/>
                      <a:pt x="532829" y="0"/>
                      <a:pt x="343472" y="0"/>
                    </a:cubicBezTo>
                    <a:cubicBezTo>
                      <a:pt x="154115" y="0"/>
                      <a:pt x="0" y="154115"/>
                      <a:pt x="0" y="343376"/>
                    </a:cubicBezTo>
                    <a:cubicBezTo>
                      <a:pt x="0" y="532829"/>
                      <a:pt x="154115" y="686848"/>
                      <a:pt x="343472" y="686848"/>
                    </a:cubicBezTo>
                    <a:cubicBezTo>
                      <a:pt x="532829" y="686848"/>
                      <a:pt x="686848" y="532829"/>
                      <a:pt x="686848" y="343376"/>
                    </a:cubicBezTo>
                    <a:close/>
                    <a:moveTo>
                      <a:pt x="44291" y="343376"/>
                    </a:moveTo>
                    <a:cubicBezTo>
                      <a:pt x="44291" y="178403"/>
                      <a:pt x="178403" y="44196"/>
                      <a:pt x="343472" y="44196"/>
                    </a:cubicBezTo>
                    <a:cubicBezTo>
                      <a:pt x="508445" y="44196"/>
                      <a:pt x="642652" y="178403"/>
                      <a:pt x="642652" y="343376"/>
                    </a:cubicBezTo>
                    <a:cubicBezTo>
                      <a:pt x="642652" y="508445"/>
                      <a:pt x="508445" y="642652"/>
                      <a:pt x="343472" y="642652"/>
                    </a:cubicBezTo>
                    <a:cubicBezTo>
                      <a:pt x="178403" y="642652"/>
                      <a:pt x="44291" y="508445"/>
                      <a:pt x="44291" y="343376"/>
                    </a:cubicBezTo>
                    <a:close/>
                  </a:path>
                </a:pathLst>
              </a:custGeom>
              <a:solidFill>
                <a:srgbClr val="11A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C788453-86AF-4AB8-8432-FFB999C140BB}"/>
                  </a:ext>
                </a:extLst>
              </p:cNvPr>
              <p:cNvSpPr txBox="1"/>
              <p:nvPr/>
            </p:nvSpPr>
            <p:spPr>
              <a:xfrm>
                <a:off x="7785352" y="5936104"/>
                <a:ext cx="23820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buClr>
                    <a:srgbClr val="1B3371"/>
                  </a:buClr>
                </a:pPr>
                <a:r>
                  <a:rPr lang="ko-KR" altLang="en-US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기존 개발환경 재활용을 통한 초기 환경</a:t>
                </a:r>
                <a:endParaRPr lang="en-US" altLang="ko-KR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buClr>
                    <a:srgbClr val="1B3371"/>
                  </a:buClr>
                </a:pPr>
                <a:r>
                  <a:rPr lang="ko-KR" altLang="en-US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구축 기간 단축  </a:t>
                </a:r>
                <a:endPara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782DF73-1A0C-4519-8CA8-74B3AFD8A9DE}"/>
                </a:ext>
              </a:extLst>
            </p:cNvPr>
            <p:cNvGrpSpPr/>
            <p:nvPr/>
          </p:nvGrpSpPr>
          <p:grpSpPr>
            <a:xfrm>
              <a:off x="602494" y="4235092"/>
              <a:ext cx="2024194" cy="184666"/>
              <a:chOff x="7556521" y="5936104"/>
              <a:chExt cx="2024194" cy="184666"/>
            </a:xfrm>
          </p:grpSpPr>
          <p:sp>
            <p:nvSpPr>
              <p:cNvPr id="96" name="그래픽 241">
                <a:extLst>
                  <a:ext uri="{FF2B5EF4-FFF2-40B4-BE49-F238E27FC236}">
                    <a16:creationId xmlns:a16="http://schemas.microsoft.com/office/drawing/2014/main" id="{68C2FD66-4DAE-49B4-BC70-FA13B5B33F8B}"/>
                  </a:ext>
                </a:extLst>
              </p:cNvPr>
              <p:cNvSpPr/>
              <p:nvPr/>
            </p:nvSpPr>
            <p:spPr>
              <a:xfrm>
                <a:off x="7556521" y="5944947"/>
                <a:ext cx="166980" cy="166980"/>
              </a:xfrm>
              <a:custGeom>
                <a:avLst/>
                <a:gdLst>
                  <a:gd name="connsiteX0" fmla="*/ 588359 w 686847"/>
                  <a:gd name="connsiteY0" fmla="*/ 343376 h 686847"/>
                  <a:gd name="connsiteX1" fmla="*/ 343567 w 686847"/>
                  <a:gd name="connsiteY1" fmla="*/ 98584 h 686847"/>
                  <a:gd name="connsiteX2" fmla="*/ 98774 w 686847"/>
                  <a:gd name="connsiteY2" fmla="*/ 343376 h 686847"/>
                  <a:gd name="connsiteX3" fmla="*/ 343567 w 686847"/>
                  <a:gd name="connsiteY3" fmla="*/ 588359 h 686847"/>
                  <a:gd name="connsiteX4" fmla="*/ 588359 w 686847"/>
                  <a:gd name="connsiteY4" fmla="*/ 343376 h 686847"/>
                  <a:gd name="connsiteX5" fmla="*/ 292322 w 686847"/>
                  <a:gd name="connsiteY5" fmla="*/ 473583 h 686847"/>
                  <a:gd name="connsiteX6" fmla="*/ 274034 w 686847"/>
                  <a:gd name="connsiteY6" fmla="*/ 466820 h 686847"/>
                  <a:gd name="connsiteX7" fmla="*/ 180594 w 686847"/>
                  <a:gd name="connsiteY7" fmla="*/ 384905 h 686847"/>
                  <a:gd name="connsiteX8" fmla="*/ 177927 w 686847"/>
                  <a:gd name="connsiteY8" fmla="*/ 345948 h 686847"/>
                  <a:gd name="connsiteX9" fmla="*/ 216980 w 686847"/>
                  <a:gd name="connsiteY9" fmla="*/ 343281 h 686847"/>
                  <a:gd name="connsiteX10" fmla="*/ 290417 w 686847"/>
                  <a:gd name="connsiteY10" fmla="*/ 407670 h 686847"/>
                  <a:gd name="connsiteX11" fmla="*/ 467868 w 686847"/>
                  <a:gd name="connsiteY11" fmla="*/ 221837 h 686847"/>
                  <a:gd name="connsiteX12" fmla="*/ 506921 w 686847"/>
                  <a:gd name="connsiteY12" fmla="*/ 220980 h 686847"/>
                  <a:gd name="connsiteX13" fmla="*/ 507873 w 686847"/>
                  <a:gd name="connsiteY13" fmla="*/ 260033 h 686847"/>
                  <a:gd name="connsiteX14" fmla="*/ 312325 w 686847"/>
                  <a:gd name="connsiteY14" fmla="*/ 464915 h 686847"/>
                  <a:gd name="connsiteX15" fmla="*/ 292322 w 686847"/>
                  <a:gd name="connsiteY15" fmla="*/ 473583 h 686847"/>
                  <a:gd name="connsiteX16" fmla="*/ 686848 w 686847"/>
                  <a:gd name="connsiteY16" fmla="*/ 343376 h 686847"/>
                  <a:gd name="connsiteX17" fmla="*/ 343472 w 686847"/>
                  <a:gd name="connsiteY17" fmla="*/ 0 h 686847"/>
                  <a:gd name="connsiteX18" fmla="*/ 0 w 686847"/>
                  <a:gd name="connsiteY18" fmla="*/ 343376 h 686847"/>
                  <a:gd name="connsiteX19" fmla="*/ 343472 w 686847"/>
                  <a:gd name="connsiteY19" fmla="*/ 686848 h 686847"/>
                  <a:gd name="connsiteX20" fmla="*/ 686848 w 686847"/>
                  <a:gd name="connsiteY20" fmla="*/ 343376 h 686847"/>
                  <a:gd name="connsiteX21" fmla="*/ 44291 w 686847"/>
                  <a:gd name="connsiteY21" fmla="*/ 343376 h 686847"/>
                  <a:gd name="connsiteX22" fmla="*/ 343472 w 686847"/>
                  <a:gd name="connsiteY22" fmla="*/ 44196 h 686847"/>
                  <a:gd name="connsiteX23" fmla="*/ 642652 w 686847"/>
                  <a:gd name="connsiteY23" fmla="*/ 343376 h 686847"/>
                  <a:gd name="connsiteX24" fmla="*/ 343472 w 686847"/>
                  <a:gd name="connsiteY24" fmla="*/ 642652 h 686847"/>
                  <a:gd name="connsiteX25" fmla="*/ 44291 w 686847"/>
                  <a:gd name="connsiteY25" fmla="*/ 343376 h 68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6847" h="686847">
                    <a:moveTo>
                      <a:pt x="588359" y="343376"/>
                    </a:moveTo>
                    <a:cubicBezTo>
                      <a:pt x="588359" y="208217"/>
                      <a:pt x="478726" y="98584"/>
                      <a:pt x="343567" y="98584"/>
                    </a:cubicBezTo>
                    <a:cubicBezTo>
                      <a:pt x="208407" y="98584"/>
                      <a:pt x="98774" y="208217"/>
                      <a:pt x="98774" y="343376"/>
                    </a:cubicBezTo>
                    <a:cubicBezTo>
                      <a:pt x="98774" y="478726"/>
                      <a:pt x="208407" y="588359"/>
                      <a:pt x="343567" y="588359"/>
                    </a:cubicBezTo>
                    <a:cubicBezTo>
                      <a:pt x="478726" y="588359"/>
                      <a:pt x="588359" y="478726"/>
                      <a:pt x="588359" y="343376"/>
                    </a:cubicBezTo>
                    <a:close/>
                    <a:moveTo>
                      <a:pt x="292322" y="473583"/>
                    </a:moveTo>
                    <a:cubicBezTo>
                      <a:pt x="285750" y="473583"/>
                      <a:pt x="279273" y="471297"/>
                      <a:pt x="274034" y="466820"/>
                    </a:cubicBezTo>
                    <a:lnTo>
                      <a:pt x="180594" y="384905"/>
                    </a:lnTo>
                    <a:cubicBezTo>
                      <a:pt x="169164" y="374904"/>
                      <a:pt x="167926" y="357473"/>
                      <a:pt x="177927" y="345948"/>
                    </a:cubicBezTo>
                    <a:cubicBezTo>
                      <a:pt x="187928" y="334518"/>
                      <a:pt x="205550" y="333280"/>
                      <a:pt x="216980" y="343281"/>
                    </a:cubicBezTo>
                    <a:lnTo>
                      <a:pt x="290417" y="407670"/>
                    </a:lnTo>
                    <a:lnTo>
                      <a:pt x="467868" y="221837"/>
                    </a:lnTo>
                    <a:cubicBezTo>
                      <a:pt x="478346" y="210884"/>
                      <a:pt x="495967" y="210503"/>
                      <a:pt x="506921" y="220980"/>
                    </a:cubicBezTo>
                    <a:cubicBezTo>
                      <a:pt x="518065" y="231458"/>
                      <a:pt x="518350" y="249079"/>
                      <a:pt x="507873" y="260033"/>
                    </a:cubicBezTo>
                    <a:lnTo>
                      <a:pt x="312325" y="464915"/>
                    </a:lnTo>
                    <a:cubicBezTo>
                      <a:pt x="306896" y="470725"/>
                      <a:pt x="299657" y="473583"/>
                      <a:pt x="292322" y="473583"/>
                    </a:cubicBezTo>
                    <a:close/>
                    <a:moveTo>
                      <a:pt x="686848" y="343376"/>
                    </a:moveTo>
                    <a:cubicBezTo>
                      <a:pt x="686848" y="154115"/>
                      <a:pt x="532829" y="0"/>
                      <a:pt x="343472" y="0"/>
                    </a:cubicBezTo>
                    <a:cubicBezTo>
                      <a:pt x="154115" y="0"/>
                      <a:pt x="0" y="154115"/>
                      <a:pt x="0" y="343376"/>
                    </a:cubicBezTo>
                    <a:cubicBezTo>
                      <a:pt x="0" y="532829"/>
                      <a:pt x="154115" y="686848"/>
                      <a:pt x="343472" y="686848"/>
                    </a:cubicBezTo>
                    <a:cubicBezTo>
                      <a:pt x="532829" y="686848"/>
                      <a:pt x="686848" y="532829"/>
                      <a:pt x="686848" y="343376"/>
                    </a:cubicBezTo>
                    <a:close/>
                    <a:moveTo>
                      <a:pt x="44291" y="343376"/>
                    </a:moveTo>
                    <a:cubicBezTo>
                      <a:pt x="44291" y="178403"/>
                      <a:pt x="178403" y="44196"/>
                      <a:pt x="343472" y="44196"/>
                    </a:cubicBezTo>
                    <a:cubicBezTo>
                      <a:pt x="508445" y="44196"/>
                      <a:pt x="642652" y="178403"/>
                      <a:pt x="642652" y="343376"/>
                    </a:cubicBezTo>
                    <a:cubicBezTo>
                      <a:pt x="642652" y="508445"/>
                      <a:pt x="508445" y="642652"/>
                      <a:pt x="343472" y="642652"/>
                    </a:cubicBezTo>
                    <a:cubicBezTo>
                      <a:pt x="178403" y="642652"/>
                      <a:pt x="44291" y="508445"/>
                      <a:pt x="44291" y="343376"/>
                    </a:cubicBezTo>
                    <a:close/>
                  </a:path>
                </a:pathLst>
              </a:custGeom>
              <a:solidFill>
                <a:srgbClr val="11A1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240F369-5F48-4194-B9DE-E48BC27705F9}"/>
                  </a:ext>
                </a:extLst>
              </p:cNvPr>
              <p:cNvSpPr txBox="1"/>
              <p:nvPr/>
            </p:nvSpPr>
            <p:spPr>
              <a:xfrm>
                <a:off x="7785352" y="5936104"/>
                <a:ext cx="179536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buClr>
                    <a:srgbClr val="1B3371"/>
                  </a:buClr>
                </a:pPr>
                <a:r>
                  <a:rPr lang="ko-KR" altLang="en-US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데이터 안정성 및 호환성 보장</a:t>
                </a:r>
                <a:endPara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40F2DAA1-B0B6-4286-B8DE-56F8A240568C}"/>
              </a:ext>
            </a:extLst>
          </p:cNvPr>
          <p:cNvGrpSpPr/>
          <p:nvPr/>
        </p:nvGrpSpPr>
        <p:grpSpPr>
          <a:xfrm>
            <a:off x="7002884" y="1980431"/>
            <a:ext cx="3094440" cy="4703964"/>
            <a:chOff x="447715" y="2173086"/>
            <a:chExt cx="3094440" cy="4703964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63558E82-E84A-4D4C-AD67-7B65BE8675ED}"/>
                </a:ext>
              </a:extLst>
            </p:cNvPr>
            <p:cNvGrpSpPr/>
            <p:nvPr/>
          </p:nvGrpSpPr>
          <p:grpSpPr>
            <a:xfrm>
              <a:off x="1789714" y="2173086"/>
              <a:ext cx="410442" cy="410442"/>
              <a:chOff x="1342158" y="1573151"/>
              <a:chExt cx="410442" cy="410442"/>
            </a:xfrm>
          </p:grpSpPr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8BC3055A-3485-47D8-80FC-201D7AA37850}"/>
                  </a:ext>
                </a:extLst>
              </p:cNvPr>
              <p:cNvSpPr/>
              <p:nvPr/>
            </p:nvSpPr>
            <p:spPr>
              <a:xfrm>
                <a:off x="1342158" y="1573151"/>
                <a:ext cx="410442" cy="410442"/>
              </a:xfrm>
              <a:prstGeom prst="ellipse">
                <a:avLst/>
              </a:prstGeom>
              <a:solidFill>
                <a:srgbClr val="00AEEF"/>
              </a:solidFill>
              <a:ln w="47625">
                <a:solidFill>
                  <a:srgbClr val="DEDEDE"/>
                </a:solidFill>
              </a:ln>
              <a:effectLst>
                <a:innerShdw blurRad="25400" dist="50800" dir="16200000">
                  <a:prstClr val="black">
                    <a:alpha val="3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43056"/>
                <a:endParaRPr lang="ko-KR" altLang="en-US" sz="28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6" name="Rectangle 14">
                <a:extLst>
                  <a:ext uri="{FF2B5EF4-FFF2-40B4-BE49-F238E27FC236}">
                    <a16:creationId xmlns:a16="http://schemas.microsoft.com/office/drawing/2014/main" id="{7CEE19B7-04E3-4428-8B53-44F0D690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184" y="1670650"/>
                <a:ext cx="2083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en-US" altLang="ko-KR" sz="1400" b="1" dirty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>
                        <a:alpha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1400" b="1" dirty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3</a:t>
                </a:r>
                <a:endPara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FD451A0F-067C-4AA2-AD70-565B48EF873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35935" y="2742528"/>
              <a:ext cx="318000" cy="0"/>
            </a:xfrm>
            <a:prstGeom prst="line">
              <a:avLst/>
            </a:prstGeom>
            <a:ln w="25400">
              <a:solidFill>
                <a:srgbClr val="DEDED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5C118433-56EE-411A-9622-E2602E645F69}"/>
                </a:ext>
              </a:extLst>
            </p:cNvPr>
            <p:cNvGrpSpPr/>
            <p:nvPr/>
          </p:nvGrpSpPr>
          <p:grpSpPr>
            <a:xfrm>
              <a:off x="447715" y="2897203"/>
              <a:ext cx="3094440" cy="3979847"/>
              <a:chOff x="447713" y="3046084"/>
              <a:chExt cx="3234151" cy="3979847"/>
            </a:xfrm>
          </p:grpSpPr>
          <p:sp>
            <p:nvSpPr>
              <p:cNvPr id="121" name="사각형: 둥근 모서리 158">
                <a:extLst>
                  <a:ext uri="{FF2B5EF4-FFF2-40B4-BE49-F238E27FC236}">
                    <a16:creationId xmlns:a16="http://schemas.microsoft.com/office/drawing/2014/main" id="{AB1242AD-9AF2-4367-85F0-077BEB22EA9D}"/>
                  </a:ext>
                </a:extLst>
              </p:cNvPr>
              <p:cNvSpPr/>
              <p:nvPr/>
            </p:nvSpPr>
            <p:spPr>
              <a:xfrm>
                <a:off x="508515" y="3046084"/>
                <a:ext cx="3112548" cy="3979847"/>
              </a:xfrm>
              <a:prstGeom prst="roundRect">
                <a:avLst>
                  <a:gd name="adj" fmla="val 2343"/>
                </a:avLst>
              </a:pr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2" name="사각형: 둥근 모서리 159">
                <a:extLst>
                  <a:ext uri="{FF2B5EF4-FFF2-40B4-BE49-F238E27FC236}">
                    <a16:creationId xmlns:a16="http://schemas.microsoft.com/office/drawing/2014/main" id="{54E28112-E3FA-47BA-A9FD-0AE1CB615E12}"/>
                  </a:ext>
                </a:extLst>
              </p:cNvPr>
              <p:cNvSpPr/>
              <p:nvPr/>
            </p:nvSpPr>
            <p:spPr>
              <a:xfrm>
                <a:off x="447713" y="3368331"/>
                <a:ext cx="3234151" cy="3600450"/>
              </a:xfrm>
              <a:prstGeom prst="roundRect">
                <a:avLst>
                  <a:gd name="adj" fmla="val 26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4" name="Rectangle 14">
                <a:extLst>
                  <a:ext uri="{FF2B5EF4-FFF2-40B4-BE49-F238E27FC236}">
                    <a16:creationId xmlns:a16="http://schemas.microsoft.com/office/drawing/2014/main" id="{19AC563A-473B-4A3D-9A7C-8CAD304C5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031" y="3108843"/>
                <a:ext cx="23455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sz="1400" b="1" dirty="0" smtClean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rPr>
                  <a:t>후속 프로젝트 전환 서비스 지원</a:t>
                </a:r>
                <a:endPara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3" name="사각형: 둥근 모서리 149">
              <a:extLst>
                <a:ext uri="{FF2B5EF4-FFF2-40B4-BE49-F238E27FC236}">
                  <a16:creationId xmlns:a16="http://schemas.microsoft.com/office/drawing/2014/main" id="{CF95C78B-D715-417D-87D1-B97D7EA781FE}"/>
                </a:ext>
              </a:extLst>
            </p:cNvPr>
            <p:cNvSpPr/>
            <p:nvPr/>
          </p:nvSpPr>
          <p:spPr>
            <a:xfrm>
              <a:off x="542782" y="5154036"/>
              <a:ext cx="2904306" cy="1554659"/>
            </a:xfrm>
            <a:prstGeom prst="roundRect">
              <a:avLst>
                <a:gd name="adj" fmla="val 42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5595A409-B57B-408B-8E8A-9319D0C95EEE}"/>
                </a:ext>
              </a:extLst>
            </p:cNvPr>
            <p:cNvGrpSpPr/>
            <p:nvPr/>
          </p:nvGrpSpPr>
          <p:grpSpPr>
            <a:xfrm>
              <a:off x="602494" y="3345722"/>
              <a:ext cx="2803318" cy="184666"/>
              <a:chOff x="7556521" y="5936104"/>
              <a:chExt cx="2803318" cy="184666"/>
            </a:xfrm>
          </p:grpSpPr>
          <p:sp>
            <p:nvSpPr>
              <p:cNvPr id="118" name="그래픽 241">
                <a:extLst>
                  <a:ext uri="{FF2B5EF4-FFF2-40B4-BE49-F238E27FC236}">
                    <a16:creationId xmlns:a16="http://schemas.microsoft.com/office/drawing/2014/main" id="{CF2C488C-6024-404E-A633-8EE35094580C}"/>
                  </a:ext>
                </a:extLst>
              </p:cNvPr>
              <p:cNvSpPr/>
              <p:nvPr/>
            </p:nvSpPr>
            <p:spPr>
              <a:xfrm>
                <a:off x="7556521" y="5944947"/>
                <a:ext cx="166980" cy="166980"/>
              </a:xfrm>
              <a:custGeom>
                <a:avLst/>
                <a:gdLst>
                  <a:gd name="connsiteX0" fmla="*/ 588359 w 686847"/>
                  <a:gd name="connsiteY0" fmla="*/ 343376 h 686847"/>
                  <a:gd name="connsiteX1" fmla="*/ 343567 w 686847"/>
                  <a:gd name="connsiteY1" fmla="*/ 98584 h 686847"/>
                  <a:gd name="connsiteX2" fmla="*/ 98774 w 686847"/>
                  <a:gd name="connsiteY2" fmla="*/ 343376 h 686847"/>
                  <a:gd name="connsiteX3" fmla="*/ 343567 w 686847"/>
                  <a:gd name="connsiteY3" fmla="*/ 588359 h 686847"/>
                  <a:gd name="connsiteX4" fmla="*/ 588359 w 686847"/>
                  <a:gd name="connsiteY4" fmla="*/ 343376 h 686847"/>
                  <a:gd name="connsiteX5" fmla="*/ 292322 w 686847"/>
                  <a:gd name="connsiteY5" fmla="*/ 473583 h 686847"/>
                  <a:gd name="connsiteX6" fmla="*/ 274034 w 686847"/>
                  <a:gd name="connsiteY6" fmla="*/ 466820 h 686847"/>
                  <a:gd name="connsiteX7" fmla="*/ 180594 w 686847"/>
                  <a:gd name="connsiteY7" fmla="*/ 384905 h 686847"/>
                  <a:gd name="connsiteX8" fmla="*/ 177927 w 686847"/>
                  <a:gd name="connsiteY8" fmla="*/ 345948 h 686847"/>
                  <a:gd name="connsiteX9" fmla="*/ 216980 w 686847"/>
                  <a:gd name="connsiteY9" fmla="*/ 343281 h 686847"/>
                  <a:gd name="connsiteX10" fmla="*/ 290417 w 686847"/>
                  <a:gd name="connsiteY10" fmla="*/ 407670 h 686847"/>
                  <a:gd name="connsiteX11" fmla="*/ 467868 w 686847"/>
                  <a:gd name="connsiteY11" fmla="*/ 221837 h 686847"/>
                  <a:gd name="connsiteX12" fmla="*/ 506921 w 686847"/>
                  <a:gd name="connsiteY12" fmla="*/ 220980 h 686847"/>
                  <a:gd name="connsiteX13" fmla="*/ 507873 w 686847"/>
                  <a:gd name="connsiteY13" fmla="*/ 260033 h 686847"/>
                  <a:gd name="connsiteX14" fmla="*/ 312325 w 686847"/>
                  <a:gd name="connsiteY14" fmla="*/ 464915 h 686847"/>
                  <a:gd name="connsiteX15" fmla="*/ 292322 w 686847"/>
                  <a:gd name="connsiteY15" fmla="*/ 473583 h 686847"/>
                  <a:gd name="connsiteX16" fmla="*/ 686848 w 686847"/>
                  <a:gd name="connsiteY16" fmla="*/ 343376 h 686847"/>
                  <a:gd name="connsiteX17" fmla="*/ 343472 w 686847"/>
                  <a:gd name="connsiteY17" fmla="*/ 0 h 686847"/>
                  <a:gd name="connsiteX18" fmla="*/ 0 w 686847"/>
                  <a:gd name="connsiteY18" fmla="*/ 343376 h 686847"/>
                  <a:gd name="connsiteX19" fmla="*/ 343472 w 686847"/>
                  <a:gd name="connsiteY19" fmla="*/ 686848 h 686847"/>
                  <a:gd name="connsiteX20" fmla="*/ 686848 w 686847"/>
                  <a:gd name="connsiteY20" fmla="*/ 343376 h 686847"/>
                  <a:gd name="connsiteX21" fmla="*/ 44291 w 686847"/>
                  <a:gd name="connsiteY21" fmla="*/ 343376 h 686847"/>
                  <a:gd name="connsiteX22" fmla="*/ 343472 w 686847"/>
                  <a:gd name="connsiteY22" fmla="*/ 44196 h 686847"/>
                  <a:gd name="connsiteX23" fmla="*/ 642652 w 686847"/>
                  <a:gd name="connsiteY23" fmla="*/ 343376 h 686847"/>
                  <a:gd name="connsiteX24" fmla="*/ 343472 w 686847"/>
                  <a:gd name="connsiteY24" fmla="*/ 642652 h 686847"/>
                  <a:gd name="connsiteX25" fmla="*/ 44291 w 686847"/>
                  <a:gd name="connsiteY25" fmla="*/ 343376 h 68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6847" h="686847">
                    <a:moveTo>
                      <a:pt x="588359" y="343376"/>
                    </a:moveTo>
                    <a:cubicBezTo>
                      <a:pt x="588359" y="208217"/>
                      <a:pt x="478726" y="98584"/>
                      <a:pt x="343567" y="98584"/>
                    </a:cubicBezTo>
                    <a:cubicBezTo>
                      <a:pt x="208407" y="98584"/>
                      <a:pt x="98774" y="208217"/>
                      <a:pt x="98774" y="343376"/>
                    </a:cubicBezTo>
                    <a:cubicBezTo>
                      <a:pt x="98774" y="478726"/>
                      <a:pt x="208407" y="588359"/>
                      <a:pt x="343567" y="588359"/>
                    </a:cubicBezTo>
                    <a:cubicBezTo>
                      <a:pt x="478726" y="588359"/>
                      <a:pt x="588359" y="478726"/>
                      <a:pt x="588359" y="343376"/>
                    </a:cubicBezTo>
                    <a:close/>
                    <a:moveTo>
                      <a:pt x="292322" y="473583"/>
                    </a:moveTo>
                    <a:cubicBezTo>
                      <a:pt x="285750" y="473583"/>
                      <a:pt x="279273" y="471297"/>
                      <a:pt x="274034" y="466820"/>
                    </a:cubicBezTo>
                    <a:lnTo>
                      <a:pt x="180594" y="384905"/>
                    </a:lnTo>
                    <a:cubicBezTo>
                      <a:pt x="169164" y="374904"/>
                      <a:pt x="167926" y="357473"/>
                      <a:pt x="177927" y="345948"/>
                    </a:cubicBezTo>
                    <a:cubicBezTo>
                      <a:pt x="187928" y="334518"/>
                      <a:pt x="205550" y="333280"/>
                      <a:pt x="216980" y="343281"/>
                    </a:cubicBezTo>
                    <a:lnTo>
                      <a:pt x="290417" y="407670"/>
                    </a:lnTo>
                    <a:lnTo>
                      <a:pt x="467868" y="221837"/>
                    </a:lnTo>
                    <a:cubicBezTo>
                      <a:pt x="478346" y="210884"/>
                      <a:pt x="495967" y="210503"/>
                      <a:pt x="506921" y="220980"/>
                    </a:cubicBezTo>
                    <a:cubicBezTo>
                      <a:pt x="518065" y="231458"/>
                      <a:pt x="518350" y="249079"/>
                      <a:pt x="507873" y="260033"/>
                    </a:cubicBezTo>
                    <a:lnTo>
                      <a:pt x="312325" y="464915"/>
                    </a:lnTo>
                    <a:cubicBezTo>
                      <a:pt x="306896" y="470725"/>
                      <a:pt x="299657" y="473583"/>
                      <a:pt x="292322" y="473583"/>
                    </a:cubicBezTo>
                    <a:close/>
                    <a:moveTo>
                      <a:pt x="686848" y="343376"/>
                    </a:moveTo>
                    <a:cubicBezTo>
                      <a:pt x="686848" y="154115"/>
                      <a:pt x="532829" y="0"/>
                      <a:pt x="343472" y="0"/>
                    </a:cubicBezTo>
                    <a:cubicBezTo>
                      <a:pt x="154115" y="0"/>
                      <a:pt x="0" y="154115"/>
                      <a:pt x="0" y="343376"/>
                    </a:cubicBezTo>
                    <a:cubicBezTo>
                      <a:pt x="0" y="532829"/>
                      <a:pt x="154115" y="686848"/>
                      <a:pt x="343472" y="686848"/>
                    </a:cubicBezTo>
                    <a:cubicBezTo>
                      <a:pt x="532829" y="686848"/>
                      <a:pt x="686848" y="532829"/>
                      <a:pt x="686848" y="343376"/>
                    </a:cubicBezTo>
                    <a:close/>
                    <a:moveTo>
                      <a:pt x="44291" y="343376"/>
                    </a:moveTo>
                    <a:cubicBezTo>
                      <a:pt x="44291" y="178403"/>
                      <a:pt x="178403" y="44196"/>
                      <a:pt x="343472" y="44196"/>
                    </a:cubicBezTo>
                    <a:cubicBezTo>
                      <a:pt x="508445" y="44196"/>
                      <a:pt x="642652" y="178403"/>
                      <a:pt x="642652" y="343376"/>
                    </a:cubicBezTo>
                    <a:cubicBezTo>
                      <a:pt x="642652" y="508445"/>
                      <a:pt x="508445" y="642652"/>
                      <a:pt x="343472" y="642652"/>
                    </a:cubicBezTo>
                    <a:cubicBezTo>
                      <a:pt x="178403" y="642652"/>
                      <a:pt x="44291" y="508445"/>
                      <a:pt x="44291" y="343376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63A7490-C183-46D3-977D-03BD57158E0B}"/>
                  </a:ext>
                </a:extLst>
              </p:cNvPr>
              <p:cNvSpPr txBox="1"/>
              <p:nvPr/>
            </p:nvSpPr>
            <p:spPr>
              <a:xfrm>
                <a:off x="7785352" y="5936104"/>
                <a:ext cx="25744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buClr>
                    <a:srgbClr val="1B3371"/>
                  </a:buClr>
                </a:pPr>
                <a:r>
                  <a:rPr lang="en-US" altLang="ko-KR" sz="1200" b="1" dirty="0" err="1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DevPack</a:t>
                </a:r>
                <a:r>
                  <a:rPr lang="ko-KR" altLang="en-US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활용한 전환 표준화 수립 지원</a:t>
                </a:r>
                <a:endPara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A63CB320-E01F-447A-8128-FF58F6E72CE4}"/>
                </a:ext>
              </a:extLst>
            </p:cNvPr>
            <p:cNvGrpSpPr/>
            <p:nvPr/>
          </p:nvGrpSpPr>
          <p:grpSpPr>
            <a:xfrm>
              <a:off x="602494" y="4235092"/>
              <a:ext cx="2851344" cy="369332"/>
              <a:chOff x="7556521" y="5936104"/>
              <a:chExt cx="2851344" cy="369332"/>
            </a:xfrm>
          </p:grpSpPr>
          <p:sp>
            <p:nvSpPr>
              <p:cNvPr id="116" name="그래픽 241">
                <a:extLst>
                  <a:ext uri="{FF2B5EF4-FFF2-40B4-BE49-F238E27FC236}">
                    <a16:creationId xmlns:a16="http://schemas.microsoft.com/office/drawing/2014/main" id="{A4307DA5-4191-4EB0-8A12-1BDD9A524EA6}"/>
                  </a:ext>
                </a:extLst>
              </p:cNvPr>
              <p:cNvSpPr/>
              <p:nvPr/>
            </p:nvSpPr>
            <p:spPr>
              <a:xfrm>
                <a:off x="7556521" y="5944947"/>
                <a:ext cx="166980" cy="166980"/>
              </a:xfrm>
              <a:custGeom>
                <a:avLst/>
                <a:gdLst>
                  <a:gd name="connsiteX0" fmla="*/ 588359 w 686847"/>
                  <a:gd name="connsiteY0" fmla="*/ 343376 h 686847"/>
                  <a:gd name="connsiteX1" fmla="*/ 343567 w 686847"/>
                  <a:gd name="connsiteY1" fmla="*/ 98584 h 686847"/>
                  <a:gd name="connsiteX2" fmla="*/ 98774 w 686847"/>
                  <a:gd name="connsiteY2" fmla="*/ 343376 h 686847"/>
                  <a:gd name="connsiteX3" fmla="*/ 343567 w 686847"/>
                  <a:gd name="connsiteY3" fmla="*/ 588359 h 686847"/>
                  <a:gd name="connsiteX4" fmla="*/ 588359 w 686847"/>
                  <a:gd name="connsiteY4" fmla="*/ 343376 h 686847"/>
                  <a:gd name="connsiteX5" fmla="*/ 292322 w 686847"/>
                  <a:gd name="connsiteY5" fmla="*/ 473583 h 686847"/>
                  <a:gd name="connsiteX6" fmla="*/ 274034 w 686847"/>
                  <a:gd name="connsiteY6" fmla="*/ 466820 h 686847"/>
                  <a:gd name="connsiteX7" fmla="*/ 180594 w 686847"/>
                  <a:gd name="connsiteY7" fmla="*/ 384905 h 686847"/>
                  <a:gd name="connsiteX8" fmla="*/ 177927 w 686847"/>
                  <a:gd name="connsiteY8" fmla="*/ 345948 h 686847"/>
                  <a:gd name="connsiteX9" fmla="*/ 216980 w 686847"/>
                  <a:gd name="connsiteY9" fmla="*/ 343281 h 686847"/>
                  <a:gd name="connsiteX10" fmla="*/ 290417 w 686847"/>
                  <a:gd name="connsiteY10" fmla="*/ 407670 h 686847"/>
                  <a:gd name="connsiteX11" fmla="*/ 467868 w 686847"/>
                  <a:gd name="connsiteY11" fmla="*/ 221837 h 686847"/>
                  <a:gd name="connsiteX12" fmla="*/ 506921 w 686847"/>
                  <a:gd name="connsiteY12" fmla="*/ 220980 h 686847"/>
                  <a:gd name="connsiteX13" fmla="*/ 507873 w 686847"/>
                  <a:gd name="connsiteY13" fmla="*/ 260033 h 686847"/>
                  <a:gd name="connsiteX14" fmla="*/ 312325 w 686847"/>
                  <a:gd name="connsiteY14" fmla="*/ 464915 h 686847"/>
                  <a:gd name="connsiteX15" fmla="*/ 292322 w 686847"/>
                  <a:gd name="connsiteY15" fmla="*/ 473583 h 686847"/>
                  <a:gd name="connsiteX16" fmla="*/ 686848 w 686847"/>
                  <a:gd name="connsiteY16" fmla="*/ 343376 h 686847"/>
                  <a:gd name="connsiteX17" fmla="*/ 343472 w 686847"/>
                  <a:gd name="connsiteY17" fmla="*/ 0 h 686847"/>
                  <a:gd name="connsiteX18" fmla="*/ 0 w 686847"/>
                  <a:gd name="connsiteY18" fmla="*/ 343376 h 686847"/>
                  <a:gd name="connsiteX19" fmla="*/ 343472 w 686847"/>
                  <a:gd name="connsiteY19" fmla="*/ 686848 h 686847"/>
                  <a:gd name="connsiteX20" fmla="*/ 686848 w 686847"/>
                  <a:gd name="connsiteY20" fmla="*/ 343376 h 686847"/>
                  <a:gd name="connsiteX21" fmla="*/ 44291 w 686847"/>
                  <a:gd name="connsiteY21" fmla="*/ 343376 h 686847"/>
                  <a:gd name="connsiteX22" fmla="*/ 343472 w 686847"/>
                  <a:gd name="connsiteY22" fmla="*/ 44196 h 686847"/>
                  <a:gd name="connsiteX23" fmla="*/ 642652 w 686847"/>
                  <a:gd name="connsiteY23" fmla="*/ 343376 h 686847"/>
                  <a:gd name="connsiteX24" fmla="*/ 343472 w 686847"/>
                  <a:gd name="connsiteY24" fmla="*/ 642652 h 686847"/>
                  <a:gd name="connsiteX25" fmla="*/ 44291 w 686847"/>
                  <a:gd name="connsiteY25" fmla="*/ 343376 h 68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86847" h="686847">
                    <a:moveTo>
                      <a:pt x="588359" y="343376"/>
                    </a:moveTo>
                    <a:cubicBezTo>
                      <a:pt x="588359" y="208217"/>
                      <a:pt x="478726" y="98584"/>
                      <a:pt x="343567" y="98584"/>
                    </a:cubicBezTo>
                    <a:cubicBezTo>
                      <a:pt x="208407" y="98584"/>
                      <a:pt x="98774" y="208217"/>
                      <a:pt x="98774" y="343376"/>
                    </a:cubicBezTo>
                    <a:cubicBezTo>
                      <a:pt x="98774" y="478726"/>
                      <a:pt x="208407" y="588359"/>
                      <a:pt x="343567" y="588359"/>
                    </a:cubicBezTo>
                    <a:cubicBezTo>
                      <a:pt x="478726" y="588359"/>
                      <a:pt x="588359" y="478726"/>
                      <a:pt x="588359" y="343376"/>
                    </a:cubicBezTo>
                    <a:close/>
                    <a:moveTo>
                      <a:pt x="292322" y="473583"/>
                    </a:moveTo>
                    <a:cubicBezTo>
                      <a:pt x="285750" y="473583"/>
                      <a:pt x="279273" y="471297"/>
                      <a:pt x="274034" y="466820"/>
                    </a:cubicBezTo>
                    <a:lnTo>
                      <a:pt x="180594" y="384905"/>
                    </a:lnTo>
                    <a:cubicBezTo>
                      <a:pt x="169164" y="374904"/>
                      <a:pt x="167926" y="357473"/>
                      <a:pt x="177927" y="345948"/>
                    </a:cubicBezTo>
                    <a:cubicBezTo>
                      <a:pt x="187928" y="334518"/>
                      <a:pt x="205550" y="333280"/>
                      <a:pt x="216980" y="343281"/>
                    </a:cubicBezTo>
                    <a:lnTo>
                      <a:pt x="290417" y="407670"/>
                    </a:lnTo>
                    <a:lnTo>
                      <a:pt x="467868" y="221837"/>
                    </a:lnTo>
                    <a:cubicBezTo>
                      <a:pt x="478346" y="210884"/>
                      <a:pt x="495967" y="210503"/>
                      <a:pt x="506921" y="220980"/>
                    </a:cubicBezTo>
                    <a:cubicBezTo>
                      <a:pt x="518065" y="231458"/>
                      <a:pt x="518350" y="249079"/>
                      <a:pt x="507873" y="260033"/>
                    </a:cubicBezTo>
                    <a:lnTo>
                      <a:pt x="312325" y="464915"/>
                    </a:lnTo>
                    <a:cubicBezTo>
                      <a:pt x="306896" y="470725"/>
                      <a:pt x="299657" y="473583"/>
                      <a:pt x="292322" y="473583"/>
                    </a:cubicBezTo>
                    <a:close/>
                    <a:moveTo>
                      <a:pt x="686848" y="343376"/>
                    </a:moveTo>
                    <a:cubicBezTo>
                      <a:pt x="686848" y="154115"/>
                      <a:pt x="532829" y="0"/>
                      <a:pt x="343472" y="0"/>
                    </a:cubicBezTo>
                    <a:cubicBezTo>
                      <a:pt x="154115" y="0"/>
                      <a:pt x="0" y="154115"/>
                      <a:pt x="0" y="343376"/>
                    </a:cubicBezTo>
                    <a:cubicBezTo>
                      <a:pt x="0" y="532829"/>
                      <a:pt x="154115" y="686848"/>
                      <a:pt x="343472" y="686848"/>
                    </a:cubicBezTo>
                    <a:cubicBezTo>
                      <a:pt x="532829" y="686848"/>
                      <a:pt x="686848" y="532829"/>
                      <a:pt x="686848" y="343376"/>
                    </a:cubicBezTo>
                    <a:close/>
                    <a:moveTo>
                      <a:pt x="44291" y="343376"/>
                    </a:moveTo>
                    <a:cubicBezTo>
                      <a:pt x="44291" y="178403"/>
                      <a:pt x="178403" y="44196"/>
                      <a:pt x="343472" y="44196"/>
                    </a:cubicBezTo>
                    <a:cubicBezTo>
                      <a:pt x="508445" y="44196"/>
                      <a:pt x="642652" y="178403"/>
                      <a:pt x="642652" y="343376"/>
                    </a:cubicBezTo>
                    <a:cubicBezTo>
                      <a:pt x="642652" y="508445"/>
                      <a:pt x="508445" y="642652"/>
                      <a:pt x="343472" y="642652"/>
                    </a:cubicBezTo>
                    <a:cubicBezTo>
                      <a:pt x="178403" y="642652"/>
                      <a:pt x="44291" y="508445"/>
                      <a:pt x="44291" y="343376"/>
                    </a:cubicBez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F5D355F-2CFB-4430-AF8D-23C381707D5A}"/>
                  </a:ext>
                </a:extLst>
              </p:cNvPr>
              <p:cNvSpPr txBox="1"/>
              <p:nvPr/>
            </p:nvSpPr>
            <p:spPr>
              <a:xfrm>
                <a:off x="7785352" y="5936104"/>
                <a:ext cx="26225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>
                  <a:buClr>
                    <a:srgbClr val="1B3371"/>
                  </a:buClr>
                </a:pPr>
                <a:r>
                  <a:rPr lang="ko-KR" altLang="en-US" sz="1200" b="1" dirty="0" err="1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컨버팅서비스를</a:t>
                </a:r>
                <a:r>
                  <a:rPr lang="ko-KR" altLang="en-US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통한 기존 시스템 </a:t>
                </a:r>
                <a:r>
                  <a:rPr lang="ko-KR" altLang="en-US" sz="1200" b="1" dirty="0" err="1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화면소스</a:t>
                </a:r>
                <a:r>
                  <a:rPr lang="en-US" altLang="ko-KR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/>
                </a:r>
                <a:br>
                  <a:rPr lang="en-US" altLang="ko-KR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ko-KR" altLang="en-US" sz="12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분석 및 컨설팅 지원</a:t>
                </a:r>
                <a:endPara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07000E45-A7F0-4B90-AECD-4340F94B0679}"/>
              </a:ext>
            </a:extLst>
          </p:cNvPr>
          <p:cNvSpPr txBox="1"/>
          <p:nvPr/>
        </p:nvSpPr>
        <p:spPr>
          <a:xfrm>
            <a:off x="4197264" y="4272923"/>
            <a:ext cx="2358018" cy="32316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marL="130175" indent="-130175">
              <a:spcAft>
                <a:spcPts val="300"/>
              </a:spcAft>
              <a:buClr>
                <a:srgbClr val="005CA9"/>
              </a:buClr>
              <a:buFont typeface="Arial" panose="020B0604020202020204" pitchFamily="34" charset="0"/>
              <a:buChar char="•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buClr>
                <a:srgbClr val="144E8C"/>
              </a:buClr>
            </a:pPr>
            <a:r>
              <a:rPr lang="ko-KR" altLang="en-US" dirty="0" smtClean="0"/>
              <a:t>동일 제품 기반 데이터 구조로 인해 데이터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안정성 및 호환성 보장</a:t>
            </a:r>
            <a:endParaRPr lang="en-US" altLang="ko-KR" dirty="0"/>
          </a:p>
        </p:txBody>
      </p:sp>
      <p:pic>
        <p:nvPicPr>
          <p:cNvPr id="128" name="그림 127">
            <a:extLst>
              <a:ext uri="{FF2B5EF4-FFF2-40B4-BE49-F238E27FC236}">
                <a16:creationId xmlns:a16="http://schemas.microsoft.com/office/drawing/2014/main" id="{6742EFD7-3F86-8445-9CEC-C4DE63C4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46" y="5589037"/>
            <a:ext cx="2098496" cy="289249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53" y="5088731"/>
            <a:ext cx="1918900" cy="1163541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07000E45-A7F0-4B90-AECD-4340F94B0679}"/>
              </a:ext>
            </a:extLst>
          </p:cNvPr>
          <p:cNvSpPr txBox="1"/>
          <p:nvPr/>
        </p:nvSpPr>
        <p:spPr>
          <a:xfrm>
            <a:off x="4184125" y="3587976"/>
            <a:ext cx="2718693" cy="36163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marL="130175" indent="-130175">
              <a:spcAft>
                <a:spcPts val="300"/>
              </a:spcAft>
              <a:buClr>
                <a:srgbClr val="005CA9"/>
              </a:buClr>
              <a:buFont typeface="Arial" panose="020B0604020202020204" pitchFamily="34" charset="0"/>
              <a:buChar char="•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buClr>
                <a:srgbClr val="144E8C"/>
              </a:buClr>
            </a:pPr>
            <a:r>
              <a:rPr lang="ko-KR" altLang="en-US" dirty="0" smtClean="0"/>
              <a:t>동일한 서비스 아키텍처 구성으로 빠른 환경 구축</a:t>
            </a:r>
            <a:endParaRPr lang="en-US" altLang="ko-KR" dirty="0"/>
          </a:p>
          <a:p>
            <a:pPr>
              <a:buClr>
                <a:srgbClr val="144E8C"/>
              </a:buClr>
            </a:pPr>
            <a:r>
              <a:rPr lang="ko-KR" altLang="en-US" dirty="0" smtClean="0"/>
              <a:t>기존 서비스 변동 최소화</a:t>
            </a:r>
            <a:r>
              <a:rPr lang="en-US" altLang="ko-KR" dirty="0" smtClean="0"/>
              <a:t>(API </a:t>
            </a:r>
            <a:r>
              <a:rPr lang="ko-KR" altLang="en-US" dirty="0" smtClean="0"/>
              <a:t>모듈 교체 수준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2048" y="5198409"/>
            <a:ext cx="1810282" cy="1238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784" y="5030988"/>
            <a:ext cx="1771772" cy="1345439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759" y="5280652"/>
            <a:ext cx="1783255" cy="116538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07000E45-A7F0-4B90-AECD-4340F94B0679}"/>
              </a:ext>
            </a:extLst>
          </p:cNvPr>
          <p:cNvSpPr txBox="1"/>
          <p:nvPr/>
        </p:nvSpPr>
        <p:spPr>
          <a:xfrm>
            <a:off x="7390197" y="3447411"/>
            <a:ext cx="2527936" cy="36163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marL="130175" indent="-130175">
              <a:spcAft>
                <a:spcPts val="300"/>
              </a:spcAft>
              <a:buClr>
                <a:srgbClr val="005CA9"/>
              </a:buClr>
              <a:buFont typeface="Arial" panose="020B0604020202020204" pitchFamily="34" charset="0"/>
              <a:buChar char="•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buClr>
                <a:srgbClr val="144E8C"/>
              </a:buClr>
            </a:pPr>
            <a:r>
              <a:rPr lang="en-US" altLang="ko-KR" dirty="0" smtClean="0"/>
              <a:t>UI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, UI </a:t>
            </a:r>
            <a:r>
              <a:rPr lang="ko-KR" altLang="en-US" dirty="0" smtClean="0"/>
              <a:t>공통 </a:t>
            </a:r>
            <a:r>
              <a:rPr lang="en-US" altLang="ko-KR" dirty="0" smtClean="0"/>
              <a:t>Script,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Pack </a:t>
            </a:r>
            <a:r>
              <a:rPr lang="ko-KR" altLang="en-US" dirty="0" smtClean="0"/>
              <a:t>지원</a:t>
            </a:r>
            <a:endParaRPr lang="en-US" altLang="ko-KR" dirty="0"/>
          </a:p>
          <a:p>
            <a:pPr>
              <a:buClr>
                <a:srgbClr val="144E8C"/>
              </a:buClr>
            </a:pPr>
            <a:r>
              <a:rPr lang="ko-KR" altLang="en-US" dirty="0" smtClean="0"/>
              <a:t>프레임 및 화면 폼 템플릿 지원</a:t>
            </a:r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7000E45-A7F0-4B90-AECD-4340F94B0679}"/>
              </a:ext>
            </a:extLst>
          </p:cNvPr>
          <p:cNvSpPr txBox="1"/>
          <p:nvPr/>
        </p:nvSpPr>
        <p:spPr>
          <a:xfrm>
            <a:off x="7427276" y="4452072"/>
            <a:ext cx="2665794" cy="36163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>
            <a:defPPr>
              <a:defRPr lang="ko-KR"/>
            </a:defPPr>
            <a:lvl1pPr marL="130175" indent="-130175">
              <a:spcAft>
                <a:spcPts val="300"/>
              </a:spcAft>
              <a:buClr>
                <a:srgbClr val="005CA9"/>
              </a:buClr>
              <a:buFont typeface="Arial" panose="020B0604020202020204" pitchFamily="34" charset="0"/>
              <a:buChar char="•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>
              <a:buClr>
                <a:srgbClr val="144E8C"/>
              </a:buClr>
            </a:pPr>
            <a:r>
              <a:rPr lang="ko-KR" altLang="en-US" dirty="0" smtClean="0"/>
              <a:t>기존 자사 </a:t>
            </a:r>
            <a:r>
              <a:rPr lang="ko-KR" altLang="en-US" dirty="0" err="1" smtClean="0"/>
              <a:t>제품기반</a:t>
            </a:r>
            <a:r>
              <a:rPr lang="ko-KR" altLang="en-US" dirty="0" smtClean="0"/>
              <a:t>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화면 소스 분석 및 리포트</a:t>
            </a:r>
            <a:endParaRPr lang="en-US" altLang="ko-KR" dirty="0" smtClean="0"/>
          </a:p>
          <a:p>
            <a:pPr>
              <a:buClr>
                <a:srgbClr val="144E8C"/>
              </a:buClr>
            </a:pPr>
            <a:r>
              <a:rPr lang="en-US" altLang="ko-KR" dirty="0" smtClean="0"/>
              <a:t>UI</a:t>
            </a:r>
            <a:r>
              <a:rPr lang="ko-KR" altLang="en-US" dirty="0" smtClean="0"/>
              <a:t>화면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전환 컨설팅서비스 지원</a:t>
            </a:r>
            <a:endParaRPr lang="ko-KR" altLang="en-US" dirty="0"/>
          </a:p>
        </p:txBody>
      </p:sp>
      <p:grpSp>
        <p:nvGrpSpPr>
          <p:cNvPr id="67" name="그룹 66"/>
          <p:cNvGrpSpPr/>
          <p:nvPr/>
        </p:nvGrpSpPr>
        <p:grpSpPr>
          <a:xfrm>
            <a:off x="9767649" y="517603"/>
            <a:ext cx="771050" cy="392415"/>
            <a:chOff x="9887330" y="577072"/>
            <a:chExt cx="605541" cy="308183"/>
          </a:xfrm>
        </p:grpSpPr>
        <p:sp>
          <p:nvSpPr>
            <p:cNvPr id="92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9887330" y="593470"/>
              <a:ext cx="605541" cy="275378"/>
            </a:xfrm>
            <a:prstGeom prst="roundRect">
              <a:avLst>
                <a:gd name="adj" fmla="val 50000"/>
              </a:avLst>
            </a:prstGeom>
            <a:solidFill>
              <a:srgbClr val="11A19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9935046" y="577072"/>
              <a:ext cx="510112" cy="308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제안서</a:t>
              </a:r>
              <a:endParaRPr lang="en-US" altLang="ko-KR" sz="9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Ⅰ- </a:t>
              </a:r>
              <a:r>
                <a:rPr lang="en-US" altLang="ko-KR" sz="105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11p</a:t>
              </a:r>
              <a:endParaRPr lang="en-US" altLang="ko-KR" sz="10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5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49217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1543692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기대효과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1743950" y="1153515"/>
            <a:ext cx="7205499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제안사는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정직원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50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여명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의 기술 전문 엔지니어로 구성된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고객지원센터를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365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 운영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하며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</a:p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안정된 시스템 운영을 위해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무상 하자보수 기간은 최종 검수 완료 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년까지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지원합니다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8224672" y="57478"/>
            <a:ext cx="233878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2.2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7" name="슬라이드 번호 개체 틀 8">
            <a:extLst>
              <a:ext uri="{FF2B5EF4-FFF2-40B4-BE49-F238E27FC236}">
                <a16:creationId xmlns:a16="http://schemas.microsoft.com/office/drawing/2014/main" id="{4E5BCF5C-1291-445D-9A38-681B38BEE68B}"/>
              </a:ext>
            </a:extLst>
          </p:cNvPr>
          <p:cNvSpPr>
            <a:spLocks noGrp="1"/>
          </p:cNvSpPr>
          <p:nvPr/>
        </p:nvSpPr>
        <p:spPr>
          <a:xfrm>
            <a:off x="2717469" y="5426530"/>
            <a:ext cx="961980" cy="252028"/>
          </a:xfrm>
          <a:prstGeom prst="rect">
            <a:avLst/>
          </a:prstGeom>
        </p:spPr>
        <p:txBody>
          <a:bodyPr vert="horz" lIns="98708" tIns="49354" rIns="98708" bIns="49354" rtlCol="0" anchor="ctr"/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700" dirty="0" smtClean="0">
                <a:ln>
                  <a:solidFill>
                    <a:srgbClr val="B5B5B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Ⅳ - 1</a:t>
            </a:r>
            <a:endParaRPr lang="en-US" altLang="ko-KR" sz="700" dirty="0">
              <a:ln>
                <a:solidFill>
                  <a:srgbClr val="B5B5B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5866BA23-D3F6-45A0-8A98-98426B8A38AF}"/>
              </a:ext>
            </a:extLst>
          </p:cNvPr>
          <p:cNvGrpSpPr/>
          <p:nvPr/>
        </p:nvGrpSpPr>
        <p:grpSpPr>
          <a:xfrm>
            <a:off x="1135537" y="2277567"/>
            <a:ext cx="3347067" cy="1690930"/>
            <a:chOff x="455455" y="5105402"/>
            <a:chExt cx="3347067" cy="1690930"/>
          </a:xfrm>
        </p:grpSpPr>
        <p:sp>
          <p:nvSpPr>
            <p:cNvPr id="189" name="사각형: 둥근 모서리 133">
              <a:extLst>
                <a:ext uri="{FF2B5EF4-FFF2-40B4-BE49-F238E27FC236}">
                  <a16:creationId xmlns:a16="http://schemas.microsoft.com/office/drawing/2014/main" id="{E9EA396F-8D59-4717-8718-F439EF414767}"/>
                </a:ext>
              </a:extLst>
            </p:cNvPr>
            <p:cNvSpPr/>
            <p:nvPr/>
          </p:nvSpPr>
          <p:spPr>
            <a:xfrm>
              <a:off x="455455" y="5105402"/>
              <a:ext cx="3347067" cy="1690930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0" name="사각형: 둥근 모서리 135">
              <a:extLst>
                <a:ext uri="{FF2B5EF4-FFF2-40B4-BE49-F238E27FC236}">
                  <a16:creationId xmlns:a16="http://schemas.microsoft.com/office/drawing/2014/main" id="{BE5BE9DC-8E09-415A-9F61-FD712B71E679}"/>
                </a:ext>
              </a:extLst>
            </p:cNvPr>
            <p:cNvSpPr/>
            <p:nvPr/>
          </p:nvSpPr>
          <p:spPr>
            <a:xfrm>
              <a:off x="514077" y="5165909"/>
              <a:ext cx="3229822" cy="1559256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rgbClr val="D3018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59145D8-8A19-4B9D-8780-2F144B998FCF}"/>
                </a:ext>
              </a:extLst>
            </p:cNvPr>
            <p:cNvSpPr txBox="1"/>
            <p:nvPr/>
          </p:nvSpPr>
          <p:spPr>
            <a:xfrm>
              <a:off x="664813" y="5593049"/>
              <a:ext cx="3019312" cy="68480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44E8C"/>
                </a:buClr>
              </a:pPr>
              <a:r>
                <a:rPr lang="ko-KR" altLang="en-US" dirty="0"/>
                <a:t>무상유지보수 기간 </a:t>
              </a:r>
              <a:r>
                <a:rPr lang="en-US" altLang="ko-KR" dirty="0"/>
                <a:t>: </a:t>
              </a:r>
              <a:r>
                <a:rPr lang="ko-KR" altLang="en-US" dirty="0" smtClean="0"/>
                <a:t>최종 </a:t>
              </a:r>
              <a:r>
                <a:rPr lang="ko-KR" altLang="en-US" dirty="0"/>
                <a:t>검수 </a:t>
              </a:r>
              <a:r>
                <a:rPr lang="ko-KR" altLang="en-US" dirty="0" smtClean="0"/>
                <a:t>후</a:t>
              </a:r>
              <a:r>
                <a:rPr lang="en-US" altLang="ko-KR" dirty="0" smtClean="0"/>
                <a:t>,</a:t>
              </a:r>
              <a:r>
                <a:rPr lang="ko-KR" altLang="en-US" dirty="0" smtClean="0"/>
                <a:t> 하자보수 기간 중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 </a:t>
              </a:r>
              <a:r>
                <a:rPr lang="ko-KR" altLang="en-US" dirty="0"/>
                <a:t>발견된 소프트웨어 결함을 수정하는 것을 </a:t>
              </a:r>
              <a:r>
                <a:rPr lang="ko-KR" altLang="en-US" dirty="0" smtClean="0"/>
                <a:t>말함</a:t>
              </a:r>
              <a:endParaRPr lang="en-US" altLang="ko-KR" dirty="0"/>
            </a:p>
            <a:p>
              <a:pPr>
                <a:buClr>
                  <a:srgbClr val="144E8C"/>
                </a:buClr>
              </a:pPr>
              <a:r>
                <a:rPr lang="ko-KR" altLang="en-US" dirty="0" smtClean="0"/>
                <a:t>무상 유지보수에 협의되지 </a:t>
              </a:r>
              <a:r>
                <a:rPr lang="ko-KR" altLang="en-US" dirty="0"/>
                <a:t>않은 요구사항의 </a:t>
              </a:r>
              <a:r>
                <a:rPr lang="ko-KR" altLang="en-US" dirty="0" smtClean="0"/>
                <a:t>추가는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smtClean="0"/>
                <a:t>유상 유지보수에 해당함</a:t>
              </a:r>
              <a:r>
                <a:rPr lang="en-US" altLang="ko-KR" dirty="0" smtClean="0"/>
                <a:t>. </a:t>
              </a:r>
              <a:endParaRPr lang="ko-KR" altLang="en-US" dirty="0"/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1C6A689-A013-4E5A-A16B-5585A0FBF924}"/>
              </a:ext>
            </a:extLst>
          </p:cNvPr>
          <p:cNvGrpSpPr/>
          <p:nvPr/>
        </p:nvGrpSpPr>
        <p:grpSpPr>
          <a:xfrm>
            <a:off x="1190471" y="2338494"/>
            <a:ext cx="2917327" cy="248699"/>
            <a:chOff x="719140" y="1593877"/>
            <a:chExt cx="4439095" cy="358866"/>
          </a:xfrm>
        </p:grpSpPr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2A44CA4C-AAF5-4FA8-859E-8884511A2B65}"/>
                </a:ext>
              </a:extLst>
            </p:cNvPr>
            <p:cNvGrpSpPr/>
            <p:nvPr/>
          </p:nvGrpSpPr>
          <p:grpSpPr>
            <a:xfrm>
              <a:off x="3269832" y="1593879"/>
              <a:ext cx="1888403" cy="358864"/>
              <a:chOff x="2726433" y="1169284"/>
              <a:chExt cx="1050168" cy="252000"/>
            </a:xfrm>
          </p:grpSpPr>
          <p:sp>
            <p:nvSpPr>
              <p:cNvPr id="195" name="Freeform 9">
                <a:extLst>
                  <a:ext uri="{FF2B5EF4-FFF2-40B4-BE49-F238E27FC236}">
                    <a16:creationId xmlns:a16="http://schemas.microsoft.com/office/drawing/2014/main" id="{2C2E224F-C634-4181-84E2-86CBF29B7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433" y="1169284"/>
                <a:ext cx="1009506" cy="252000"/>
              </a:xfrm>
              <a:custGeom>
                <a:avLst/>
                <a:gdLst>
                  <a:gd name="T0" fmla="*/ 849 w 849"/>
                  <a:gd name="T1" fmla="*/ 0 h 209"/>
                  <a:gd name="T2" fmla="*/ 670 w 849"/>
                  <a:gd name="T3" fmla="*/ 179 h 209"/>
                  <a:gd name="T4" fmla="*/ 596 w 849"/>
                  <a:gd name="T5" fmla="*/ 209 h 209"/>
                  <a:gd name="T6" fmla="*/ 105 w 849"/>
                  <a:gd name="T7" fmla="*/ 209 h 209"/>
                  <a:gd name="T8" fmla="*/ 0 w 849"/>
                  <a:gd name="T9" fmla="*/ 105 h 209"/>
                  <a:gd name="T10" fmla="*/ 0 w 849"/>
                  <a:gd name="T11" fmla="*/ 105 h 209"/>
                  <a:gd name="T12" fmla="*/ 105 w 849"/>
                  <a:gd name="T13" fmla="*/ 0 h 209"/>
                  <a:gd name="T14" fmla="*/ 849 w 849"/>
                  <a:gd name="T15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9" h="209">
                    <a:moveTo>
                      <a:pt x="849" y="0"/>
                    </a:moveTo>
                    <a:cubicBezTo>
                      <a:pt x="670" y="179"/>
                      <a:pt x="670" y="179"/>
                      <a:pt x="670" y="179"/>
                    </a:cubicBezTo>
                    <a:cubicBezTo>
                      <a:pt x="650" y="198"/>
                      <a:pt x="624" y="209"/>
                      <a:pt x="596" y="209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47" y="209"/>
                      <a:pt x="0" y="16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47"/>
                      <a:pt x="47" y="0"/>
                      <a:pt x="10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rgbClr val="144E8C"/>
              </a:solidFill>
              <a:ln>
                <a:solidFill>
                  <a:srgbClr val="144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96" name="Freeform 10">
                <a:extLst>
                  <a:ext uri="{FF2B5EF4-FFF2-40B4-BE49-F238E27FC236}">
                    <a16:creationId xmlns:a16="http://schemas.microsoft.com/office/drawing/2014/main" id="{A5755845-7367-4912-B66A-91C3843EA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7270" y="1169284"/>
                <a:ext cx="209331" cy="169673"/>
              </a:xfrm>
              <a:custGeom>
                <a:avLst/>
                <a:gdLst>
                  <a:gd name="T0" fmla="*/ 417 w 417"/>
                  <a:gd name="T1" fmla="*/ 0 h 338"/>
                  <a:gd name="T2" fmla="*/ 83 w 417"/>
                  <a:gd name="T3" fmla="*/ 338 h 338"/>
                  <a:gd name="T4" fmla="*/ 0 w 417"/>
                  <a:gd name="T5" fmla="*/ 338 h 338"/>
                  <a:gd name="T6" fmla="*/ 336 w 417"/>
                  <a:gd name="T7" fmla="*/ 0 h 338"/>
                  <a:gd name="T8" fmla="*/ 417 w 417"/>
                  <a:gd name="T9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7" h="338">
                    <a:moveTo>
                      <a:pt x="417" y="0"/>
                    </a:moveTo>
                    <a:lnTo>
                      <a:pt x="83" y="338"/>
                    </a:lnTo>
                    <a:lnTo>
                      <a:pt x="0" y="338"/>
                    </a:lnTo>
                    <a:lnTo>
                      <a:pt x="336" y="0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solidFill>
                  <a:srgbClr val="00AE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4" name="양쪽 모서리가 둥근 사각형 19">
              <a:extLst>
                <a:ext uri="{FF2B5EF4-FFF2-40B4-BE49-F238E27FC236}">
                  <a16:creationId xmlns:a16="http://schemas.microsoft.com/office/drawing/2014/main" id="{F4AEB4B2-98F9-4589-985F-84300FF45B59}"/>
                </a:ext>
              </a:extLst>
            </p:cNvPr>
            <p:cNvSpPr>
              <a:spLocks/>
            </p:cNvSpPr>
            <p:nvPr/>
          </p:nvSpPr>
          <p:spPr>
            <a:xfrm flipH="1">
              <a:off x="719140" y="1593877"/>
              <a:ext cx="3407225" cy="358865"/>
            </a:xfrm>
            <a:prstGeom prst="round2SameRect">
              <a:avLst>
                <a:gd name="adj1" fmla="val 20161"/>
                <a:gd name="adj2" fmla="val 0"/>
              </a:avLst>
            </a:prstGeom>
            <a:solidFill>
              <a:srgbClr val="144E8C"/>
            </a:solidFill>
            <a:ln>
              <a:solidFill>
                <a:srgbClr val="144E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97" name="TextBox 196">
            <a:extLst>
              <a:ext uri="{FF2B5EF4-FFF2-40B4-BE49-F238E27FC236}">
                <a16:creationId xmlns:a16="http://schemas.microsoft.com/office/drawing/2014/main" id="{38A12067-DA8D-4D8B-88D2-38EB1B3B054C}"/>
              </a:ext>
            </a:extLst>
          </p:cNvPr>
          <p:cNvSpPr txBox="1"/>
          <p:nvPr/>
        </p:nvSpPr>
        <p:spPr>
          <a:xfrm>
            <a:off x="1504515" y="2370511"/>
            <a:ext cx="117339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ko-KR"/>
            </a:defPPr>
            <a:lvl1pPr>
              <a:defRPr sz="1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200" dirty="0" smtClean="0">
                <a:solidFill>
                  <a:schemeClr val="bg1"/>
                </a:solidFill>
              </a:rPr>
              <a:t>무상 유지보수 범위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D9C72B5-948B-4029-B81A-90C25EE87643}"/>
              </a:ext>
            </a:extLst>
          </p:cNvPr>
          <p:cNvGrpSpPr/>
          <p:nvPr/>
        </p:nvGrpSpPr>
        <p:grpSpPr>
          <a:xfrm>
            <a:off x="6282804" y="2277568"/>
            <a:ext cx="3347067" cy="1690930"/>
            <a:chOff x="3940518" y="5105401"/>
            <a:chExt cx="3347067" cy="1667049"/>
          </a:xfrm>
        </p:grpSpPr>
        <p:sp>
          <p:nvSpPr>
            <p:cNvPr id="199" name="사각형: 둥근 모서리 204">
              <a:extLst>
                <a:ext uri="{FF2B5EF4-FFF2-40B4-BE49-F238E27FC236}">
                  <a16:creationId xmlns:a16="http://schemas.microsoft.com/office/drawing/2014/main" id="{A2735B17-6395-4AE5-94B9-9F97C993B38B}"/>
                </a:ext>
              </a:extLst>
            </p:cNvPr>
            <p:cNvSpPr/>
            <p:nvPr/>
          </p:nvSpPr>
          <p:spPr>
            <a:xfrm>
              <a:off x="3940518" y="5105401"/>
              <a:ext cx="3347067" cy="1667049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0" name="사각형: 둥근 모서리 205">
              <a:extLst>
                <a:ext uri="{FF2B5EF4-FFF2-40B4-BE49-F238E27FC236}">
                  <a16:creationId xmlns:a16="http://schemas.microsoft.com/office/drawing/2014/main" id="{55392DF6-AC45-4BBD-9D5A-258C0582D818}"/>
                </a:ext>
              </a:extLst>
            </p:cNvPr>
            <p:cNvSpPr/>
            <p:nvPr/>
          </p:nvSpPr>
          <p:spPr>
            <a:xfrm>
              <a:off x="3999140" y="5163105"/>
              <a:ext cx="3229822" cy="1538178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rgbClr val="D3018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5896277-2C4E-4E26-9BD7-3C58CEE2E75D}"/>
                </a:ext>
              </a:extLst>
            </p:cNvPr>
            <p:cNvSpPr txBox="1"/>
            <p:nvPr/>
          </p:nvSpPr>
          <p:spPr>
            <a:xfrm>
              <a:off x="4149875" y="5595370"/>
              <a:ext cx="3040363" cy="5616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00AEEF"/>
                </a:buClr>
              </a:pPr>
              <a:r>
                <a:rPr lang="ko-KR" altLang="en-US" dirty="0" smtClean="0"/>
                <a:t>소프트웨어 신규 기능 추가</a:t>
              </a:r>
              <a:r>
                <a:rPr lang="en-US" altLang="ko-KR" dirty="0"/>
                <a:t> </a:t>
              </a:r>
              <a:r>
                <a:rPr lang="ko-KR" altLang="en-US" dirty="0" smtClean="0"/>
                <a:t>또는 기능 개선</a:t>
              </a:r>
              <a:endParaRPr lang="en-US" altLang="ko-KR" dirty="0"/>
            </a:p>
            <a:p>
              <a:pPr>
                <a:buClr>
                  <a:srgbClr val="00AEEF"/>
                </a:buClr>
              </a:pPr>
              <a:r>
                <a:rPr lang="ko-KR" altLang="en-US" dirty="0" smtClean="0"/>
                <a:t>시스템 성능 개선 및 컨설팅 지원</a:t>
              </a:r>
              <a:endParaRPr lang="en-US" altLang="ko-KR" dirty="0" smtClean="0"/>
            </a:p>
            <a:p>
              <a:pPr>
                <a:buClr>
                  <a:srgbClr val="00AEEF"/>
                </a:buClr>
              </a:pPr>
              <a:r>
                <a:rPr lang="ko-KR" altLang="en-US" dirty="0" smtClean="0"/>
                <a:t>제품 </a:t>
              </a:r>
              <a:r>
                <a:rPr lang="en-US" altLang="ko-KR" dirty="0" smtClean="0"/>
                <a:t>Major Upgrade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567B370B-B757-433C-99A9-C3BA12771496}"/>
                </a:ext>
              </a:extLst>
            </p:cNvPr>
            <p:cNvGrpSpPr/>
            <p:nvPr/>
          </p:nvGrpSpPr>
          <p:grpSpPr>
            <a:xfrm>
              <a:off x="3999140" y="5166329"/>
              <a:ext cx="2917327" cy="248699"/>
              <a:chOff x="635621" y="1466848"/>
              <a:chExt cx="4439096" cy="313217"/>
            </a:xfrm>
          </p:grpSpPr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471D43E8-2CBA-4C63-9A8A-6D27CA083315}"/>
                  </a:ext>
                </a:extLst>
              </p:cNvPr>
              <p:cNvGrpSpPr/>
              <p:nvPr/>
            </p:nvGrpSpPr>
            <p:grpSpPr>
              <a:xfrm>
                <a:off x="635621" y="1466848"/>
                <a:ext cx="4439096" cy="313217"/>
                <a:chOff x="719140" y="1593877"/>
                <a:chExt cx="4439096" cy="358866"/>
              </a:xfrm>
            </p:grpSpPr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5B518ACA-578C-4F10-80CF-DC55F6A1648E}"/>
                    </a:ext>
                  </a:extLst>
                </p:cNvPr>
                <p:cNvGrpSpPr/>
                <p:nvPr/>
              </p:nvGrpSpPr>
              <p:grpSpPr>
                <a:xfrm>
                  <a:off x="3269831" y="1593879"/>
                  <a:ext cx="1888405" cy="358864"/>
                  <a:chOff x="2726432" y="1169284"/>
                  <a:chExt cx="1050169" cy="252000"/>
                </a:xfrm>
              </p:grpSpPr>
              <p:sp>
                <p:nvSpPr>
                  <p:cNvPr id="207" name="Freeform 9">
                    <a:extLst>
                      <a:ext uri="{FF2B5EF4-FFF2-40B4-BE49-F238E27FC236}">
                        <a16:creationId xmlns:a16="http://schemas.microsoft.com/office/drawing/2014/main" id="{288AE705-6D70-47AB-834C-F84DD27EB9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6432" y="1169284"/>
                    <a:ext cx="1009507" cy="252000"/>
                  </a:xfrm>
                  <a:custGeom>
                    <a:avLst/>
                    <a:gdLst>
                      <a:gd name="T0" fmla="*/ 849 w 849"/>
                      <a:gd name="T1" fmla="*/ 0 h 209"/>
                      <a:gd name="T2" fmla="*/ 670 w 849"/>
                      <a:gd name="T3" fmla="*/ 179 h 209"/>
                      <a:gd name="T4" fmla="*/ 596 w 849"/>
                      <a:gd name="T5" fmla="*/ 209 h 209"/>
                      <a:gd name="T6" fmla="*/ 105 w 849"/>
                      <a:gd name="T7" fmla="*/ 209 h 209"/>
                      <a:gd name="T8" fmla="*/ 0 w 849"/>
                      <a:gd name="T9" fmla="*/ 105 h 209"/>
                      <a:gd name="T10" fmla="*/ 0 w 849"/>
                      <a:gd name="T11" fmla="*/ 105 h 209"/>
                      <a:gd name="T12" fmla="*/ 105 w 849"/>
                      <a:gd name="T13" fmla="*/ 0 h 209"/>
                      <a:gd name="T14" fmla="*/ 849 w 849"/>
                      <a:gd name="T15" fmla="*/ 0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49" h="209">
                        <a:moveTo>
                          <a:pt x="849" y="0"/>
                        </a:moveTo>
                        <a:cubicBezTo>
                          <a:pt x="670" y="179"/>
                          <a:pt x="670" y="179"/>
                          <a:pt x="670" y="179"/>
                        </a:cubicBezTo>
                        <a:cubicBezTo>
                          <a:pt x="650" y="198"/>
                          <a:pt x="624" y="209"/>
                          <a:pt x="596" y="209"/>
                        </a:cubicBezTo>
                        <a:cubicBezTo>
                          <a:pt x="105" y="209"/>
                          <a:pt x="105" y="209"/>
                          <a:pt x="105" y="209"/>
                        </a:cubicBezTo>
                        <a:cubicBezTo>
                          <a:pt x="47" y="209"/>
                          <a:pt x="0" y="163"/>
                          <a:pt x="0" y="105"/>
                        </a:cubicBezTo>
                        <a:cubicBezTo>
                          <a:pt x="0" y="105"/>
                          <a:pt x="0" y="105"/>
                          <a:pt x="0" y="105"/>
                        </a:cubicBezTo>
                        <a:cubicBezTo>
                          <a:pt x="0" y="47"/>
                          <a:pt x="47" y="0"/>
                          <a:pt x="105" y="0"/>
                        </a:cubicBezTo>
                        <a:lnTo>
                          <a:pt x="849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>
                    <a:solidFill>
                      <a:srgbClr val="00AEE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8" name="Freeform 10">
                    <a:extLst>
                      <a:ext uri="{FF2B5EF4-FFF2-40B4-BE49-F238E27FC236}">
                        <a16:creationId xmlns:a16="http://schemas.microsoft.com/office/drawing/2014/main" id="{60C0C5BD-3372-48A9-BCEF-E6FD8DD27F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7270" y="1169284"/>
                    <a:ext cx="209331" cy="169673"/>
                  </a:xfrm>
                  <a:custGeom>
                    <a:avLst/>
                    <a:gdLst>
                      <a:gd name="T0" fmla="*/ 417 w 417"/>
                      <a:gd name="T1" fmla="*/ 0 h 338"/>
                      <a:gd name="T2" fmla="*/ 83 w 417"/>
                      <a:gd name="T3" fmla="*/ 338 h 338"/>
                      <a:gd name="T4" fmla="*/ 0 w 417"/>
                      <a:gd name="T5" fmla="*/ 338 h 338"/>
                      <a:gd name="T6" fmla="*/ 336 w 417"/>
                      <a:gd name="T7" fmla="*/ 0 h 338"/>
                      <a:gd name="T8" fmla="*/ 417 w 417"/>
                      <a:gd name="T9" fmla="*/ 0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7" h="338">
                        <a:moveTo>
                          <a:pt x="417" y="0"/>
                        </a:moveTo>
                        <a:lnTo>
                          <a:pt x="83" y="338"/>
                        </a:lnTo>
                        <a:lnTo>
                          <a:pt x="0" y="338"/>
                        </a:lnTo>
                        <a:lnTo>
                          <a:pt x="336" y="0"/>
                        </a:lnTo>
                        <a:lnTo>
                          <a:pt x="417" y="0"/>
                        </a:lnTo>
                        <a:close/>
                      </a:path>
                    </a:pathLst>
                  </a:custGeom>
                  <a:solidFill>
                    <a:srgbClr val="144E8C"/>
                  </a:solidFill>
                  <a:ln>
                    <a:solidFill>
                      <a:srgbClr val="144E8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06" name="양쪽 모서리가 둥근 사각형 19">
                  <a:extLst>
                    <a:ext uri="{FF2B5EF4-FFF2-40B4-BE49-F238E27FC236}">
                      <a16:creationId xmlns:a16="http://schemas.microsoft.com/office/drawing/2014/main" id="{88B61F66-7AAC-407D-919A-8F57DCCE05A0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19140" y="1593877"/>
                  <a:ext cx="3407225" cy="358865"/>
                </a:xfrm>
                <a:prstGeom prst="round2SameRect">
                  <a:avLst>
                    <a:gd name="adj1" fmla="val 20161"/>
                    <a:gd name="adj2" fmla="val 0"/>
                  </a:avLst>
                </a:prstGeom>
                <a:solidFill>
                  <a:srgbClr val="00AEEF"/>
                </a:solidFill>
                <a:ln>
                  <a:solidFill>
                    <a:srgbClr val="00AE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9D3CAFB-F55B-4761-B556-4655AB15C41C}"/>
                  </a:ext>
                </a:extLst>
              </p:cNvPr>
              <p:cNvSpPr txBox="1"/>
              <p:nvPr/>
            </p:nvSpPr>
            <p:spPr>
              <a:xfrm>
                <a:off x="863003" y="1507171"/>
                <a:ext cx="1785479" cy="23257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1200" dirty="0" smtClean="0">
                    <a:solidFill>
                      <a:schemeClr val="bg1"/>
                    </a:solidFill>
                  </a:rPr>
                  <a:t>유상 유지보수 범위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93B863A-9553-4897-A88D-E069F2F9181B}"/>
              </a:ext>
            </a:extLst>
          </p:cNvPr>
          <p:cNvGrpSpPr/>
          <p:nvPr/>
        </p:nvGrpSpPr>
        <p:grpSpPr>
          <a:xfrm>
            <a:off x="6282804" y="4086951"/>
            <a:ext cx="3354809" cy="1729819"/>
            <a:chOff x="447713" y="3055609"/>
            <a:chExt cx="3354809" cy="1729819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3ADD2E63-AD8C-4C63-AC86-F86D7C9D4863}"/>
                </a:ext>
              </a:extLst>
            </p:cNvPr>
            <p:cNvGrpSpPr/>
            <p:nvPr/>
          </p:nvGrpSpPr>
          <p:grpSpPr>
            <a:xfrm>
              <a:off x="447713" y="3055609"/>
              <a:ext cx="3354809" cy="1729819"/>
              <a:chOff x="447713" y="3055609"/>
              <a:chExt cx="3354809" cy="1729819"/>
            </a:xfrm>
          </p:grpSpPr>
          <p:sp>
            <p:nvSpPr>
              <p:cNvPr id="213" name="사각형: 둥근 모서리 172">
                <a:extLst>
                  <a:ext uri="{FF2B5EF4-FFF2-40B4-BE49-F238E27FC236}">
                    <a16:creationId xmlns:a16="http://schemas.microsoft.com/office/drawing/2014/main" id="{85F56D8E-31A6-4642-A913-5F2DFE8EBCD4}"/>
                  </a:ext>
                </a:extLst>
              </p:cNvPr>
              <p:cNvSpPr/>
              <p:nvPr/>
            </p:nvSpPr>
            <p:spPr>
              <a:xfrm>
                <a:off x="510783" y="3055609"/>
                <a:ext cx="3228669" cy="1729819"/>
              </a:xfrm>
              <a:prstGeom prst="roundRect">
                <a:avLst>
                  <a:gd name="adj" fmla="val 2638"/>
                </a:avLst>
              </a:prstGeom>
              <a:solidFill>
                <a:srgbClr val="144E8C"/>
              </a:solidFill>
              <a:ln>
                <a:solidFill>
                  <a:srgbClr val="144E8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4" name="사각형: 둥근 모서리 173">
                <a:extLst>
                  <a:ext uri="{FF2B5EF4-FFF2-40B4-BE49-F238E27FC236}">
                    <a16:creationId xmlns:a16="http://schemas.microsoft.com/office/drawing/2014/main" id="{06C3FA13-9CD5-491D-B2E4-44FF4E4A3521}"/>
                  </a:ext>
                </a:extLst>
              </p:cNvPr>
              <p:cNvSpPr/>
              <p:nvPr/>
            </p:nvSpPr>
            <p:spPr>
              <a:xfrm>
                <a:off x="447713" y="3345181"/>
                <a:ext cx="3354809" cy="1384780"/>
              </a:xfrm>
              <a:prstGeom prst="roundRect">
                <a:avLst>
                  <a:gd name="adj" fmla="val 26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11" name="Rectangle 14">
              <a:extLst>
                <a:ext uri="{FF2B5EF4-FFF2-40B4-BE49-F238E27FC236}">
                  <a16:creationId xmlns:a16="http://schemas.microsoft.com/office/drawing/2014/main" id="{1748EBEB-337B-442C-BDCC-88E91DE3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789" y="3114707"/>
              <a:ext cx="1208664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유상 유지보수 비용</a:t>
              </a:r>
              <a:endParaRPr lang="ko-KR" altLang="en-US" sz="12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C41454FA-4190-47A5-BC6D-4A760AA0F159}"/>
                </a:ext>
              </a:extLst>
            </p:cNvPr>
            <p:cNvSpPr txBox="1"/>
            <p:nvPr/>
          </p:nvSpPr>
          <p:spPr>
            <a:xfrm>
              <a:off x="581148" y="3851917"/>
              <a:ext cx="2159245" cy="56169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144E8C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/>
                <a:t>1</a:t>
              </a:r>
              <a:r>
                <a:rPr lang="ko-KR" altLang="en-US" dirty="0"/>
                <a:t>년 단위 유상 유지보수 계약</a:t>
              </a:r>
              <a:endParaRPr lang="en-US" altLang="ko-KR" dirty="0"/>
            </a:p>
            <a:p>
              <a:pPr marL="0" indent="0">
                <a:buNone/>
              </a:pPr>
              <a:r>
                <a:rPr lang="en-US" altLang="ko-KR" dirty="0"/>
                <a:t>    (</a:t>
              </a:r>
              <a:r>
                <a:rPr lang="ko-KR" altLang="en-US" dirty="0"/>
                <a:t>단</a:t>
              </a:r>
              <a:r>
                <a:rPr lang="en-US" altLang="ko-KR" dirty="0"/>
                <a:t>, </a:t>
              </a:r>
              <a:r>
                <a:rPr lang="ko-KR" altLang="en-US" dirty="0"/>
                <a:t>고객과 협의 시 자동연장 가능</a:t>
              </a:r>
              <a:r>
                <a:rPr lang="en-US" altLang="ko-KR" dirty="0"/>
                <a:t>)</a:t>
              </a:r>
            </a:p>
            <a:p>
              <a:r>
                <a:rPr lang="ko-KR" altLang="en-US" dirty="0"/>
                <a:t>매월 </a:t>
              </a:r>
              <a:r>
                <a:rPr lang="en-US" altLang="ko-KR" dirty="0"/>
                <a:t>1</a:t>
              </a:r>
              <a:r>
                <a:rPr lang="ko-KR" altLang="en-US" dirty="0"/>
                <a:t>회 정기 방문 비용</a:t>
              </a:r>
              <a:r>
                <a:rPr lang="en-US" altLang="ko-KR" dirty="0"/>
                <a:t>(1</a:t>
              </a:r>
              <a:r>
                <a:rPr lang="ko-KR" altLang="en-US" dirty="0"/>
                <a:t>회 </a:t>
              </a:r>
              <a:r>
                <a:rPr lang="en-US" altLang="ko-KR" dirty="0"/>
                <a:t>25</a:t>
              </a:r>
              <a:r>
                <a:rPr lang="ko-KR" altLang="en-US" dirty="0"/>
                <a:t>만원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0CE2CF81-1136-4F44-AB16-6E93D6A290DD}"/>
              </a:ext>
            </a:extLst>
          </p:cNvPr>
          <p:cNvGrpSpPr/>
          <p:nvPr/>
        </p:nvGrpSpPr>
        <p:grpSpPr>
          <a:xfrm>
            <a:off x="1127795" y="4086952"/>
            <a:ext cx="3354809" cy="1729818"/>
            <a:chOff x="447713" y="3055610"/>
            <a:chExt cx="3354809" cy="1729818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CF00D11F-03F1-4967-89B4-DEF0803D1C4A}"/>
                </a:ext>
              </a:extLst>
            </p:cNvPr>
            <p:cNvGrpSpPr/>
            <p:nvPr/>
          </p:nvGrpSpPr>
          <p:grpSpPr>
            <a:xfrm>
              <a:off x="447713" y="3055610"/>
              <a:ext cx="3354809" cy="1729818"/>
              <a:chOff x="447713" y="3055610"/>
              <a:chExt cx="3354809" cy="1729818"/>
            </a:xfrm>
          </p:grpSpPr>
          <p:sp>
            <p:nvSpPr>
              <p:cNvPr id="218" name="사각형: 둥근 모서리 160">
                <a:extLst>
                  <a:ext uri="{FF2B5EF4-FFF2-40B4-BE49-F238E27FC236}">
                    <a16:creationId xmlns:a16="http://schemas.microsoft.com/office/drawing/2014/main" id="{85B76858-6872-4437-8096-AEC07206BA2F}"/>
                  </a:ext>
                </a:extLst>
              </p:cNvPr>
              <p:cNvSpPr/>
              <p:nvPr/>
            </p:nvSpPr>
            <p:spPr>
              <a:xfrm>
                <a:off x="510783" y="3055610"/>
                <a:ext cx="3228669" cy="1729818"/>
              </a:xfrm>
              <a:prstGeom prst="roundRect">
                <a:avLst>
                  <a:gd name="adj" fmla="val 2638"/>
                </a:avLst>
              </a:prstGeom>
              <a:solidFill>
                <a:srgbClr val="00AEEF"/>
              </a:solidFill>
              <a:ln>
                <a:solidFill>
                  <a:srgbClr val="00AE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9" name="사각형: 둥근 모서리 159">
                <a:extLst>
                  <a:ext uri="{FF2B5EF4-FFF2-40B4-BE49-F238E27FC236}">
                    <a16:creationId xmlns:a16="http://schemas.microsoft.com/office/drawing/2014/main" id="{3BDDE6D2-8DF4-409F-B9B4-3674306521E7}"/>
                  </a:ext>
                </a:extLst>
              </p:cNvPr>
              <p:cNvSpPr/>
              <p:nvPr/>
            </p:nvSpPr>
            <p:spPr>
              <a:xfrm>
                <a:off x="447713" y="3345181"/>
                <a:ext cx="3354809" cy="1384780"/>
              </a:xfrm>
              <a:prstGeom prst="roundRect">
                <a:avLst>
                  <a:gd name="adj" fmla="val 263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/>
                <a:endPara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17" name="Rectangle 14">
              <a:extLst>
                <a:ext uri="{FF2B5EF4-FFF2-40B4-BE49-F238E27FC236}">
                  <a16:creationId xmlns:a16="http://schemas.microsoft.com/office/drawing/2014/main" id="{92F35333-D4DE-4972-AAF1-C5BC5D7D6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046" y="3114707"/>
              <a:ext cx="1574149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무상 유지보수 기간 </a:t>
              </a:r>
              <a:r>
                <a:rPr lang="en-US" altLang="ko-KR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(1</a:t>
              </a:r>
              <a:r>
                <a:rPr lang="ko-KR" altLang="en-US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년</a:t>
              </a:r>
              <a:r>
                <a:rPr lang="en-US" altLang="ko-KR" sz="12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)</a:t>
              </a:r>
              <a:endParaRPr lang="ko-KR" altLang="en-US" sz="12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20" name="Freeform 5"/>
          <p:cNvSpPr>
            <a:spLocks/>
          </p:cNvSpPr>
          <p:nvPr/>
        </p:nvSpPr>
        <p:spPr bwMode="auto">
          <a:xfrm>
            <a:off x="1271326" y="2382892"/>
            <a:ext cx="162000" cy="162000"/>
          </a:xfrm>
          <a:custGeom>
            <a:avLst/>
            <a:gdLst>
              <a:gd name="T0" fmla="*/ 75 w 98"/>
              <a:gd name="T1" fmla="*/ 35 h 98"/>
              <a:gd name="T2" fmla="*/ 63 w 98"/>
              <a:gd name="T3" fmla="*/ 23 h 98"/>
              <a:gd name="T4" fmla="*/ 83 w 98"/>
              <a:gd name="T5" fmla="*/ 3 h 98"/>
              <a:gd name="T6" fmla="*/ 70 w 98"/>
              <a:gd name="T7" fmla="*/ 0 h 98"/>
              <a:gd name="T8" fmla="*/ 42 w 98"/>
              <a:gd name="T9" fmla="*/ 28 h 98"/>
              <a:gd name="T10" fmla="*/ 42 w 98"/>
              <a:gd name="T11" fmla="*/ 33 h 98"/>
              <a:gd name="T12" fmla="*/ 7 w 98"/>
              <a:gd name="T13" fmla="*/ 69 h 98"/>
              <a:gd name="T14" fmla="*/ 7 w 98"/>
              <a:gd name="T15" fmla="*/ 91 h 98"/>
              <a:gd name="T16" fmla="*/ 29 w 98"/>
              <a:gd name="T17" fmla="*/ 91 h 98"/>
              <a:gd name="T18" fmla="*/ 65 w 98"/>
              <a:gd name="T19" fmla="*/ 56 h 98"/>
              <a:gd name="T20" fmla="*/ 70 w 98"/>
              <a:gd name="T21" fmla="*/ 56 h 98"/>
              <a:gd name="T22" fmla="*/ 98 w 98"/>
              <a:gd name="T23" fmla="*/ 28 h 98"/>
              <a:gd name="T24" fmla="*/ 95 w 98"/>
              <a:gd name="T25" fmla="*/ 15 h 98"/>
              <a:gd name="T26" fmla="*/ 75 w 98"/>
              <a:gd name="T27" fmla="*/ 3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8" h="98">
                <a:moveTo>
                  <a:pt x="75" y="35"/>
                </a:moveTo>
                <a:cubicBezTo>
                  <a:pt x="63" y="23"/>
                  <a:pt x="63" y="23"/>
                  <a:pt x="63" y="23"/>
                </a:cubicBezTo>
                <a:cubicBezTo>
                  <a:pt x="83" y="3"/>
                  <a:pt x="83" y="3"/>
                  <a:pt x="83" y="3"/>
                </a:cubicBezTo>
                <a:cubicBezTo>
                  <a:pt x="79" y="1"/>
                  <a:pt x="75" y="0"/>
                  <a:pt x="70" y="0"/>
                </a:cubicBezTo>
                <a:cubicBezTo>
                  <a:pt x="55" y="0"/>
                  <a:pt x="42" y="13"/>
                  <a:pt x="42" y="28"/>
                </a:cubicBezTo>
                <a:cubicBezTo>
                  <a:pt x="42" y="30"/>
                  <a:pt x="42" y="31"/>
                  <a:pt x="42" y="33"/>
                </a:cubicBezTo>
                <a:cubicBezTo>
                  <a:pt x="31" y="45"/>
                  <a:pt x="9" y="66"/>
                  <a:pt x="7" y="69"/>
                </a:cubicBezTo>
                <a:cubicBezTo>
                  <a:pt x="0" y="75"/>
                  <a:pt x="0" y="85"/>
                  <a:pt x="7" y="91"/>
                </a:cubicBezTo>
                <a:cubicBezTo>
                  <a:pt x="13" y="98"/>
                  <a:pt x="23" y="98"/>
                  <a:pt x="29" y="91"/>
                </a:cubicBezTo>
                <a:cubicBezTo>
                  <a:pt x="32" y="89"/>
                  <a:pt x="53" y="67"/>
                  <a:pt x="65" y="56"/>
                </a:cubicBezTo>
                <a:cubicBezTo>
                  <a:pt x="67" y="56"/>
                  <a:pt x="68" y="56"/>
                  <a:pt x="70" y="56"/>
                </a:cubicBezTo>
                <a:cubicBezTo>
                  <a:pt x="85" y="56"/>
                  <a:pt x="98" y="43"/>
                  <a:pt x="98" y="28"/>
                </a:cubicBezTo>
                <a:cubicBezTo>
                  <a:pt x="98" y="23"/>
                  <a:pt x="97" y="19"/>
                  <a:pt x="95" y="15"/>
                </a:cubicBezTo>
                <a:lnTo>
                  <a:pt x="75" y="35"/>
                </a:lnTo>
                <a:close/>
              </a:path>
            </a:pathLst>
          </a:custGeom>
          <a:noFill/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41454FA-4190-47A5-BC6D-4A760AA0F159}"/>
              </a:ext>
            </a:extLst>
          </p:cNvPr>
          <p:cNvSpPr txBox="1"/>
          <p:nvPr/>
        </p:nvSpPr>
        <p:spPr>
          <a:xfrm>
            <a:off x="1326654" y="4883259"/>
            <a:ext cx="2592056" cy="64633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130175" indent="-130175">
              <a:buClr>
                <a:srgbClr val="00AEEF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제품의 하자 및 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오류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b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(Minor Upgrade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130175" indent="-130175">
              <a:buClr>
                <a:srgbClr val="00AEEF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교육 지원 및 기술지원 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센터</a:t>
            </a:r>
            <a:r>
              <a:rPr lang="en-US" altLang="ko-KR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(365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</a:p>
          <a:p>
            <a:pPr marL="130175" indent="-130175">
              <a:buClr>
                <a:srgbClr val="00AEEF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장애에 대한 </a:t>
            </a:r>
            <a:r>
              <a: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Trouble </a:t>
            </a:r>
            <a:r>
              <a:rPr lang="en-US" altLang="ko-KR" sz="10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Shooting</a:t>
            </a:r>
          </a:p>
        </p:txBody>
      </p:sp>
      <p:sp>
        <p:nvSpPr>
          <p:cNvPr id="222" name="그래픽 241">
            <a:extLst>
              <a:ext uri="{FF2B5EF4-FFF2-40B4-BE49-F238E27FC236}">
                <a16:creationId xmlns:a16="http://schemas.microsoft.com/office/drawing/2014/main" id="{5BBAB077-6D36-41B6-915A-D9E35CF13E05}"/>
              </a:ext>
            </a:extLst>
          </p:cNvPr>
          <p:cNvSpPr/>
          <p:nvPr/>
        </p:nvSpPr>
        <p:spPr>
          <a:xfrm>
            <a:off x="6453405" y="4520191"/>
            <a:ext cx="166980" cy="166980"/>
          </a:xfrm>
          <a:custGeom>
            <a:avLst/>
            <a:gdLst>
              <a:gd name="connsiteX0" fmla="*/ 588359 w 686847"/>
              <a:gd name="connsiteY0" fmla="*/ 343376 h 686847"/>
              <a:gd name="connsiteX1" fmla="*/ 343567 w 686847"/>
              <a:gd name="connsiteY1" fmla="*/ 98584 h 686847"/>
              <a:gd name="connsiteX2" fmla="*/ 98774 w 686847"/>
              <a:gd name="connsiteY2" fmla="*/ 343376 h 686847"/>
              <a:gd name="connsiteX3" fmla="*/ 343567 w 686847"/>
              <a:gd name="connsiteY3" fmla="*/ 588359 h 686847"/>
              <a:gd name="connsiteX4" fmla="*/ 588359 w 686847"/>
              <a:gd name="connsiteY4" fmla="*/ 343376 h 686847"/>
              <a:gd name="connsiteX5" fmla="*/ 292322 w 686847"/>
              <a:gd name="connsiteY5" fmla="*/ 473583 h 686847"/>
              <a:gd name="connsiteX6" fmla="*/ 274034 w 686847"/>
              <a:gd name="connsiteY6" fmla="*/ 466820 h 686847"/>
              <a:gd name="connsiteX7" fmla="*/ 180594 w 686847"/>
              <a:gd name="connsiteY7" fmla="*/ 384905 h 686847"/>
              <a:gd name="connsiteX8" fmla="*/ 177927 w 686847"/>
              <a:gd name="connsiteY8" fmla="*/ 345948 h 686847"/>
              <a:gd name="connsiteX9" fmla="*/ 216980 w 686847"/>
              <a:gd name="connsiteY9" fmla="*/ 343281 h 686847"/>
              <a:gd name="connsiteX10" fmla="*/ 290417 w 686847"/>
              <a:gd name="connsiteY10" fmla="*/ 407670 h 686847"/>
              <a:gd name="connsiteX11" fmla="*/ 467868 w 686847"/>
              <a:gd name="connsiteY11" fmla="*/ 221837 h 686847"/>
              <a:gd name="connsiteX12" fmla="*/ 506921 w 686847"/>
              <a:gd name="connsiteY12" fmla="*/ 220980 h 686847"/>
              <a:gd name="connsiteX13" fmla="*/ 507873 w 686847"/>
              <a:gd name="connsiteY13" fmla="*/ 260033 h 686847"/>
              <a:gd name="connsiteX14" fmla="*/ 312325 w 686847"/>
              <a:gd name="connsiteY14" fmla="*/ 464915 h 686847"/>
              <a:gd name="connsiteX15" fmla="*/ 292322 w 686847"/>
              <a:gd name="connsiteY15" fmla="*/ 473583 h 686847"/>
              <a:gd name="connsiteX16" fmla="*/ 686848 w 686847"/>
              <a:gd name="connsiteY16" fmla="*/ 343376 h 686847"/>
              <a:gd name="connsiteX17" fmla="*/ 343472 w 686847"/>
              <a:gd name="connsiteY17" fmla="*/ 0 h 686847"/>
              <a:gd name="connsiteX18" fmla="*/ 0 w 686847"/>
              <a:gd name="connsiteY18" fmla="*/ 343376 h 686847"/>
              <a:gd name="connsiteX19" fmla="*/ 343472 w 686847"/>
              <a:gd name="connsiteY19" fmla="*/ 686848 h 686847"/>
              <a:gd name="connsiteX20" fmla="*/ 686848 w 686847"/>
              <a:gd name="connsiteY20" fmla="*/ 343376 h 686847"/>
              <a:gd name="connsiteX21" fmla="*/ 44291 w 686847"/>
              <a:gd name="connsiteY21" fmla="*/ 343376 h 686847"/>
              <a:gd name="connsiteX22" fmla="*/ 343472 w 686847"/>
              <a:gd name="connsiteY22" fmla="*/ 44196 h 686847"/>
              <a:gd name="connsiteX23" fmla="*/ 642652 w 686847"/>
              <a:gd name="connsiteY23" fmla="*/ 343376 h 686847"/>
              <a:gd name="connsiteX24" fmla="*/ 343472 w 686847"/>
              <a:gd name="connsiteY24" fmla="*/ 642652 h 686847"/>
              <a:gd name="connsiteX25" fmla="*/ 44291 w 686847"/>
              <a:gd name="connsiteY25" fmla="*/ 343376 h 68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6847" h="686847">
                <a:moveTo>
                  <a:pt x="588359" y="343376"/>
                </a:moveTo>
                <a:cubicBezTo>
                  <a:pt x="588359" y="208217"/>
                  <a:pt x="478726" y="98584"/>
                  <a:pt x="343567" y="98584"/>
                </a:cubicBezTo>
                <a:cubicBezTo>
                  <a:pt x="208407" y="98584"/>
                  <a:pt x="98774" y="208217"/>
                  <a:pt x="98774" y="343376"/>
                </a:cubicBezTo>
                <a:cubicBezTo>
                  <a:pt x="98774" y="478726"/>
                  <a:pt x="208407" y="588359"/>
                  <a:pt x="343567" y="588359"/>
                </a:cubicBezTo>
                <a:cubicBezTo>
                  <a:pt x="478726" y="588359"/>
                  <a:pt x="588359" y="478726"/>
                  <a:pt x="588359" y="343376"/>
                </a:cubicBezTo>
                <a:close/>
                <a:moveTo>
                  <a:pt x="292322" y="473583"/>
                </a:moveTo>
                <a:cubicBezTo>
                  <a:pt x="285750" y="473583"/>
                  <a:pt x="279273" y="471297"/>
                  <a:pt x="274034" y="466820"/>
                </a:cubicBezTo>
                <a:lnTo>
                  <a:pt x="180594" y="384905"/>
                </a:lnTo>
                <a:cubicBezTo>
                  <a:pt x="169164" y="374904"/>
                  <a:pt x="167926" y="357473"/>
                  <a:pt x="177927" y="345948"/>
                </a:cubicBezTo>
                <a:cubicBezTo>
                  <a:pt x="187928" y="334518"/>
                  <a:pt x="205550" y="333280"/>
                  <a:pt x="216980" y="343281"/>
                </a:cubicBezTo>
                <a:lnTo>
                  <a:pt x="290417" y="407670"/>
                </a:lnTo>
                <a:lnTo>
                  <a:pt x="467868" y="221837"/>
                </a:lnTo>
                <a:cubicBezTo>
                  <a:pt x="478346" y="210884"/>
                  <a:pt x="495967" y="210503"/>
                  <a:pt x="506921" y="220980"/>
                </a:cubicBezTo>
                <a:cubicBezTo>
                  <a:pt x="518065" y="231458"/>
                  <a:pt x="518350" y="249079"/>
                  <a:pt x="507873" y="260033"/>
                </a:cubicBezTo>
                <a:lnTo>
                  <a:pt x="312325" y="464915"/>
                </a:lnTo>
                <a:cubicBezTo>
                  <a:pt x="306896" y="470725"/>
                  <a:pt x="299657" y="473583"/>
                  <a:pt x="292322" y="473583"/>
                </a:cubicBezTo>
                <a:close/>
                <a:moveTo>
                  <a:pt x="686848" y="343376"/>
                </a:moveTo>
                <a:cubicBezTo>
                  <a:pt x="686848" y="154115"/>
                  <a:pt x="532829" y="0"/>
                  <a:pt x="343472" y="0"/>
                </a:cubicBezTo>
                <a:cubicBezTo>
                  <a:pt x="154115" y="0"/>
                  <a:pt x="0" y="154115"/>
                  <a:pt x="0" y="343376"/>
                </a:cubicBezTo>
                <a:cubicBezTo>
                  <a:pt x="0" y="532829"/>
                  <a:pt x="154115" y="686848"/>
                  <a:pt x="343472" y="686848"/>
                </a:cubicBezTo>
                <a:cubicBezTo>
                  <a:pt x="532829" y="686848"/>
                  <a:pt x="686848" y="532829"/>
                  <a:pt x="686848" y="343376"/>
                </a:cubicBezTo>
                <a:close/>
                <a:moveTo>
                  <a:pt x="44291" y="343376"/>
                </a:moveTo>
                <a:cubicBezTo>
                  <a:pt x="44291" y="178403"/>
                  <a:pt x="178403" y="44196"/>
                  <a:pt x="343472" y="44196"/>
                </a:cubicBezTo>
                <a:cubicBezTo>
                  <a:pt x="508445" y="44196"/>
                  <a:pt x="642652" y="178403"/>
                  <a:pt x="642652" y="343376"/>
                </a:cubicBezTo>
                <a:cubicBezTo>
                  <a:pt x="642652" y="508445"/>
                  <a:pt x="508445" y="642652"/>
                  <a:pt x="343472" y="642652"/>
                </a:cubicBezTo>
                <a:cubicBezTo>
                  <a:pt x="178403" y="642652"/>
                  <a:pt x="44291" y="508445"/>
                  <a:pt x="44291" y="343376"/>
                </a:cubicBezTo>
                <a:close/>
              </a:path>
            </a:pathLst>
          </a:custGeom>
          <a:solidFill>
            <a:srgbClr val="005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B44A8CE-871D-4ABC-9B4E-F2DAF450CEB4}"/>
              </a:ext>
            </a:extLst>
          </p:cNvPr>
          <p:cNvSpPr txBox="1"/>
          <p:nvPr/>
        </p:nvSpPr>
        <p:spPr>
          <a:xfrm>
            <a:off x="6682236" y="4511348"/>
            <a:ext cx="2172069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buClr>
                <a:srgbClr val="1B3371"/>
              </a:buClr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도입가 기준 년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</a:t>
            </a:r>
          </a:p>
        </p:txBody>
      </p:sp>
      <p:sp>
        <p:nvSpPr>
          <p:cNvPr id="224" name="그래픽 241">
            <a:extLst>
              <a:ext uri="{FF2B5EF4-FFF2-40B4-BE49-F238E27FC236}">
                <a16:creationId xmlns:a16="http://schemas.microsoft.com/office/drawing/2014/main" id="{5BBAB077-6D36-41B6-915A-D9E35CF13E05}"/>
              </a:ext>
            </a:extLst>
          </p:cNvPr>
          <p:cNvSpPr/>
          <p:nvPr/>
        </p:nvSpPr>
        <p:spPr>
          <a:xfrm>
            <a:off x="1326654" y="4522943"/>
            <a:ext cx="166980" cy="166980"/>
          </a:xfrm>
          <a:custGeom>
            <a:avLst/>
            <a:gdLst>
              <a:gd name="connsiteX0" fmla="*/ 588359 w 686847"/>
              <a:gd name="connsiteY0" fmla="*/ 343376 h 686847"/>
              <a:gd name="connsiteX1" fmla="*/ 343567 w 686847"/>
              <a:gd name="connsiteY1" fmla="*/ 98584 h 686847"/>
              <a:gd name="connsiteX2" fmla="*/ 98774 w 686847"/>
              <a:gd name="connsiteY2" fmla="*/ 343376 h 686847"/>
              <a:gd name="connsiteX3" fmla="*/ 343567 w 686847"/>
              <a:gd name="connsiteY3" fmla="*/ 588359 h 686847"/>
              <a:gd name="connsiteX4" fmla="*/ 588359 w 686847"/>
              <a:gd name="connsiteY4" fmla="*/ 343376 h 686847"/>
              <a:gd name="connsiteX5" fmla="*/ 292322 w 686847"/>
              <a:gd name="connsiteY5" fmla="*/ 473583 h 686847"/>
              <a:gd name="connsiteX6" fmla="*/ 274034 w 686847"/>
              <a:gd name="connsiteY6" fmla="*/ 466820 h 686847"/>
              <a:gd name="connsiteX7" fmla="*/ 180594 w 686847"/>
              <a:gd name="connsiteY7" fmla="*/ 384905 h 686847"/>
              <a:gd name="connsiteX8" fmla="*/ 177927 w 686847"/>
              <a:gd name="connsiteY8" fmla="*/ 345948 h 686847"/>
              <a:gd name="connsiteX9" fmla="*/ 216980 w 686847"/>
              <a:gd name="connsiteY9" fmla="*/ 343281 h 686847"/>
              <a:gd name="connsiteX10" fmla="*/ 290417 w 686847"/>
              <a:gd name="connsiteY10" fmla="*/ 407670 h 686847"/>
              <a:gd name="connsiteX11" fmla="*/ 467868 w 686847"/>
              <a:gd name="connsiteY11" fmla="*/ 221837 h 686847"/>
              <a:gd name="connsiteX12" fmla="*/ 506921 w 686847"/>
              <a:gd name="connsiteY12" fmla="*/ 220980 h 686847"/>
              <a:gd name="connsiteX13" fmla="*/ 507873 w 686847"/>
              <a:gd name="connsiteY13" fmla="*/ 260033 h 686847"/>
              <a:gd name="connsiteX14" fmla="*/ 312325 w 686847"/>
              <a:gd name="connsiteY14" fmla="*/ 464915 h 686847"/>
              <a:gd name="connsiteX15" fmla="*/ 292322 w 686847"/>
              <a:gd name="connsiteY15" fmla="*/ 473583 h 686847"/>
              <a:gd name="connsiteX16" fmla="*/ 686848 w 686847"/>
              <a:gd name="connsiteY16" fmla="*/ 343376 h 686847"/>
              <a:gd name="connsiteX17" fmla="*/ 343472 w 686847"/>
              <a:gd name="connsiteY17" fmla="*/ 0 h 686847"/>
              <a:gd name="connsiteX18" fmla="*/ 0 w 686847"/>
              <a:gd name="connsiteY18" fmla="*/ 343376 h 686847"/>
              <a:gd name="connsiteX19" fmla="*/ 343472 w 686847"/>
              <a:gd name="connsiteY19" fmla="*/ 686848 h 686847"/>
              <a:gd name="connsiteX20" fmla="*/ 686848 w 686847"/>
              <a:gd name="connsiteY20" fmla="*/ 343376 h 686847"/>
              <a:gd name="connsiteX21" fmla="*/ 44291 w 686847"/>
              <a:gd name="connsiteY21" fmla="*/ 343376 h 686847"/>
              <a:gd name="connsiteX22" fmla="*/ 343472 w 686847"/>
              <a:gd name="connsiteY22" fmla="*/ 44196 h 686847"/>
              <a:gd name="connsiteX23" fmla="*/ 642652 w 686847"/>
              <a:gd name="connsiteY23" fmla="*/ 343376 h 686847"/>
              <a:gd name="connsiteX24" fmla="*/ 343472 w 686847"/>
              <a:gd name="connsiteY24" fmla="*/ 642652 h 686847"/>
              <a:gd name="connsiteX25" fmla="*/ 44291 w 686847"/>
              <a:gd name="connsiteY25" fmla="*/ 343376 h 68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6847" h="686847">
                <a:moveTo>
                  <a:pt x="588359" y="343376"/>
                </a:moveTo>
                <a:cubicBezTo>
                  <a:pt x="588359" y="208217"/>
                  <a:pt x="478726" y="98584"/>
                  <a:pt x="343567" y="98584"/>
                </a:cubicBezTo>
                <a:cubicBezTo>
                  <a:pt x="208407" y="98584"/>
                  <a:pt x="98774" y="208217"/>
                  <a:pt x="98774" y="343376"/>
                </a:cubicBezTo>
                <a:cubicBezTo>
                  <a:pt x="98774" y="478726"/>
                  <a:pt x="208407" y="588359"/>
                  <a:pt x="343567" y="588359"/>
                </a:cubicBezTo>
                <a:cubicBezTo>
                  <a:pt x="478726" y="588359"/>
                  <a:pt x="588359" y="478726"/>
                  <a:pt x="588359" y="343376"/>
                </a:cubicBezTo>
                <a:close/>
                <a:moveTo>
                  <a:pt x="292322" y="473583"/>
                </a:moveTo>
                <a:cubicBezTo>
                  <a:pt x="285750" y="473583"/>
                  <a:pt x="279273" y="471297"/>
                  <a:pt x="274034" y="466820"/>
                </a:cubicBezTo>
                <a:lnTo>
                  <a:pt x="180594" y="384905"/>
                </a:lnTo>
                <a:cubicBezTo>
                  <a:pt x="169164" y="374904"/>
                  <a:pt x="167926" y="357473"/>
                  <a:pt x="177927" y="345948"/>
                </a:cubicBezTo>
                <a:cubicBezTo>
                  <a:pt x="187928" y="334518"/>
                  <a:pt x="205550" y="333280"/>
                  <a:pt x="216980" y="343281"/>
                </a:cubicBezTo>
                <a:lnTo>
                  <a:pt x="290417" y="407670"/>
                </a:lnTo>
                <a:lnTo>
                  <a:pt x="467868" y="221837"/>
                </a:lnTo>
                <a:cubicBezTo>
                  <a:pt x="478346" y="210884"/>
                  <a:pt x="495967" y="210503"/>
                  <a:pt x="506921" y="220980"/>
                </a:cubicBezTo>
                <a:cubicBezTo>
                  <a:pt x="518065" y="231458"/>
                  <a:pt x="518350" y="249079"/>
                  <a:pt x="507873" y="260033"/>
                </a:cubicBezTo>
                <a:lnTo>
                  <a:pt x="312325" y="464915"/>
                </a:lnTo>
                <a:cubicBezTo>
                  <a:pt x="306896" y="470725"/>
                  <a:pt x="299657" y="473583"/>
                  <a:pt x="292322" y="473583"/>
                </a:cubicBezTo>
                <a:close/>
                <a:moveTo>
                  <a:pt x="686848" y="343376"/>
                </a:moveTo>
                <a:cubicBezTo>
                  <a:pt x="686848" y="154115"/>
                  <a:pt x="532829" y="0"/>
                  <a:pt x="343472" y="0"/>
                </a:cubicBezTo>
                <a:cubicBezTo>
                  <a:pt x="154115" y="0"/>
                  <a:pt x="0" y="154115"/>
                  <a:pt x="0" y="343376"/>
                </a:cubicBezTo>
                <a:cubicBezTo>
                  <a:pt x="0" y="532829"/>
                  <a:pt x="154115" y="686848"/>
                  <a:pt x="343472" y="686848"/>
                </a:cubicBezTo>
                <a:cubicBezTo>
                  <a:pt x="532829" y="686848"/>
                  <a:pt x="686848" y="532829"/>
                  <a:pt x="686848" y="343376"/>
                </a:cubicBezTo>
                <a:close/>
                <a:moveTo>
                  <a:pt x="44291" y="343376"/>
                </a:moveTo>
                <a:cubicBezTo>
                  <a:pt x="44291" y="178403"/>
                  <a:pt x="178403" y="44196"/>
                  <a:pt x="343472" y="44196"/>
                </a:cubicBezTo>
                <a:cubicBezTo>
                  <a:pt x="508445" y="44196"/>
                  <a:pt x="642652" y="178403"/>
                  <a:pt x="642652" y="343376"/>
                </a:cubicBezTo>
                <a:cubicBezTo>
                  <a:pt x="642652" y="508445"/>
                  <a:pt x="508445" y="642652"/>
                  <a:pt x="343472" y="642652"/>
                </a:cubicBezTo>
                <a:cubicBezTo>
                  <a:pt x="178403" y="642652"/>
                  <a:pt x="44291" y="508445"/>
                  <a:pt x="44291" y="343376"/>
                </a:cubicBezTo>
                <a:close/>
              </a:path>
            </a:pathLst>
          </a:cu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B44A8CE-871D-4ABC-9B4E-F2DAF450CEB4}"/>
              </a:ext>
            </a:extLst>
          </p:cNvPr>
          <p:cNvSpPr txBox="1"/>
          <p:nvPr/>
        </p:nvSpPr>
        <p:spPr>
          <a:xfrm>
            <a:off x="1555485" y="4514100"/>
            <a:ext cx="1864293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buClr>
                <a:srgbClr val="1B3371"/>
              </a:buClr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검수 완료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개월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84787D4F-DD19-469B-9436-4EF65716F8E3}"/>
              </a:ext>
            </a:extLst>
          </p:cNvPr>
          <p:cNvGrpSpPr/>
          <p:nvPr/>
        </p:nvGrpSpPr>
        <p:grpSpPr>
          <a:xfrm>
            <a:off x="306139" y="6202302"/>
            <a:ext cx="10081120" cy="868800"/>
            <a:chOff x="244239" y="6205156"/>
            <a:chExt cx="10196933" cy="868800"/>
          </a:xfrm>
        </p:grpSpPr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3EE3CBC0-783B-4800-A660-3CA0F705BDC1}"/>
                </a:ext>
              </a:extLst>
            </p:cNvPr>
            <p:cNvGrpSpPr/>
            <p:nvPr/>
          </p:nvGrpSpPr>
          <p:grpSpPr>
            <a:xfrm>
              <a:off x="244239" y="6205156"/>
              <a:ext cx="10196933" cy="868800"/>
              <a:chOff x="244239" y="6205156"/>
              <a:chExt cx="10196933" cy="868800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8D024269-C487-4B0B-9B7C-E5F9C28B2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36" y="6882342"/>
                <a:ext cx="9799538" cy="191614"/>
              </a:xfrm>
              <a:prstGeom prst="rect">
                <a:avLst/>
              </a:prstGeom>
            </p:spPr>
          </p:pic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E56CED93-5D80-46E9-9E08-5BF2FD45DC12}"/>
                  </a:ext>
                </a:extLst>
              </p:cNvPr>
              <p:cNvGrpSpPr/>
              <p:nvPr/>
            </p:nvGrpSpPr>
            <p:grpSpPr>
              <a:xfrm>
                <a:off x="244239" y="6205156"/>
                <a:ext cx="10196933" cy="676349"/>
                <a:chOff x="244239" y="6219444"/>
                <a:chExt cx="10196933" cy="676349"/>
              </a:xfrm>
            </p:grpSpPr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id="{85257AF2-F4E2-4846-88A9-D35C5A30DF2A}"/>
                    </a:ext>
                  </a:extLst>
                </p:cNvPr>
                <p:cNvSpPr/>
                <p:nvPr/>
              </p:nvSpPr>
              <p:spPr>
                <a:xfrm>
                  <a:off x="446543" y="6253959"/>
                  <a:ext cx="9792325" cy="641834"/>
                </a:xfrm>
                <a:prstGeom prst="rect">
                  <a:avLst/>
                </a:prstGeom>
                <a:gradFill>
                  <a:gsLst>
                    <a:gs pos="99074">
                      <a:schemeClr val="tx1">
                        <a:alpha val="0"/>
                      </a:schemeClr>
                    </a:gs>
                    <a:gs pos="83000">
                      <a:schemeClr val="tx1">
                        <a:alpha val="7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9000">
                      <a:schemeClr val="tx1">
                        <a:alpha val="7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232" name="그룹 231">
                  <a:extLst>
                    <a:ext uri="{FF2B5EF4-FFF2-40B4-BE49-F238E27FC236}">
                      <a16:creationId xmlns:a16="http://schemas.microsoft.com/office/drawing/2014/main" id="{31158A0A-AE2F-4FC0-8B9B-79D57DC4D1CE}"/>
                    </a:ext>
                  </a:extLst>
                </p:cNvPr>
                <p:cNvGrpSpPr/>
                <p:nvPr/>
              </p:nvGrpSpPr>
              <p:grpSpPr>
                <a:xfrm>
                  <a:off x="244239" y="6219444"/>
                  <a:ext cx="10196933" cy="662392"/>
                  <a:chOff x="244239" y="6219444"/>
                  <a:chExt cx="10196933" cy="662392"/>
                </a:xfrm>
              </p:grpSpPr>
              <p:grpSp>
                <p:nvGrpSpPr>
                  <p:cNvPr id="233" name="그룹 232">
                    <a:extLst>
                      <a:ext uri="{FF2B5EF4-FFF2-40B4-BE49-F238E27FC236}">
                        <a16:creationId xmlns:a16="http://schemas.microsoft.com/office/drawing/2014/main" id="{D1C64DDF-EB28-491D-BF8C-BEEB426E3624}"/>
                      </a:ext>
                    </a:extLst>
                  </p:cNvPr>
                  <p:cNvGrpSpPr/>
                  <p:nvPr/>
                </p:nvGrpSpPr>
                <p:grpSpPr>
                  <a:xfrm>
                    <a:off x="244239" y="6219444"/>
                    <a:ext cx="434337" cy="662390"/>
                    <a:chOff x="787674" y="4222488"/>
                    <a:chExt cx="534861" cy="815696"/>
                  </a:xfrm>
                </p:grpSpPr>
                <p:pic>
                  <p:nvPicPr>
                    <p:cNvPr id="238" name="그림 51" descr="004.png">
                      <a:extLst>
                        <a:ext uri="{FF2B5EF4-FFF2-40B4-BE49-F238E27FC236}">
                          <a16:creationId xmlns:a16="http://schemas.microsoft.com/office/drawing/2014/main" id="{F39F5398-E7E4-418C-BB26-8139DB89E9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 flipH="1">
                      <a:off x="787674" y="4222488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39" name="그림 238">
                      <a:extLst>
                        <a:ext uri="{FF2B5EF4-FFF2-40B4-BE49-F238E27FC236}">
                          <a16:creationId xmlns:a16="http://schemas.microsoft.com/office/drawing/2014/main" id="{28CC2746-D9A1-42BD-A711-5870AC750B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0" name="그림 239">
                      <a:extLst>
                        <a:ext uri="{FF2B5EF4-FFF2-40B4-BE49-F238E27FC236}">
                          <a16:creationId xmlns:a16="http://schemas.microsoft.com/office/drawing/2014/main" id="{1E1FCCD9-6033-480A-AEE9-5C99BE1D4E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2E59C184-01E4-4292-BB24-49CB1BC9051E}"/>
                      </a:ext>
                    </a:extLst>
                  </p:cNvPr>
                  <p:cNvGrpSpPr/>
                  <p:nvPr/>
                </p:nvGrpSpPr>
                <p:grpSpPr>
                  <a:xfrm>
                    <a:off x="10006835" y="6219446"/>
                    <a:ext cx="434337" cy="662390"/>
                    <a:chOff x="11212367" y="4222490"/>
                    <a:chExt cx="534861" cy="815696"/>
                  </a:xfrm>
                </p:grpSpPr>
                <p:pic>
                  <p:nvPicPr>
                    <p:cNvPr id="235" name="그림 51" descr="004.png">
                      <a:extLst>
                        <a:ext uri="{FF2B5EF4-FFF2-40B4-BE49-F238E27FC236}">
                          <a16:creationId xmlns:a16="http://schemas.microsoft.com/office/drawing/2014/main" id="{F99059C7-F3D8-4ACC-9872-EE365BED19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>
                      <a:off x="11212367" y="4222490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36" name="그림 235">
                      <a:extLst>
                        <a:ext uri="{FF2B5EF4-FFF2-40B4-BE49-F238E27FC236}">
                          <a16:creationId xmlns:a16="http://schemas.microsoft.com/office/drawing/2014/main" id="{8BCE2AE2-F980-4D71-8A29-566DAF86C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7" name="그림 236">
                      <a:extLst>
                        <a:ext uri="{FF2B5EF4-FFF2-40B4-BE49-F238E27FC236}">
                          <a16:creationId xmlns:a16="http://schemas.microsoft.com/office/drawing/2014/main" id="{DFE38ECC-C792-410B-AC0B-E4C4508297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406F5DB5-C3CA-4ED1-B29C-65F5608F3C45}"/>
                </a:ext>
              </a:extLst>
            </p:cNvPr>
            <p:cNvSpPr txBox="1"/>
            <p:nvPr/>
          </p:nvSpPr>
          <p:spPr>
            <a:xfrm>
              <a:off x="3169197" y="6404793"/>
              <a:ext cx="4347023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rgbClr val="144E8C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최종 검수 완료 후</a:t>
              </a:r>
              <a:r>
                <a:rPr lang="en-US" altLang="ko-KR" sz="2000" b="1" dirty="0" smtClean="0">
                  <a:ln>
                    <a:solidFill>
                      <a:srgbClr val="144E8C">
                        <a:alpha val="0"/>
                      </a:srgb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2000" b="1" dirty="0" smtClean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무상 하자보수 기간 </a:t>
              </a:r>
              <a:r>
                <a:rPr lang="en-US" altLang="ko-KR" sz="2000" b="1" dirty="0" smtClean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2000" b="1" dirty="0" smtClean="0">
                  <a:ln>
                    <a:solidFill>
                      <a:srgbClr val="144E8C">
                        <a:alpha val="0"/>
                      </a:srgbClr>
                    </a:solidFill>
                  </a:ln>
                  <a:solidFill>
                    <a:srgbClr val="F0463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</a:t>
              </a:r>
              <a:endParaRPr lang="ko-KR" altLang="en-US" sz="2000" b="1" dirty="0">
                <a:ln>
                  <a:solidFill>
                    <a:srgbClr val="144E8C">
                      <a:alpha val="0"/>
                    </a:srgbClr>
                  </a:solidFill>
                </a:ln>
                <a:solidFill>
                  <a:srgbClr val="F0463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1" name="그룹 240"/>
          <p:cNvGrpSpPr/>
          <p:nvPr/>
        </p:nvGrpSpPr>
        <p:grpSpPr>
          <a:xfrm>
            <a:off x="4276994" y="3100455"/>
            <a:ext cx="2149826" cy="1904042"/>
            <a:chOff x="4226870" y="3626537"/>
            <a:chExt cx="2149826" cy="1904042"/>
          </a:xfrm>
        </p:grpSpPr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CB131FA8-C9BB-4603-831F-AE20717CE5DC}"/>
                </a:ext>
              </a:extLst>
            </p:cNvPr>
            <p:cNvGrpSpPr/>
            <p:nvPr/>
          </p:nvGrpSpPr>
          <p:grpSpPr>
            <a:xfrm>
              <a:off x="4226870" y="3626537"/>
              <a:ext cx="2149826" cy="1904042"/>
              <a:chOff x="51332" y="3841668"/>
              <a:chExt cx="3198399" cy="2832734"/>
            </a:xfrm>
          </p:grpSpPr>
          <p:sp>
            <p:nvSpPr>
              <p:cNvPr id="253" name="그래픽 138">
                <a:extLst>
                  <a:ext uri="{FF2B5EF4-FFF2-40B4-BE49-F238E27FC236}">
                    <a16:creationId xmlns:a16="http://schemas.microsoft.com/office/drawing/2014/main" id="{3A21456C-4A39-4968-A09C-21E2FEFC8297}"/>
                  </a:ext>
                </a:extLst>
              </p:cNvPr>
              <p:cNvSpPr/>
              <p:nvPr/>
            </p:nvSpPr>
            <p:spPr>
              <a:xfrm>
                <a:off x="51332" y="3841668"/>
                <a:ext cx="3198399" cy="2832734"/>
              </a:xfrm>
              <a:custGeom>
                <a:avLst/>
                <a:gdLst>
                  <a:gd name="connsiteX0" fmla="*/ 2281428 w 3198399"/>
                  <a:gd name="connsiteY0" fmla="*/ 0 h 2832734"/>
                  <a:gd name="connsiteX1" fmla="*/ 916972 w 3198399"/>
                  <a:gd name="connsiteY1" fmla="*/ 0 h 2832734"/>
                  <a:gd name="connsiteX2" fmla="*/ 713708 w 3198399"/>
                  <a:gd name="connsiteY2" fmla="*/ 117348 h 2832734"/>
                  <a:gd name="connsiteX3" fmla="*/ 31433 w 3198399"/>
                  <a:gd name="connsiteY3" fmla="*/ 1299020 h 2832734"/>
                  <a:gd name="connsiteX4" fmla="*/ 31433 w 3198399"/>
                  <a:gd name="connsiteY4" fmla="*/ 1533716 h 2832734"/>
                  <a:gd name="connsiteX5" fmla="*/ 713708 w 3198399"/>
                  <a:gd name="connsiteY5" fmla="*/ 2715387 h 2832734"/>
                  <a:gd name="connsiteX6" fmla="*/ 916972 w 3198399"/>
                  <a:gd name="connsiteY6" fmla="*/ 2832735 h 2832734"/>
                  <a:gd name="connsiteX7" fmla="*/ 2281428 w 3198399"/>
                  <a:gd name="connsiteY7" fmla="*/ 2832735 h 2832734"/>
                  <a:gd name="connsiteX8" fmla="*/ 2484691 w 3198399"/>
                  <a:gd name="connsiteY8" fmla="*/ 2715387 h 2832734"/>
                  <a:gd name="connsiteX9" fmla="*/ 3166967 w 3198399"/>
                  <a:gd name="connsiteY9" fmla="*/ 1533716 h 2832734"/>
                  <a:gd name="connsiteX10" fmla="*/ 3166967 w 3198399"/>
                  <a:gd name="connsiteY10" fmla="*/ 1299020 h 2832734"/>
                  <a:gd name="connsiteX11" fmla="*/ 2484691 w 3198399"/>
                  <a:gd name="connsiteY11" fmla="*/ 117348 h 2832734"/>
                  <a:gd name="connsiteX12" fmla="*/ 2281428 w 3198399"/>
                  <a:gd name="connsiteY12" fmla="*/ 0 h 283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98399" h="2832734">
                    <a:moveTo>
                      <a:pt x="2281428" y="0"/>
                    </a:moveTo>
                    <a:lnTo>
                      <a:pt x="916972" y="0"/>
                    </a:lnTo>
                    <a:cubicBezTo>
                      <a:pt x="833152" y="0"/>
                      <a:pt x="755618" y="44768"/>
                      <a:pt x="713708" y="117348"/>
                    </a:cubicBezTo>
                    <a:lnTo>
                      <a:pt x="31433" y="1299020"/>
                    </a:lnTo>
                    <a:cubicBezTo>
                      <a:pt x="-10478" y="1371600"/>
                      <a:pt x="-10478" y="1461135"/>
                      <a:pt x="31433" y="1533716"/>
                    </a:cubicBezTo>
                    <a:lnTo>
                      <a:pt x="713708" y="2715387"/>
                    </a:lnTo>
                    <a:cubicBezTo>
                      <a:pt x="755618" y="2787968"/>
                      <a:pt x="833152" y="2832735"/>
                      <a:pt x="916972" y="2832735"/>
                    </a:cubicBezTo>
                    <a:lnTo>
                      <a:pt x="2281428" y="2832735"/>
                    </a:lnTo>
                    <a:cubicBezTo>
                      <a:pt x="2365248" y="2832735"/>
                      <a:pt x="2442782" y="2787968"/>
                      <a:pt x="2484691" y="2715387"/>
                    </a:cubicBezTo>
                    <a:lnTo>
                      <a:pt x="3166967" y="1533716"/>
                    </a:lnTo>
                    <a:cubicBezTo>
                      <a:pt x="3208878" y="1461135"/>
                      <a:pt x="3208878" y="1371600"/>
                      <a:pt x="3166967" y="1299020"/>
                    </a:cubicBezTo>
                    <a:lnTo>
                      <a:pt x="2484691" y="117348"/>
                    </a:lnTo>
                    <a:cubicBezTo>
                      <a:pt x="2442686" y="44768"/>
                      <a:pt x="2365248" y="0"/>
                      <a:pt x="2281428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5DCE3"/>
                  </a:gs>
                  <a:gs pos="100000">
                    <a:srgbClr val="F8F9FA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31750">
                <a:solidFill>
                  <a:schemeClr val="bg1"/>
                </a:solidFill>
              </a:ln>
              <a:effectLst>
                <a:outerShdw blurRad="50800" dist="127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ko-KR" altLang="en-US" sz="2456" dirty="0">
                  <a:ln>
                    <a:solidFill>
                      <a:srgbClr val="D3018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54" name="그래픽 138">
                <a:extLst>
                  <a:ext uri="{FF2B5EF4-FFF2-40B4-BE49-F238E27FC236}">
                    <a16:creationId xmlns:a16="http://schemas.microsoft.com/office/drawing/2014/main" id="{28584F68-D059-4818-974F-14DA8DE25928}"/>
                  </a:ext>
                </a:extLst>
              </p:cNvPr>
              <p:cNvSpPr/>
              <p:nvPr/>
            </p:nvSpPr>
            <p:spPr>
              <a:xfrm>
                <a:off x="240797" y="4009473"/>
                <a:ext cx="2819470" cy="2497125"/>
              </a:xfrm>
              <a:custGeom>
                <a:avLst/>
                <a:gdLst>
                  <a:gd name="connsiteX0" fmla="*/ 2281428 w 3198399"/>
                  <a:gd name="connsiteY0" fmla="*/ 0 h 2832734"/>
                  <a:gd name="connsiteX1" fmla="*/ 916972 w 3198399"/>
                  <a:gd name="connsiteY1" fmla="*/ 0 h 2832734"/>
                  <a:gd name="connsiteX2" fmla="*/ 713708 w 3198399"/>
                  <a:gd name="connsiteY2" fmla="*/ 117348 h 2832734"/>
                  <a:gd name="connsiteX3" fmla="*/ 31433 w 3198399"/>
                  <a:gd name="connsiteY3" fmla="*/ 1299020 h 2832734"/>
                  <a:gd name="connsiteX4" fmla="*/ 31433 w 3198399"/>
                  <a:gd name="connsiteY4" fmla="*/ 1533716 h 2832734"/>
                  <a:gd name="connsiteX5" fmla="*/ 713708 w 3198399"/>
                  <a:gd name="connsiteY5" fmla="*/ 2715387 h 2832734"/>
                  <a:gd name="connsiteX6" fmla="*/ 916972 w 3198399"/>
                  <a:gd name="connsiteY6" fmla="*/ 2832735 h 2832734"/>
                  <a:gd name="connsiteX7" fmla="*/ 2281428 w 3198399"/>
                  <a:gd name="connsiteY7" fmla="*/ 2832735 h 2832734"/>
                  <a:gd name="connsiteX8" fmla="*/ 2484691 w 3198399"/>
                  <a:gd name="connsiteY8" fmla="*/ 2715387 h 2832734"/>
                  <a:gd name="connsiteX9" fmla="*/ 3166967 w 3198399"/>
                  <a:gd name="connsiteY9" fmla="*/ 1533716 h 2832734"/>
                  <a:gd name="connsiteX10" fmla="*/ 3166967 w 3198399"/>
                  <a:gd name="connsiteY10" fmla="*/ 1299020 h 2832734"/>
                  <a:gd name="connsiteX11" fmla="*/ 2484691 w 3198399"/>
                  <a:gd name="connsiteY11" fmla="*/ 117348 h 2832734"/>
                  <a:gd name="connsiteX12" fmla="*/ 2281428 w 3198399"/>
                  <a:gd name="connsiteY12" fmla="*/ 0 h 283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98399" h="2832734">
                    <a:moveTo>
                      <a:pt x="2281428" y="0"/>
                    </a:moveTo>
                    <a:lnTo>
                      <a:pt x="916972" y="0"/>
                    </a:lnTo>
                    <a:cubicBezTo>
                      <a:pt x="833152" y="0"/>
                      <a:pt x="755618" y="44768"/>
                      <a:pt x="713708" y="117348"/>
                    </a:cubicBezTo>
                    <a:lnTo>
                      <a:pt x="31433" y="1299020"/>
                    </a:lnTo>
                    <a:cubicBezTo>
                      <a:pt x="-10478" y="1371600"/>
                      <a:pt x="-10478" y="1461135"/>
                      <a:pt x="31433" y="1533716"/>
                    </a:cubicBezTo>
                    <a:lnTo>
                      <a:pt x="713708" y="2715387"/>
                    </a:lnTo>
                    <a:cubicBezTo>
                      <a:pt x="755618" y="2787968"/>
                      <a:pt x="833152" y="2832735"/>
                      <a:pt x="916972" y="2832735"/>
                    </a:cubicBezTo>
                    <a:lnTo>
                      <a:pt x="2281428" y="2832735"/>
                    </a:lnTo>
                    <a:cubicBezTo>
                      <a:pt x="2365248" y="2832735"/>
                      <a:pt x="2442782" y="2787968"/>
                      <a:pt x="2484691" y="2715387"/>
                    </a:cubicBezTo>
                    <a:lnTo>
                      <a:pt x="3166967" y="1533716"/>
                    </a:lnTo>
                    <a:cubicBezTo>
                      <a:pt x="3208878" y="1461135"/>
                      <a:pt x="3208878" y="1371600"/>
                      <a:pt x="3166967" y="1299020"/>
                    </a:cubicBezTo>
                    <a:lnTo>
                      <a:pt x="2484691" y="117348"/>
                    </a:lnTo>
                    <a:cubicBezTo>
                      <a:pt x="2442686" y="44768"/>
                      <a:pt x="2365248" y="0"/>
                      <a:pt x="2281428" y="0"/>
                    </a:cubicBezTo>
                    <a:close/>
                  </a:path>
                </a:pathLst>
              </a:custGeom>
              <a:gradFill>
                <a:gsLst>
                  <a:gs pos="88000">
                    <a:srgbClr val="11A19C"/>
                  </a:gs>
                  <a:gs pos="0">
                    <a:srgbClr val="0678BD"/>
                  </a:gs>
                </a:gsLst>
                <a:lin ang="2700000" scaled="0"/>
              </a:gradFill>
              <a:ln>
                <a:noFill/>
              </a:ln>
              <a:effectLst>
                <a:innerShdw blurRad="38100" dist="38100" dir="144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3" name="Rectangle 14">
              <a:extLst>
                <a:ext uri="{FF2B5EF4-FFF2-40B4-BE49-F238E27FC236}">
                  <a16:creationId xmlns:a16="http://schemas.microsoft.com/office/drawing/2014/main" id="{74C02086-5819-4C39-8BB3-22AF19588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827" y="4136159"/>
              <a:ext cx="1506823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ko-KR" altLang="en-US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검수</a:t>
              </a:r>
              <a:endPara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defRPr/>
              </a:pPr>
              <a:r>
                <a:rPr lang="ko-KR" altLang="en-US" sz="14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완료 후 </a:t>
              </a:r>
              <a:r>
                <a:rPr lang="en-US" altLang="ko-KR" sz="14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1</a:t>
              </a:r>
              <a:r>
                <a:rPr lang="ko-KR" altLang="en-US" sz="1400" b="1" dirty="0" smtClean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년 무상지원</a:t>
              </a:r>
              <a:endParaRPr lang="ko-KR" altLang="en-US" sz="1400" b="1" dirty="0">
                <a:ln w="19050">
                  <a:solidFill>
                    <a:srgbClr val="027BA6">
                      <a:lumMod val="50000"/>
                      <a:alpha val="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244" name="그룹 243"/>
            <p:cNvGrpSpPr/>
            <p:nvPr/>
          </p:nvGrpSpPr>
          <p:grpSpPr>
            <a:xfrm>
              <a:off x="4906496" y="4737407"/>
              <a:ext cx="768350" cy="446087"/>
              <a:chOff x="9367838" y="4308476"/>
              <a:chExt cx="768350" cy="446087"/>
            </a:xfrm>
            <a:solidFill>
              <a:schemeClr val="bg1"/>
            </a:solidFill>
          </p:grpSpPr>
          <p:sp>
            <p:nvSpPr>
              <p:cNvPr id="245" name="Freeform 124"/>
              <p:cNvSpPr>
                <a:spLocks/>
              </p:cNvSpPr>
              <p:nvPr/>
            </p:nvSpPr>
            <p:spPr bwMode="auto">
              <a:xfrm>
                <a:off x="9618663" y="4343401"/>
                <a:ext cx="420687" cy="254000"/>
              </a:xfrm>
              <a:custGeom>
                <a:avLst/>
                <a:gdLst>
                  <a:gd name="T0" fmla="*/ 668 w 996"/>
                  <a:gd name="T1" fmla="*/ 61 h 599"/>
                  <a:gd name="T2" fmla="*/ 646 w 996"/>
                  <a:gd name="T3" fmla="*/ 58 h 599"/>
                  <a:gd name="T4" fmla="*/ 480 w 996"/>
                  <a:gd name="T5" fmla="*/ 19 h 599"/>
                  <a:gd name="T6" fmla="*/ 462 w 996"/>
                  <a:gd name="T7" fmla="*/ 14 h 599"/>
                  <a:gd name="T8" fmla="*/ 405 w 996"/>
                  <a:gd name="T9" fmla="*/ 1 h 599"/>
                  <a:gd name="T10" fmla="*/ 378 w 996"/>
                  <a:gd name="T11" fmla="*/ 4 h 599"/>
                  <a:gd name="T12" fmla="*/ 144 w 996"/>
                  <a:gd name="T13" fmla="*/ 93 h 599"/>
                  <a:gd name="T14" fmla="*/ 110 w 996"/>
                  <a:gd name="T15" fmla="*/ 121 h 599"/>
                  <a:gd name="T16" fmla="*/ 6 w 996"/>
                  <a:gd name="T17" fmla="*/ 288 h 599"/>
                  <a:gd name="T18" fmla="*/ 7 w 996"/>
                  <a:gd name="T19" fmla="*/ 320 h 599"/>
                  <a:gd name="T20" fmla="*/ 151 w 996"/>
                  <a:gd name="T21" fmla="*/ 345 h 599"/>
                  <a:gd name="T22" fmla="*/ 262 w 996"/>
                  <a:gd name="T23" fmla="*/ 223 h 599"/>
                  <a:gd name="T24" fmla="*/ 438 w 996"/>
                  <a:gd name="T25" fmla="*/ 211 h 599"/>
                  <a:gd name="T26" fmla="*/ 439 w 996"/>
                  <a:gd name="T27" fmla="*/ 216 h 599"/>
                  <a:gd name="T28" fmla="*/ 578 w 996"/>
                  <a:gd name="T29" fmla="*/ 342 h 599"/>
                  <a:gd name="T30" fmla="*/ 579 w 996"/>
                  <a:gd name="T31" fmla="*/ 343 h 599"/>
                  <a:gd name="T32" fmla="*/ 795 w 996"/>
                  <a:gd name="T33" fmla="*/ 599 h 599"/>
                  <a:gd name="T34" fmla="*/ 795 w 996"/>
                  <a:gd name="T35" fmla="*/ 599 h 599"/>
                  <a:gd name="T36" fmla="*/ 909 w 996"/>
                  <a:gd name="T37" fmla="*/ 496 h 599"/>
                  <a:gd name="T38" fmla="*/ 996 w 996"/>
                  <a:gd name="T39" fmla="*/ 494 h 599"/>
                  <a:gd name="T40" fmla="*/ 886 w 996"/>
                  <a:gd name="T41" fmla="*/ 19 h 599"/>
                  <a:gd name="T42" fmla="*/ 668 w 996"/>
                  <a:gd name="T43" fmla="*/ 61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96" h="599">
                    <a:moveTo>
                      <a:pt x="668" y="61"/>
                    </a:moveTo>
                    <a:cubicBezTo>
                      <a:pt x="661" y="62"/>
                      <a:pt x="653" y="61"/>
                      <a:pt x="646" y="58"/>
                    </a:cubicBezTo>
                    <a:cubicBezTo>
                      <a:pt x="596" y="38"/>
                      <a:pt x="510" y="24"/>
                      <a:pt x="480" y="19"/>
                    </a:cubicBezTo>
                    <a:cubicBezTo>
                      <a:pt x="474" y="18"/>
                      <a:pt x="468" y="16"/>
                      <a:pt x="462" y="14"/>
                    </a:cubicBezTo>
                    <a:cubicBezTo>
                      <a:pt x="446" y="7"/>
                      <a:pt x="421" y="3"/>
                      <a:pt x="405" y="1"/>
                    </a:cubicBezTo>
                    <a:cubicBezTo>
                      <a:pt x="396" y="0"/>
                      <a:pt x="387" y="1"/>
                      <a:pt x="378" y="4"/>
                    </a:cubicBezTo>
                    <a:cubicBezTo>
                      <a:pt x="144" y="93"/>
                      <a:pt x="144" y="93"/>
                      <a:pt x="144" y="93"/>
                    </a:cubicBezTo>
                    <a:cubicBezTo>
                      <a:pt x="130" y="99"/>
                      <a:pt x="118" y="108"/>
                      <a:pt x="110" y="121"/>
                    </a:cubicBezTo>
                    <a:cubicBezTo>
                      <a:pt x="6" y="288"/>
                      <a:pt x="6" y="288"/>
                      <a:pt x="6" y="288"/>
                    </a:cubicBezTo>
                    <a:cubicBezTo>
                      <a:pt x="0" y="298"/>
                      <a:pt x="0" y="310"/>
                      <a:pt x="7" y="320"/>
                    </a:cubicBezTo>
                    <a:cubicBezTo>
                      <a:pt x="28" y="349"/>
                      <a:pt x="78" y="398"/>
                      <a:pt x="151" y="345"/>
                    </a:cubicBezTo>
                    <a:cubicBezTo>
                      <a:pt x="248" y="274"/>
                      <a:pt x="262" y="223"/>
                      <a:pt x="262" y="223"/>
                    </a:cubicBezTo>
                    <a:cubicBezTo>
                      <a:pt x="262" y="223"/>
                      <a:pt x="369" y="248"/>
                      <a:pt x="438" y="211"/>
                    </a:cubicBezTo>
                    <a:cubicBezTo>
                      <a:pt x="439" y="216"/>
                      <a:pt x="439" y="216"/>
                      <a:pt x="439" y="216"/>
                    </a:cubicBezTo>
                    <a:cubicBezTo>
                      <a:pt x="578" y="342"/>
                      <a:pt x="578" y="342"/>
                      <a:pt x="578" y="342"/>
                    </a:cubicBezTo>
                    <a:cubicBezTo>
                      <a:pt x="579" y="343"/>
                      <a:pt x="579" y="343"/>
                      <a:pt x="579" y="343"/>
                    </a:cubicBezTo>
                    <a:cubicBezTo>
                      <a:pt x="795" y="599"/>
                      <a:pt x="795" y="599"/>
                      <a:pt x="795" y="599"/>
                    </a:cubicBezTo>
                    <a:cubicBezTo>
                      <a:pt x="795" y="599"/>
                      <a:pt x="795" y="599"/>
                      <a:pt x="795" y="599"/>
                    </a:cubicBezTo>
                    <a:cubicBezTo>
                      <a:pt x="858" y="567"/>
                      <a:pt x="909" y="496"/>
                      <a:pt x="909" y="496"/>
                    </a:cubicBezTo>
                    <a:cubicBezTo>
                      <a:pt x="996" y="494"/>
                      <a:pt x="996" y="494"/>
                      <a:pt x="996" y="494"/>
                    </a:cubicBezTo>
                    <a:cubicBezTo>
                      <a:pt x="886" y="19"/>
                      <a:pt x="886" y="19"/>
                      <a:pt x="886" y="19"/>
                    </a:cubicBezTo>
                    <a:lnTo>
                      <a:pt x="668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6" name="Freeform 125"/>
              <p:cNvSpPr>
                <a:spLocks/>
              </p:cNvSpPr>
              <p:nvPr/>
            </p:nvSpPr>
            <p:spPr bwMode="auto">
              <a:xfrm>
                <a:off x="9532938" y="4567238"/>
                <a:ext cx="79375" cy="85725"/>
              </a:xfrm>
              <a:custGeom>
                <a:avLst/>
                <a:gdLst>
                  <a:gd name="T0" fmla="*/ 115 w 186"/>
                  <a:gd name="T1" fmla="*/ 173 h 205"/>
                  <a:gd name="T2" fmla="*/ 167 w 186"/>
                  <a:gd name="T3" fmla="*/ 102 h 205"/>
                  <a:gd name="T4" fmla="*/ 155 w 186"/>
                  <a:gd name="T5" fmla="*/ 22 h 205"/>
                  <a:gd name="T6" fmla="*/ 151 w 186"/>
                  <a:gd name="T7" fmla="*/ 19 h 205"/>
                  <a:gd name="T8" fmla="*/ 70 w 186"/>
                  <a:gd name="T9" fmla="*/ 31 h 205"/>
                  <a:gd name="T10" fmla="*/ 18 w 186"/>
                  <a:gd name="T11" fmla="*/ 102 h 205"/>
                  <a:gd name="T12" fmla="*/ 31 w 186"/>
                  <a:gd name="T13" fmla="*/ 183 h 205"/>
                  <a:gd name="T14" fmla="*/ 35 w 186"/>
                  <a:gd name="T15" fmla="*/ 186 h 205"/>
                  <a:gd name="T16" fmla="*/ 115 w 186"/>
                  <a:gd name="T17" fmla="*/ 173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05">
                    <a:moveTo>
                      <a:pt x="115" y="173"/>
                    </a:moveTo>
                    <a:cubicBezTo>
                      <a:pt x="167" y="102"/>
                      <a:pt x="167" y="102"/>
                      <a:pt x="167" y="102"/>
                    </a:cubicBezTo>
                    <a:cubicBezTo>
                      <a:pt x="186" y="76"/>
                      <a:pt x="181" y="40"/>
                      <a:pt x="155" y="22"/>
                    </a:cubicBezTo>
                    <a:cubicBezTo>
                      <a:pt x="151" y="19"/>
                      <a:pt x="151" y="19"/>
                      <a:pt x="151" y="19"/>
                    </a:cubicBezTo>
                    <a:cubicBezTo>
                      <a:pt x="125" y="0"/>
                      <a:pt x="89" y="6"/>
                      <a:pt x="70" y="31"/>
                    </a:cubicBezTo>
                    <a:cubicBezTo>
                      <a:pt x="18" y="102"/>
                      <a:pt x="18" y="102"/>
                      <a:pt x="18" y="102"/>
                    </a:cubicBezTo>
                    <a:cubicBezTo>
                      <a:pt x="0" y="128"/>
                      <a:pt x="5" y="164"/>
                      <a:pt x="31" y="183"/>
                    </a:cubicBezTo>
                    <a:cubicBezTo>
                      <a:pt x="35" y="186"/>
                      <a:pt x="35" y="186"/>
                      <a:pt x="35" y="186"/>
                    </a:cubicBezTo>
                    <a:cubicBezTo>
                      <a:pt x="60" y="205"/>
                      <a:pt x="96" y="199"/>
                      <a:pt x="115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7" name="Freeform 126"/>
              <p:cNvSpPr>
                <a:spLocks/>
              </p:cNvSpPr>
              <p:nvPr/>
            </p:nvSpPr>
            <p:spPr bwMode="auto">
              <a:xfrm>
                <a:off x="9677400" y="4672013"/>
                <a:ext cx="74612" cy="82550"/>
              </a:xfrm>
              <a:custGeom>
                <a:avLst/>
                <a:gdLst>
                  <a:gd name="T0" fmla="*/ 147 w 177"/>
                  <a:gd name="T1" fmla="*/ 21 h 195"/>
                  <a:gd name="T2" fmla="*/ 144 w 177"/>
                  <a:gd name="T3" fmla="*/ 18 h 195"/>
                  <a:gd name="T4" fmla="*/ 67 w 177"/>
                  <a:gd name="T5" fmla="*/ 30 h 195"/>
                  <a:gd name="T6" fmla="*/ 17 w 177"/>
                  <a:gd name="T7" fmla="*/ 98 h 195"/>
                  <a:gd name="T8" fmla="*/ 29 w 177"/>
                  <a:gd name="T9" fmla="*/ 175 h 195"/>
                  <a:gd name="T10" fmla="*/ 33 w 177"/>
                  <a:gd name="T11" fmla="*/ 177 h 195"/>
                  <a:gd name="T12" fmla="*/ 110 w 177"/>
                  <a:gd name="T13" fmla="*/ 165 h 195"/>
                  <a:gd name="T14" fmla="*/ 159 w 177"/>
                  <a:gd name="T15" fmla="*/ 98 h 195"/>
                  <a:gd name="T16" fmla="*/ 147 w 177"/>
                  <a:gd name="T17" fmla="*/ 21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7" h="195">
                    <a:moveTo>
                      <a:pt x="147" y="21"/>
                    </a:moveTo>
                    <a:cubicBezTo>
                      <a:pt x="144" y="18"/>
                      <a:pt x="144" y="18"/>
                      <a:pt x="144" y="18"/>
                    </a:cubicBezTo>
                    <a:cubicBezTo>
                      <a:pt x="119" y="0"/>
                      <a:pt x="85" y="6"/>
                      <a:pt x="67" y="30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0" y="122"/>
                      <a:pt x="5" y="157"/>
                      <a:pt x="29" y="175"/>
                    </a:cubicBezTo>
                    <a:cubicBezTo>
                      <a:pt x="33" y="177"/>
                      <a:pt x="33" y="177"/>
                      <a:pt x="33" y="177"/>
                    </a:cubicBezTo>
                    <a:cubicBezTo>
                      <a:pt x="57" y="195"/>
                      <a:pt x="92" y="190"/>
                      <a:pt x="110" y="165"/>
                    </a:cubicBezTo>
                    <a:cubicBezTo>
                      <a:pt x="159" y="98"/>
                      <a:pt x="159" y="98"/>
                      <a:pt x="159" y="98"/>
                    </a:cubicBezTo>
                    <a:cubicBezTo>
                      <a:pt x="177" y="73"/>
                      <a:pt x="172" y="39"/>
                      <a:pt x="14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8" name="Freeform 127"/>
              <p:cNvSpPr>
                <a:spLocks/>
              </p:cNvSpPr>
              <p:nvPr/>
            </p:nvSpPr>
            <p:spPr bwMode="auto">
              <a:xfrm>
                <a:off x="9572625" y="4594226"/>
                <a:ext cx="92075" cy="100013"/>
              </a:xfrm>
              <a:custGeom>
                <a:avLst/>
                <a:gdLst>
                  <a:gd name="T0" fmla="*/ 195 w 216"/>
                  <a:gd name="T1" fmla="*/ 118 h 237"/>
                  <a:gd name="T2" fmla="*/ 180 w 216"/>
                  <a:gd name="T3" fmla="*/ 25 h 237"/>
                  <a:gd name="T4" fmla="*/ 176 w 216"/>
                  <a:gd name="T5" fmla="*/ 21 h 237"/>
                  <a:gd name="T6" fmla="*/ 82 w 216"/>
                  <a:gd name="T7" fmla="*/ 36 h 237"/>
                  <a:gd name="T8" fmla="*/ 22 w 216"/>
                  <a:gd name="T9" fmla="*/ 118 h 237"/>
                  <a:gd name="T10" fmla="*/ 37 w 216"/>
                  <a:gd name="T11" fmla="*/ 212 h 237"/>
                  <a:gd name="T12" fmla="*/ 41 w 216"/>
                  <a:gd name="T13" fmla="*/ 215 h 237"/>
                  <a:gd name="T14" fmla="*/ 134 w 216"/>
                  <a:gd name="T15" fmla="*/ 200 h 237"/>
                  <a:gd name="T16" fmla="*/ 195 w 216"/>
                  <a:gd name="T17" fmla="*/ 11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237">
                    <a:moveTo>
                      <a:pt x="195" y="118"/>
                    </a:moveTo>
                    <a:cubicBezTo>
                      <a:pt x="216" y="88"/>
                      <a:pt x="210" y="46"/>
                      <a:pt x="180" y="25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46" y="0"/>
                      <a:pt x="104" y="6"/>
                      <a:pt x="82" y="36"/>
                    </a:cubicBezTo>
                    <a:cubicBezTo>
                      <a:pt x="22" y="118"/>
                      <a:pt x="22" y="118"/>
                      <a:pt x="22" y="118"/>
                    </a:cubicBezTo>
                    <a:cubicBezTo>
                      <a:pt x="0" y="148"/>
                      <a:pt x="7" y="190"/>
                      <a:pt x="37" y="212"/>
                    </a:cubicBezTo>
                    <a:cubicBezTo>
                      <a:pt x="41" y="215"/>
                      <a:pt x="41" y="215"/>
                      <a:pt x="41" y="215"/>
                    </a:cubicBezTo>
                    <a:cubicBezTo>
                      <a:pt x="71" y="237"/>
                      <a:pt x="113" y="230"/>
                      <a:pt x="134" y="200"/>
                    </a:cubicBezTo>
                    <a:lnTo>
                      <a:pt x="195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9" name="Freeform 128"/>
              <p:cNvSpPr>
                <a:spLocks/>
              </p:cNvSpPr>
              <p:nvPr/>
            </p:nvSpPr>
            <p:spPr bwMode="auto">
              <a:xfrm>
                <a:off x="9625013" y="4632326"/>
                <a:ext cx="88900" cy="96838"/>
              </a:xfrm>
              <a:custGeom>
                <a:avLst/>
                <a:gdLst>
                  <a:gd name="T0" fmla="*/ 174 w 209"/>
                  <a:gd name="T1" fmla="*/ 24 h 229"/>
                  <a:gd name="T2" fmla="*/ 170 w 209"/>
                  <a:gd name="T3" fmla="*/ 21 h 229"/>
                  <a:gd name="T4" fmla="*/ 79 w 209"/>
                  <a:gd name="T5" fmla="*/ 35 h 229"/>
                  <a:gd name="T6" fmla="*/ 21 w 209"/>
                  <a:gd name="T7" fmla="*/ 115 h 229"/>
                  <a:gd name="T8" fmla="*/ 35 w 209"/>
                  <a:gd name="T9" fmla="*/ 205 h 229"/>
                  <a:gd name="T10" fmla="*/ 39 w 209"/>
                  <a:gd name="T11" fmla="*/ 208 h 229"/>
                  <a:gd name="T12" fmla="*/ 130 w 209"/>
                  <a:gd name="T13" fmla="*/ 194 h 229"/>
                  <a:gd name="T14" fmla="*/ 188 w 209"/>
                  <a:gd name="T15" fmla="*/ 114 h 229"/>
                  <a:gd name="T16" fmla="*/ 174 w 209"/>
                  <a:gd name="T17" fmla="*/ 2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9" h="229">
                    <a:moveTo>
                      <a:pt x="174" y="24"/>
                    </a:moveTo>
                    <a:cubicBezTo>
                      <a:pt x="170" y="21"/>
                      <a:pt x="170" y="21"/>
                      <a:pt x="170" y="21"/>
                    </a:cubicBezTo>
                    <a:cubicBezTo>
                      <a:pt x="141" y="0"/>
                      <a:pt x="100" y="6"/>
                      <a:pt x="79" y="35"/>
                    </a:cubicBezTo>
                    <a:cubicBezTo>
                      <a:pt x="21" y="115"/>
                      <a:pt x="21" y="115"/>
                      <a:pt x="21" y="115"/>
                    </a:cubicBezTo>
                    <a:cubicBezTo>
                      <a:pt x="0" y="144"/>
                      <a:pt x="6" y="184"/>
                      <a:pt x="35" y="205"/>
                    </a:cubicBezTo>
                    <a:cubicBezTo>
                      <a:pt x="39" y="208"/>
                      <a:pt x="39" y="208"/>
                      <a:pt x="39" y="208"/>
                    </a:cubicBezTo>
                    <a:cubicBezTo>
                      <a:pt x="68" y="229"/>
                      <a:pt x="108" y="223"/>
                      <a:pt x="130" y="194"/>
                    </a:cubicBezTo>
                    <a:cubicBezTo>
                      <a:pt x="188" y="114"/>
                      <a:pt x="188" y="114"/>
                      <a:pt x="188" y="114"/>
                    </a:cubicBezTo>
                    <a:cubicBezTo>
                      <a:pt x="209" y="86"/>
                      <a:pt x="203" y="45"/>
                      <a:pt x="17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0" name="Freeform 129"/>
              <p:cNvSpPr>
                <a:spLocks/>
              </p:cNvSpPr>
              <p:nvPr/>
            </p:nvSpPr>
            <p:spPr bwMode="auto">
              <a:xfrm>
                <a:off x="9461500" y="4338638"/>
                <a:ext cx="500062" cy="398463"/>
              </a:xfrm>
              <a:custGeom>
                <a:avLst/>
                <a:gdLst>
                  <a:gd name="T0" fmla="*/ 1052 w 1181"/>
                  <a:gd name="T1" fmla="*/ 499 h 940"/>
                  <a:gd name="T2" fmla="*/ 939 w 1181"/>
                  <a:gd name="T3" fmla="*/ 365 h 940"/>
                  <a:gd name="T4" fmla="*/ 914 w 1181"/>
                  <a:gd name="T5" fmla="*/ 343 h 940"/>
                  <a:gd name="T6" fmla="*/ 803 w 1181"/>
                  <a:gd name="T7" fmla="*/ 241 h 940"/>
                  <a:gd name="T8" fmla="*/ 690 w 1181"/>
                  <a:gd name="T9" fmla="*/ 257 h 940"/>
                  <a:gd name="T10" fmla="*/ 640 w 1181"/>
                  <a:gd name="T11" fmla="*/ 251 h 940"/>
                  <a:gd name="T12" fmla="*/ 528 w 1181"/>
                  <a:gd name="T13" fmla="*/ 369 h 940"/>
                  <a:gd name="T14" fmla="*/ 453 w 1181"/>
                  <a:gd name="T15" fmla="*/ 395 h 940"/>
                  <a:gd name="T16" fmla="*/ 367 w 1181"/>
                  <a:gd name="T17" fmla="*/ 341 h 940"/>
                  <a:gd name="T18" fmla="*/ 365 w 1181"/>
                  <a:gd name="T19" fmla="*/ 295 h 940"/>
                  <a:gd name="T20" fmla="*/ 469 w 1181"/>
                  <a:gd name="T21" fmla="*/ 128 h 940"/>
                  <a:gd name="T22" fmla="*/ 509 w 1181"/>
                  <a:gd name="T23" fmla="*/ 95 h 940"/>
                  <a:gd name="T24" fmla="*/ 704 w 1181"/>
                  <a:gd name="T25" fmla="*/ 21 h 940"/>
                  <a:gd name="T26" fmla="*/ 640 w 1181"/>
                  <a:gd name="T27" fmla="*/ 0 h 940"/>
                  <a:gd name="T28" fmla="*/ 400 w 1181"/>
                  <a:gd name="T29" fmla="*/ 73 h 940"/>
                  <a:gd name="T30" fmla="*/ 272 w 1181"/>
                  <a:gd name="T31" fmla="*/ 89 h 940"/>
                  <a:gd name="T32" fmla="*/ 208 w 1181"/>
                  <a:gd name="T33" fmla="*/ 52 h 940"/>
                  <a:gd name="T34" fmla="*/ 0 w 1181"/>
                  <a:gd name="T35" fmla="*/ 517 h 940"/>
                  <a:gd name="T36" fmla="*/ 186 w 1181"/>
                  <a:gd name="T37" fmla="*/ 624 h 940"/>
                  <a:gd name="T38" fmla="*/ 230 w 1181"/>
                  <a:gd name="T39" fmla="*/ 563 h 940"/>
                  <a:gd name="T40" fmla="*/ 296 w 1181"/>
                  <a:gd name="T41" fmla="*/ 535 h 940"/>
                  <a:gd name="T42" fmla="*/ 328 w 1181"/>
                  <a:gd name="T43" fmla="*/ 548 h 940"/>
                  <a:gd name="T44" fmla="*/ 331 w 1181"/>
                  <a:gd name="T45" fmla="*/ 550 h 940"/>
                  <a:gd name="T46" fmla="*/ 358 w 1181"/>
                  <a:gd name="T47" fmla="*/ 586 h 940"/>
                  <a:gd name="T48" fmla="*/ 361 w 1181"/>
                  <a:gd name="T49" fmla="*/ 611 h 940"/>
                  <a:gd name="T50" fmla="*/ 412 w 1181"/>
                  <a:gd name="T51" fmla="*/ 600 h 940"/>
                  <a:gd name="T52" fmla="*/ 448 w 1181"/>
                  <a:gd name="T53" fmla="*/ 615 h 940"/>
                  <a:gd name="T54" fmla="*/ 453 w 1181"/>
                  <a:gd name="T55" fmla="*/ 618 h 940"/>
                  <a:gd name="T56" fmla="*/ 484 w 1181"/>
                  <a:gd name="T57" fmla="*/ 696 h 940"/>
                  <a:gd name="T58" fmla="*/ 528 w 1181"/>
                  <a:gd name="T59" fmla="*/ 689 h 940"/>
                  <a:gd name="T60" fmla="*/ 563 w 1181"/>
                  <a:gd name="T61" fmla="*/ 704 h 940"/>
                  <a:gd name="T62" fmla="*/ 566 w 1181"/>
                  <a:gd name="T63" fmla="*/ 706 h 940"/>
                  <a:gd name="T64" fmla="*/ 598 w 1181"/>
                  <a:gd name="T65" fmla="*/ 757 h 940"/>
                  <a:gd name="T66" fmla="*/ 597 w 1181"/>
                  <a:gd name="T67" fmla="*/ 787 h 940"/>
                  <a:gd name="T68" fmla="*/ 629 w 1181"/>
                  <a:gd name="T69" fmla="*/ 784 h 940"/>
                  <a:gd name="T70" fmla="*/ 660 w 1181"/>
                  <a:gd name="T71" fmla="*/ 796 h 940"/>
                  <a:gd name="T72" fmla="*/ 664 w 1181"/>
                  <a:gd name="T73" fmla="*/ 799 h 940"/>
                  <a:gd name="T74" fmla="*/ 678 w 1181"/>
                  <a:gd name="T75" fmla="*/ 893 h 940"/>
                  <a:gd name="T76" fmla="*/ 670 w 1181"/>
                  <a:gd name="T77" fmla="*/ 905 h 940"/>
                  <a:gd name="T78" fmla="*/ 707 w 1181"/>
                  <a:gd name="T79" fmla="*/ 928 h 940"/>
                  <a:gd name="T80" fmla="*/ 764 w 1181"/>
                  <a:gd name="T81" fmla="*/ 918 h 940"/>
                  <a:gd name="T82" fmla="*/ 764 w 1181"/>
                  <a:gd name="T83" fmla="*/ 918 h 940"/>
                  <a:gd name="T84" fmla="*/ 758 w 1181"/>
                  <a:gd name="T85" fmla="*/ 861 h 940"/>
                  <a:gd name="T86" fmla="*/ 660 w 1181"/>
                  <a:gd name="T87" fmla="*/ 773 h 940"/>
                  <a:gd name="T88" fmla="*/ 661 w 1181"/>
                  <a:gd name="T89" fmla="*/ 772 h 940"/>
                  <a:gd name="T90" fmla="*/ 790 w 1181"/>
                  <a:gd name="T91" fmla="*/ 875 h 940"/>
                  <a:gd name="T92" fmla="*/ 875 w 1181"/>
                  <a:gd name="T93" fmla="*/ 869 h 940"/>
                  <a:gd name="T94" fmla="*/ 875 w 1181"/>
                  <a:gd name="T95" fmla="*/ 869 h 940"/>
                  <a:gd name="T96" fmla="*/ 876 w 1181"/>
                  <a:gd name="T97" fmla="*/ 782 h 940"/>
                  <a:gd name="T98" fmla="*/ 780 w 1181"/>
                  <a:gd name="T99" fmla="*/ 677 h 940"/>
                  <a:gd name="T100" fmla="*/ 781 w 1181"/>
                  <a:gd name="T101" fmla="*/ 677 h 940"/>
                  <a:gd name="T102" fmla="*/ 907 w 1181"/>
                  <a:gd name="T103" fmla="*/ 799 h 940"/>
                  <a:gd name="T104" fmla="*/ 1006 w 1181"/>
                  <a:gd name="T105" fmla="*/ 802 h 940"/>
                  <a:gd name="T106" fmla="*/ 1006 w 1181"/>
                  <a:gd name="T107" fmla="*/ 802 h 940"/>
                  <a:gd name="T108" fmla="*/ 1013 w 1181"/>
                  <a:gd name="T109" fmla="*/ 699 h 940"/>
                  <a:gd name="T110" fmla="*/ 899 w 1181"/>
                  <a:gd name="T111" fmla="*/ 566 h 940"/>
                  <a:gd name="T112" fmla="*/ 900 w 1181"/>
                  <a:gd name="T113" fmla="*/ 565 h 940"/>
                  <a:gd name="T114" fmla="*/ 1048 w 1181"/>
                  <a:gd name="T115" fmla="*/ 719 h 940"/>
                  <a:gd name="T116" fmla="*/ 1147 w 1181"/>
                  <a:gd name="T117" fmla="*/ 723 h 940"/>
                  <a:gd name="T118" fmla="*/ 1147 w 1181"/>
                  <a:gd name="T119" fmla="*/ 723 h 940"/>
                  <a:gd name="T120" fmla="*/ 1155 w 1181"/>
                  <a:gd name="T121" fmla="*/ 621 h 940"/>
                  <a:gd name="T122" fmla="*/ 1052 w 1181"/>
                  <a:gd name="T123" fmla="*/ 499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1" h="940">
                    <a:moveTo>
                      <a:pt x="1052" y="499"/>
                    </a:moveTo>
                    <a:cubicBezTo>
                      <a:pt x="939" y="365"/>
                      <a:pt x="939" y="365"/>
                      <a:pt x="939" y="365"/>
                    </a:cubicBezTo>
                    <a:cubicBezTo>
                      <a:pt x="914" y="343"/>
                      <a:pt x="914" y="343"/>
                      <a:pt x="914" y="343"/>
                    </a:cubicBezTo>
                    <a:cubicBezTo>
                      <a:pt x="803" y="241"/>
                      <a:pt x="803" y="241"/>
                      <a:pt x="803" y="241"/>
                    </a:cubicBezTo>
                    <a:cubicBezTo>
                      <a:pt x="766" y="257"/>
                      <a:pt x="722" y="259"/>
                      <a:pt x="690" y="257"/>
                    </a:cubicBezTo>
                    <a:cubicBezTo>
                      <a:pt x="668" y="256"/>
                      <a:pt x="650" y="253"/>
                      <a:pt x="640" y="251"/>
                    </a:cubicBezTo>
                    <a:cubicBezTo>
                      <a:pt x="630" y="271"/>
                      <a:pt x="603" y="315"/>
                      <a:pt x="528" y="369"/>
                    </a:cubicBezTo>
                    <a:cubicBezTo>
                      <a:pt x="503" y="387"/>
                      <a:pt x="478" y="396"/>
                      <a:pt x="453" y="395"/>
                    </a:cubicBezTo>
                    <a:cubicBezTo>
                      <a:pt x="410" y="393"/>
                      <a:pt x="381" y="360"/>
                      <a:pt x="367" y="341"/>
                    </a:cubicBezTo>
                    <a:cubicBezTo>
                      <a:pt x="357" y="328"/>
                      <a:pt x="356" y="309"/>
                      <a:pt x="365" y="295"/>
                    </a:cubicBezTo>
                    <a:cubicBezTo>
                      <a:pt x="469" y="128"/>
                      <a:pt x="469" y="128"/>
                      <a:pt x="469" y="128"/>
                    </a:cubicBezTo>
                    <a:cubicBezTo>
                      <a:pt x="479" y="113"/>
                      <a:pt x="493" y="102"/>
                      <a:pt x="509" y="95"/>
                    </a:cubicBezTo>
                    <a:cubicBezTo>
                      <a:pt x="704" y="21"/>
                      <a:pt x="704" y="21"/>
                      <a:pt x="704" y="21"/>
                    </a:cubicBezTo>
                    <a:cubicBezTo>
                      <a:pt x="688" y="10"/>
                      <a:pt x="666" y="0"/>
                      <a:pt x="640" y="0"/>
                    </a:cubicBezTo>
                    <a:cubicBezTo>
                      <a:pt x="580" y="0"/>
                      <a:pt x="400" y="73"/>
                      <a:pt x="400" y="73"/>
                    </a:cubicBezTo>
                    <a:cubicBezTo>
                      <a:pt x="400" y="73"/>
                      <a:pt x="331" y="116"/>
                      <a:pt x="272" y="89"/>
                    </a:cubicBezTo>
                    <a:cubicBezTo>
                      <a:pt x="213" y="62"/>
                      <a:pt x="208" y="52"/>
                      <a:pt x="208" y="52"/>
                    </a:cubicBezTo>
                    <a:cubicBezTo>
                      <a:pt x="0" y="517"/>
                      <a:pt x="0" y="517"/>
                      <a:pt x="0" y="517"/>
                    </a:cubicBezTo>
                    <a:cubicBezTo>
                      <a:pt x="0" y="517"/>
                      <a:pt x="122" y="559"/>
                      <a:pt x="186" y="624"/>
                    </a:cubicBezTo>
                    <a:cubicBezTo>
                      <a:pt x="230" y="563"/>
                      <a:pt x="230" y="563"/>
                      <a:pt x="230" y="563"/>
                    </a:cubicBezTo>
                    <a:cubicBezTo>
                      <a:pt x="245" y="542"/>
                      <a:pt x="271" y="531"/>
                      <a:pt x="296" y="535"/>
                    </a:cubicBezTo>
                    <a:cubicBezTo>
                      <a:pt x="308" y="536"/>
                      <a:pt x="319" y="541"/>
                      <a:pt x="328" y="548"/>
                    </a:cubicBezTo>
                    <a:cubicBezTo>
                      <a:pt x="331" y="550"/>
                      <a:pt x="331" y="550"/>
                      <a:pt x="331" y="550"/>
                    </a:cubicBezTo>
                    <a:cubicBezTo>
                      <a:pt x="344" y="559"/>
                      <a:pt x="353" y="571"/>
                      <a:pt x="358" y="586"/>
                    </a:cubicBezTo>
                    <a:cubicBezTo>
                      <a:pt x="360" y="594"/>
                      <a:pt x="361" y="603"/>
                      <a:pt x="361" y="611"/>
                    </a:cubicBezTo>
                    <a:cubicBezTo>
                      <a:pt x="376" y="602"/>
                      <a:pt x="394" y="598"/>
                      <a:pt x="412" y="600"/>
                    </a:cubicBezTo>
                    <a:cubicBezTo>
                      <a:pt x="425" y="602"/>
                      <a:pt x="437" y="607"/>
                      <a:pt x="448" y="615"/>
                    </a:cubicBezTo>
                    <a:cubicBezTo>
                      <a:pt x="453" y="618"/>
                      <a:pt x="453" y="618"/>
                      <a:pt x="453" y="618"/>
                    </a:cubicBezTo>
                    <a:cubicBezTo>
                      <a:pt x="478" y="637"/>
                      <a:pt x="489" y="667"/>
                      <a:pt x="484" y="696"/>
                    </a:cubicBezTo>
                    <a:cubicBezTo>
                      <a:pt x="497" y="690"/>
                      <a:pt x="512" y="687"/>
                      <a:pt x="528" y="689"/>
                    </a:cubicBezTo>
                    <a:cubicBezTo>
                      <a:pt x="540" y="691"/>
                      <a:pt x="553" y="696"/>
                      <a:pt x="563" y="704"/>
                    </a:cubicBezTo>
                    <a:cubicBezTo>
                      <a:pt x="566" y="706"/>
                      <a:pt x="566" y="706"/>
                      <a:pt x="566" y="706"/>
                    </a:cubicBezTo>
                    <a:cubicBezTo>
                      <a:pt x="583" y="718"/>
                      <a:pt x="595" y="736"/>
                      <a:pt x="598" y="757"/>
                    </a:cubicBezTo>
                    <a:cubicBezTo>
                      <a:pt x="600" y="767"/>
                      <a:pt x="599" y="777"/>
                      <a:pt x="597" y="787"/>
                    </a:cubicBezTo>
                    <a:cubicBezTo>
                      <a:pt x="607" y="784"/>
                      <a:pt x="618" y="782"/>
                      <a:pt x="629" y="784"/>
                    </a:cubicBezTo>
                    <a:cubicBezTo>
                      <a:pt x="640" y="785"/>
                      <a:pt x="651" y="789"/>
                      <a:pt x="660" y="796"/>
                    </a:cubicBezTo>
                    <a:cubicBezTo>
                      <a:pt x="664" y="799"/>
                      <a:pt x="664" y="799"/>
                      <a:pt x="664" y="799"/>
                    </a:cubicBezTo>
                    <a:cubicBezTo>
                      <a:pt x="694" y="821"/>
                      <a:pt x="700" y="863"/>
                      <a:pt x="678" y="893"/>
                    </a:cubicBezTo>
                    <a:cubicBezTo>
                      <a:pt x="670" y="905"/>
                      <a:pt x="670" y="905"/>
                      <a:pt x="670" y="905"/>
                    </a:cubicBezTo>
                    <a:cubicBezTo>
                      <a:pt x="707" y="928"/>
                      <a:pt x="707" y="928"/>
                      <a:pt x="707" y="928"/>
                    </a:cubicBezTo>
                    <a:cubicBezTo>
                      <a:pt x="726" y="940"/>
                      <a:pt x="751" y="936"/>
                      <a:pt x="764" y="918"/>
                    </a:cubicBezTo>
                    <a:cubicBezTo>
                      <a:pt x="764" y="918"/>
                      <a:pt x="764" y="918"/>
                      <a:pt x="764" y="918"/>
                    </a:cubicBezTo>
                    <a:cubicBezTo>
                      <a:pt x="777" y="900"/>
                      <a:pt x="775" y="876"/>
                      <a:pt x="758" y="861"/>
                    </a:cubicBezTo>
                    <a:cubicBezTo>
                      <a:pt x="660" y="773"/>
                      <a:pt x="660" y="773"/>
                      <a:pt x="660" y="773"/>
                    </a:cubicBezTo>
                    <a:cubicBezTo>
                      <a:pt x="659" y="772"/>
                      <a:pt x="660" y="771"/>
                      <a:pt x="661" y="772"/>
                    </a:cubicBezTo>
                    <a:cubicBezTo>
                      <a:pt x="790" y="875"/>
                      <a:pt x="790" y="875"/>
                      <a:pt x="790" y="875"/>
                    </a:cubicBezTo>
                    <a:cubicBezTo>
                      <a:pt x="815" y="895"/>
                      <a:pt x="852" y="893"/>
                      <a:pt x="875" y="869"/>
                    </a:cubicBezTo>
                    <a:cubicBezTo>
                      <a:pt x="875" y="869"/>
                      <a:pt x="875" y="869"/>
                      <a:pt x="875" y="869"/>
                    </a:cubicBezTo>
                    <a:cubicBezTo>
                      <a:pt x="898" y="845"/>
                      <a:pt x="899" y="807"/>
                      <a:pt x="876" y="782"/>
                    </a:cubicBezTo>
                    <a:cubicBezTo>
                      <a:pt x="780" y="677"/>
                      <a:pt x="780" y="677"/>
                      <a:pt x="780" y="677"/>
                    </a:cubicBezTo>
                    <a:cubicBezTo>
                      <a:pt x="780" y="677"/>
                      <a:pt x="781" y="676"/>
                      <a:pt x="781" y="677"/>
                    </a:cubicBezTo>
                    <a:cubicBezTo>
                      <a:pt x="907" y="799"/>
                      <a:pt x="907" y="799"/>
                      <a:pt x="907" y="799"/>
                    </a:cubicBezTo>
                    <a:cubicBezTo>
                      <a:pt x="934" y="825"/>
                      <a:pt x="977" y="826"/>
                      <a:pt x="1006" y="802"/>
                    </a:cubicBezTo>
                    <a:cubicBezTo>
                      <a:pt x="1006" y="802"/>
                      <a:pt x="1006" y="802"/>
                      <a:pt x="1006" y="802"/>
                    </a:cubicBezTo>
                    <a:cubicBezTo>
                      <a:pt x="1036" y="775"/>
                      <a:pt x="1039" y="729"/>
                      <a:pt x="1013" y="699"/>
                    </a:cubicBezTo>
                    <a:cubicBezTo>
                      <a:pt x="899" y="566"/>
                      <a:pt x="899" y="566"/>
                      <a:pt x="899" y="566"/>
                    </a:cubicBezTo>
                    <a:cubicBezTo>
                      <a:pt x="898" y="565"/>
                      <a:pt x="899" y="564"/>
                      <a:pt x="900" y="565"/>
                    </a:cubicBezTo>
                    <a:cubicBezTo>
                      <a:pt x="1048" y="719"/>
                      <a:pt x="1048" y="719"/>
                      <a:pt x="1048" y="719"/>
                    </a:cubicBezTo>
                    <a:cubicBezTo>
                      <a:pt x="1074" y="746"/>
                      <a:pt x="1118" y="748"/>
                      <a:pt x="1147" y="723"/>
                    </a:cubicBezTo>
                    <a:cubicBezTo>
                      <a:pt x="1147" y="723"/>
                      <a:pt x="1147" y="723"/>
                      <a:pt x="1147" y="723"/>
                    </a:cubicBezTo>
                    <a:cubicBezTo>
                      <a:pt x="1178" y="697"/>
                      <a:pt x="1181" y="652"/>
                      <a:pt x="1155" y="621"/>
                    </a:cubicBezTo>
                    <a:lnTo>
                      <a:pt x="1052" y="4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1" name="Freeform 130"/>
              <p:cNvSpPr>
                <a:spLocks/>
              </p:cNvSpPr>
              <p:nvPr/>
            </p:nvSpPr>
            <p:spPr bwMode="auto">
              <a:xfrm>
                <a:off x="9367838" y="4308476"/>
                <a:ext cx="177800" cy="255588"/>
              </a:xfrm>
              <a:custGeom>
                <a:avLst/>
                <a:gdLst>
                  <a:gd name="T0" fmla="*/ 390 w 419"/>
                  <a:gd name="T1" fmla="*/ 65 h 600"/>
                  <a:gd name="T2" fmla="*/ 270 w 419"/>
                  <a:gd name="T3" fmla="*/ 10 h 600"/>
                  <a:gd name="T4" fmla="*/ 215 w 419"/>
                  <a:gd name="T5" fmla="*/ 30 h 600"/>
                  <a:gd name="T6" fmla="*/ 9 w 419"/>
                  <a:gd name="T7" fmla="*/ 481 h 600"/>
                  <a:gd name="T8" fmla="*/ 30 w 419"/>
                  <a:gd name="T9" fmla="*/ 536 h 600"/>
                  <a:gd name="T10" fmla="*/ 155 w 419"/>
                  <a:gd name="T11" fmla="*/ 591 h 600"/>
                  <a:gd name="T12" fmla="*/ 210 w 419"/>
                  <a:gd name="T13" fmla="*/ 570 h 600"/>
                  <a:gd name="T14" fmla="*/ 410 w 419"/>
                  <a:gd name="T15" fmla="*/ 120 h 600"/>
                  <a:gd name="T16" fmla="*/ 390 w 419"/>
                  <a:gd name="T17" fmla="*/ 6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600">
                    <a:moveTo>
                      <a:pt x="390" y="65"/>
                    </a:moveTo>
                    <a:cubicBezTo>
                      <a:pt x="270" y="10"/>
                      <a:pt x="270" y="10"/>
                      <a:pt x="270" y="10"/>
                    </a:cubicBezTo>
                    <a:cubicBezTo>
                      <a:pt x="249" y="0"/>
                      <a:pt x="225" y="9"/>
                      <a:pt x="215" y="30"/>
                    </a:cubicBezTo>
                    <a:cubicBezTo>
                      <a:pt x="9" y="481"/>
                      <a:pt x="9" y="481"/>
                      <a:pt x="9" y="481"/>
                    </a:cubicBezTo>
                    <a:cubicBezTo>
                      <a:pt x="0" y="502"/>
                      <a:pt x="9" y="527"/>
                      <a:pt x="30" y="536"/>
                    </a:cubicBezTo>
                    <a:cubicBezTo>
                      <a:pt x="155" y="591"/>
                      <a:pt x="155" y="591"/>
                      <a:pt x="155" y="591"/>
                    </a:cubicBezTo>
                    <a:cubicBezTo>
                      <a:pt x="176" y="600"/>
                      <a:pt x="200" y="591"/>
                      <a:pt x="210" y="570"/>
                    </a:cubicBezTo>
                    <a:cubicBezTo>
                      <a:pt x="410" y="120"/>
                      <a:pt x="410" y="120"/>
                      <a:pt x="410" y="120"/>
                    </a:cubicBezTo>
                    <a:cubicBezTo>
                      <a:pt x="419" y="99"/>
                      <a:pt x="410" y="75"/>
                      <a:pt x="39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52" name="Freeform 131"/>
              <p:cNvSpPr>
                <a:spLocks/>
              </p:cNvSpPr>
              <p:nvPr/>
            </p:nvSpPr>
            <p:spPr bwMode="auto">
              <a:xfrm>
                <a:off x="9996488" y="4308476"/>
                <a:ext cx="139700" cy="255588"/>
              </a:xfrm>
              <a:custGeom>
                <a:avLst/>
                <a:gdLst>
                  <a:gd name="T0" fmla="*/ 326 w 331"/>
                  <a:gd name="T1" fmla="*/ 521 h 602"/>
                  <a:gd name="T2" fmla="*/ 219 w 331"/>
                  <a:gd name="T3" fmla="*/ 37 h 602"/>
                  <a:gd name="T4" fmla="*/ 169 w 331"/>
                  <a:gd name="T5" fmla="*/ 5 h 602"/>
                  <a:gd name="T6" fmla="*/ 36 w 331"/>
                  <a:gd name="T7" fmla="*/ 36 h 602"/>
                  <a:gd name="T8" fmla="*/ 5 w 331"/>
                  <a:gd name="T9" fmla="*/ 86 h 602"/>
                  <a:gd name="T10" fmla="*/ 116 w 331"/>
                  <a:gd name="T11" fmla="*/ 566 h 602"/>
                  <a:gd name="T12" fmla="*/ 165 w 331"/>
                  <a:gd name="T13" fmla="*/ 597 h 602"/>
                  <a:gd name="T14" fmla="*/ 294 w 331"/>
                  <a:gd name="T15" fmla="*/ 570 h 602"/>
                  <a:gd name="T16" fmla="*/ 326 w 331"/>
                  <a:gd name="T17" fmla="*/ 521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1" h="602">
                    <a:moveTo>
                      <a:pt x="326" y="521"/>
                    </a:moveTo>
                    <a:cubicBezTo>
                      <a:pt x="219" y="37"/>
                      <a:pt x="219" y="37"/>
                      <a:pt x="219" y="37"/>
                    </a:cubicBezTo>
                    <a:cubicBezTo>
                      <a:pt x="214" y="14"/>
                      <a:pt x="191" y="0"/>
                      <a:pt x="169" y="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4" y="42"/>
                      <a:pt x="0" y="64"/>
                      <a:pt x="5" y="86"/>
                    </a:cubicBezTo>
                    <a:cubicBezTo>
                      <a:pt x="116" y="566"/>
                      <a:pt x="116" y="566"/>
                      <a:pt x="116" y="566"/>
                    </a:cubicBezTo>
                    <a:cubicBezTo>
                      <a:pt x="122" y="588"/>
                      <a:pt x="143" y="602"/>
                      <a:pt x="165" y="597"/>
                    </a:cubicBezTo>
                    <a:cubicBezTo>
                      <a:pt x="294" y="570"/>
                      <a:pt x="294" y="570"/>
                      <a:pt x="294" y="570"/>
                    </a:cubicBezTo>
                    <a:cubicBezTo>
                      <a:pt x="317" y="565"/>
                      <a:pt x="331" y="543"/>
                      <a:pt x="326" y="5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0B44A8CE-871D-4ABC-9B4E-F2DAF450CEB4}"/>
              </a:ext>
            </a:extLst>
          </p:cNvPr>
          <p:cNvSpPr txBox="1"/>
          <p:nvPr/>
        </p:nvSpPr>
        <p:spPr>
          <a:xfrm>
            <a:off x="3106839" y="5950056"/>
            <a:ext cx="6618800" cy="1692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>
              <a:buClr>
                <a:srgbClr val="1B3371"/>
              </a:buClr>
            </a:pP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무상 유지보수 기간 만료 후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년간 지속적인 지원 및 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S/W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임치 제도를 통해 </a:t>
            </a:r>
            <a:r>
              <a:rPr lang="ko-KR" altLang="en-US" sz="11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사용권자의</a:t>
            </a:r>
            <a:r>
              <a:rPr lang="ko-KR" altLang="en-US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지속적인 사용을 보장함</a:t>
            </a:r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1979525" cy="230852"/>
            <a:chOff x="450850" y="1896260"/>
            <a:chExt cx="1979525" cy="230852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1673535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유지보수 범위 및 내용</a:t>
              </a:r>
            </a:p>
          </p:txBody>
        </p:sp>
        <p:grpSp>
          <p:nvGrpSpPr>
            <p:cNvPr id="258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259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264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5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6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60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261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2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3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87" name="그룹 86"/>
          <p:cNvGrpSpPr/>
          <p:nvPr/>
        </p:nvGrpSpPr>
        <p:grpSpPr>
          <a:xfrm>
            <a:off x="9767649" y="517604"/>
            <a:ext cx="771050" cy="392415"/>
            <a:chOff x="9887330" y="577073"/>
            <a:chExt cx="605541" cy="308183"/>
          </a:xfrm>
        </p:grpSpPr>
        <p:sp>
          <p:nvSpPr>
            <p:cNvPr id="88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9887330" y="593470"/>
              <a:ext cx="605541" cy="275378"/>
            </a:xfrm>
            <a:prstGeom prst="roundRect">
              <a:avLst>
                <a:gd name="adj" fmla="val 50000"/>
              </a:avLst>
            </a:prstGeom>
            <a:solidFill>
              <a:srgbClr val="11A19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9965890" y="577073"/>
              <a:ext cx="448425" cy="308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제안서</a:t>
              </a:r>
              <a:endParaRPr lang="en-US" altLang="ko-KR" sz="9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50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Ⅳ- </a:t>
              </a:r>
              <a:r>
                <a:rPr lang="en-US" altLang="ko-KR" sz="105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3p</a:t>
              </a:r>
              <a:endParaRPr lang="en-US" altLang="ko-KR" sz="10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88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49217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2434962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4.2.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 지원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33620-80F6-4A6D-961C-CE5D46D7A4F1}"/>
              </a:ext>
            </a:extLst>
          </p:cNvPr>
          <p:cNvSpPr txBox="1"/>
          <p:nvPr/>
        </p:nvSpPr>
        <p:spPr>
          <a:xfrm>
            <a:off x="1492599" y="1153515"/>
            <a:ext cx="7708200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넥사크로는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자사의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마이플랫폼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MiPlatform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엑스플랫폼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(XPLATFORM)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 연동을 지원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하여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화면 호출 및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Data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연동이 가능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한 구조를 제공합니다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8224672" y="57478"/>
            <a:ext cx="233878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기술부문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 </a:t>
            </a:r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2.2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솔루션 특장점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Ⅳ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2580652" cy="230852"/>
            <a:chOff x="450850" y="1896260"/>
            <a:chExt cx="2580652" cy="23085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2274662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자사 플랫폼 간 연동 지원 </a:t>
              </a:r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방안</a:t>
              </a:r>
              <a:endPara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71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172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177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8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9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73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174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5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6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84787D4F-DD19-469B-9436-4EF65716F8E3}"/>
              </a:ext>
            </a:extLst>
          </p:cNvPr>
          <p:cNvGrpSpPr/>
          <p:nvPr/>
        </p:nvGrpSpPr>
        <p:grpSpPr>
          <a:xfrm>
            <a:off x="244239" y="6205156"/>
            <a:ext cx="10196933" cy="868800"/>
            <a:chOff x="244239" y="6205156"/>
            <a:chExt cx="10196933" cy="86880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3EE3CBC0-783B-4800-A660-3CA0F705BDC1}"/>
                </a:ext>
              </a:extLst>
            </p:cNvPr>
            <p:cNvGrpSpPr/>
            <p:nvPr/>
          </p:nvGrpSpPr>
          <p:grpSpPr>
            <a:xfrm>
              <a:off x="244239" y="6205156"/>
              <a:ext cx="10196933" cy="868800"/>
              <a:chOff x="244239" y="6205156"/>
              <a:chExt cx="10196933" cy="868800"/>
            </a:xfrm>
          </p:grpSpPr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8D024269-C487-4B0B-9B7C-E5F9C28B2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36" y="6882342"/>
                <a:ext cx="9799538" cy="191614"/>
              </a:xfrm>
              <a:prstGeom prst="rect">
                <a:avLst/>
              </a:prstGeom>
            </p:spPr>
          </p:pic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E56CED93-5D80-46E9-9E08-5BF2FD45DC12}"/>
                  </a:ext>
                </a:extLst>
              </p:cNvPr>
              <p:cNvGrpSpPr/>
              <p:nvPr/>
            </p:nvGrpSpPr>
            <p:grpSpPr>
              <a:xfrm>
                <a:off x="244239" y="6205156"/>
                <a:ext cx="10196933" cy="676349"/>
                <a:chOff x="244239" y="6219444"/>
                <a:chExt cx="10196933" cy="676349"/>
              </a:xfrm>
            </p:grpSpPr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85257AF2-F4E2-4846-88A9-D35C5A30DF2A}"/>
                    </a:ext>
                  </a:extLst>
                </p:cNvPr>
                <p:cNvSpPr/>
                <p:nvPr/>
              </p:nvSpPr>
              <p:spPr>
                <a:xfrm>
                  <a:off x="446543" y="6253959"/>
                  <a:ext cx="9792325" cy="641834"/>
                </a:xfrm>
                <a:prstGeom prst="rect">
                  <a:avLst/>
                </a:prstGeom>
                <a:gradFill>
                  <a:gsLst>
                    <a:gs pos="99074">
                      <a:schemeClr val="tx1">
                        <a:alpha val="0"/>
                      </a:schemeClr>
                    </a:gs>
                    <a:gs pos="83000">
                      <a:schemeClr val="tx1">
                        <a:alpha val="7000"/>
                      </a:schemeClr>
                    </a:gs>
                    <a:gs pos="0">
                      <a:schemeClr val="tx1">
                        <a:alpha val="0"/>
                      </a:schemeClr>
                    </a:gs>
                    <a:gs pos="19000">
                      <a:schemeClr val="tx1">
                        <a:alpha val="7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 dirty="0"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31158A0A-AE2F-4FC0-8B9B-79D57DC4D1CE}"/>
                    </a:ext>
                  </a:extLst>
                </p:cNvPr>
                <p:cNvGrpSpPr/>
                <p:nvPr/>
              </p:nvGrpSpPr>
              <p:grpSpPr>
                <a:xfrm>
                  <a:off x="244239" y="6219444"/>
                  <a:ext cx="10196933" cy="662392"/>
                  <a:chOff x="244239" y="6219444"/>
                  <a:chExt cx="10196933" cy="662392"/>
                </a:xfrm>
              </p:grpSpPr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D1C64DDF-EB28-491D-BF8C-BEEB426E3624}"/>
                      </a:ext>
                    </a:extLst>
                  </p:cNvPr>
                  <p:cNvGrpSpPr/>
                  <p:nvPr/>
                </p:nvGrpSpPr>
                <p:grpSpPr>
                  <a:xfrm>
                    <a:off x="244239" y="6219444"/>
                    <a:ext cx="434337" cy="662390"/>
                    <a:chOff x="787674" y="4222488"/>
                    <a:chExt cx="534861" cy="815696"/>
                  </a:xfrm>
                </p:grpSpPr>
                <p:pic>
                  <p:nvPicPr>
                    <p:cNvPr id="192" name="그림 51" descr="004.png">
                      <a:extLst>
                        <a:ext uri="{FF2B5EF4-FFF2-40B4-BE49-F238E27FC236}">
                          <a16:creationId xmlns:a16="http://schemas.microsoft.com/office/drawing/2014/main" id="{F39F5398-E7E4-418C-BB26-8139DB89E9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 flipH="1">
                      <a:off x="787674" y="4222488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93" name="그림 192">
                      <a:extLst>
                        <a:ext uri="{FF2B5EF4-FFF2-40B4-BE49-F238E27FC236}">
                          <a16:creationId xmlns:a16="http://schemas.microsoft.com/office/drawing/2014/main" id="{28CC2746-D9A1-42BD-A711-5870AC750B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4" name="그림 193">
                      <a:extLst>
                        <a:ext uri="{FF2B5EF4-FFF2-40B4-BE49-F238E27FC236}">
                          <a16:creationId xmlns:a16="http://schemas.microsoft.com/office/drawing/2014/main" id="{1E1FCCD9-6033-480A-AEE9-5C99BE1D4E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938321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8" name="그룹 187">
                    <a:extLst>
                      <a:ext uri="{FF2B5EF4-FFF2-40B4-BE49-F238E27FC236}">
                        <a16:creationId xmlns:a16="http://schemas.microsoft.com/office/drawing/2014/main" id="{2E59C184-01E4-4292-BB24-49CB1BC9051E}"/>
                      </a:ext>
                    </a:extLst>
                  </p:cNvPr>
                  <p:cNvGrpSpPr/>
                  <p:nvPr/>
                </p:nvGrpSpPr>
                <p:grpSpPr>
                  <a:xfrm>
                    <a:off x="10006835" y="6219446"/>
                    <a:ext cx="434337" cy="662390"/>
                    <a:chOff x="11212367" y="4222490"/>
                    <a:chExt cx="534861" cy="815696"/>
                  </a:xfrm>
                </p:grpSpPr>
                <p:pic>
                  <p:nvPicPr>
                    <p:cNvPr id="189" name="그림 51" descr="004.png">
                      <a:extLst>
                        <a:ext uri="{FF2B5EF4-FFF2-40B4-BE49-F238E27FC236}">
                          <a16:creationId xmlns:a16="http://schemas.microsoft.com/office/drawing/2014/main" id="{F99059C7-F3D8-4ACC-9872-EE365BED19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38" b="34308"/>
                    <a:stretch/>
                  </p:blipFill>
                  <p:spPr bwMode="auto">
                    <a:xfrm>
                      <a:off x="11212367" y="4222490"/>
                      <a:ext cx="534861" cy="81569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90" name="그림 189">
                      <a:extLst>
                        <a:ext uri="{FF2B5EF4-FFF2-40B4-BE49-F238E27FC236}">
                          <a16:creationId xmlns:a16="http://schemas.microsoft.com/office/drawing/2014/main" id="{8BCE2AE2-F980-4D71-8A29-566DAF86CB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327601"/>
                      <a:ext cx="228189" cy="932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1" name="그림 190">
                      <a:extLst>
                        <a:ext uri="{FF2B5EF4-FFF2-40B4-BE49-F238E27FC236}">
                          <a16:creationId xmlns:a16="http://schemas.microsoft.com/office/drawing/2014/main" id="{DFE38ECC-C792-410B-AC0B-E4C4508297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0800000">
                      <a:off x="11382485" y="4860070"/>
                      <a:ext cx="228189" cy="9326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06F5DB5-C3CA-4ED1-B29C-65F5608F3C45}"/>
                </a:ext>
              </a:extLst>
            </p:cNvPr>
            <p:cNvSpPr txBox="1"/>
            <p:nvPr/>
          </p:nvSpPr>
          <p:spPr>
            <a:xfrm>
              <a:off x="2103067" y="6404793"/>
              <a:ext cx="6479338" cy="307777"/>
            </a:xfrm>
            <a:prstGeom prst="rect">
              <a:avLst/>
            </a:prstGeom>
            <a:noFill/>
            <a:ln>
              <a:solidFill>
                <a:srgbClr val="F3F2F2"/>
              </a:solidFill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자사 </a:t>
              </a: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플랫폼 간 원활한 연동으로</a:t>
              </a:r>
              <a:r>
                <a:rPr lang="ko-KR" altLang="en-US" sz="2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11B1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듀얼 플랫폼 운영 호환성을 지원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11B1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E0DEE8A3-3E80-44FD-9742-78793DD08541}"/>
              </a:ext>
            </a:extLst>
          </p:cNvPr>
          <p:cNvSpPr txBox="1"/>
          <p:nvPr/>
        </p:nvSpPr>
        <p:spPr>
          <a:xfrm>
            <a:off x="756841" y="2218775"/>
            <a:ext cx="9444543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28588" indent="-128588">
              <a:buClr>
                <a:srgbClr val="005CA9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 Browser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 </a:t>
            </a:r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넥사크로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화면에서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TPL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프로그램을 호출하여 </a:t>
            </a:r>
            <a:r>
              <a:rPr lang="en-US" altLang="ko-KR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MiPlatform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/XPLATFORM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손쉽게 실행할 수 있으며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이후에도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추가적인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과정이 없이 </a:t>
            </a:r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SSO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세션 </a:t>
            </a:r>
            <a:r>
              <a:rPr lang="ko-KR" altLang="en-US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정보를 </a:t>
            </a:r>
            <a:r>
              <a: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바로 연동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편리하게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시스템을 사용할 수 있는 웹 호환성을 지원합니다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8008E45-D08C-4BE9-9D97-AF5EDDAA1CEC}"/>
              </a:ext>
            </a:extLst>
          </p:cNvPr>
          <p:cNvGrpSpPr/>
          <p:nvPr/>
        </p:nvGrpSpPr>
        <p:grpSpPr>
          <a:xfrm>
            <a:off x="478574" y="2813947"/>
            <a:ext cx="6603729" cy="322864"/>
            <a:chOff x="492016" y="2539544"/>
            <a:chExt cx="9805325" cy="322864"/>
          </a:xfrm>
        </p:grpSpPr>
        <p:sp>
          <p:nvSpPr>
            <p:cNvPr id="197" name="사각형: 둥근 모서리 119">
              <a:extLst>
                <a:ext uri="{FF2B5EF4-FFF2-40B4-BE49-F238E27FC236}">
                  <a16:creationId xmlns:a16="http://schemas.microsoft.com/office/drawing/2014/main" id="{C9669277-9BE4-46EE-9530-D2CB4B3A97BD}"/>
                </a:ext>
              </a:extLst>
            </p:cNvPr>
            <p:cNvSpPr/>
            <p:nvPr/>
          </p:nvSpPr>
          <p:spPr>
            <a:xfrm>
              <a:off x="505641" y="2539544"/>
              <a:ext cx="9791700" cy="322864"/>
            </a:xfrm>
            <a:prstGeom prst="roundRect">
              <a:avLst/>
            </a:prstGeom>
            <a:gradFill>
              <a:gsLst>
                <a:gs pos="100000">
                  <a:srgbClr val="11A19D"/>
                </a:gs>
                <a:gs pos="0">
                  <a:srgbClr val="0678B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3DB1AFB-D4F9-4568-88B4-65F4CB63EF4E}"/>
                </a:ext>
              </a:extLst>
            </p:cNvPr>
            <p:cNvSpPr txBox="1"/>
            <p:nvPr/>
          </p:nvSpPr>
          <p:spPr>
            <a:xfrm>
              <a:off x="1422525" y="2592982"/>
              <a:ext cx="784835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Cross-Browsing </a:t>
              </a:r>
              <a:r>
                <a: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호환 </a:t>
              </a:r>
              <a:r>
                <a:rPr lang="en-US" altLang="ko-KR" sz="1400" b="1" dirty="0" err="1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MiPlatform</a:t>
              </a:r>
              <a:r>
                <a:rPr lang="en-US" altLang="ko-KR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/XPLATFORM </a:t>
              </a:r>
              <a:r>
                <a: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런치</a:t>
              </a:r>
              <a:r>
                <a:rPr lang="en-US" altLang="ko-KR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(TPL) </a:t>
              </a:r>
              <a:r>
                <a:rPr lang="ko-KR" altLang="en-US" sz="1400" b="1" dirty="0">
                  <a:ln w="19050">
                    <a:solidFill>
                      <a:srgbClr val="027BA6">
                        <a:lumMod val="50000"/>
                        <a:alpha val="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모듈 지원</a:t>
              </a:r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01574D71-8CC5-4561-A5B8-A399C4D5513F}"/>
                </a:ext>
              </a:extLst>
            </p:cNvPr>
            <p:cNvGrpSpPr/>
            <p:nvPr/>
          </p:nvGrpSpPr>
          <p:grpSpPr>
            <a:xfrm>
              <a:off x="492016" y="2541283"/>
              <a:ext cx="9709368" cy="318842"/>
              <a:chOff x="492016" y="2541283"/>
              <a:chExt cx="9709368" cy="318842"/>
            </a:xfrm>
          </p:grpSpPr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B5317816-6D07-46D8-91DB-0ADD70F45057}"/>
                  </a:ext>
                </a:extLst>
              </p:cNvPr>
              <p:cNvGrpSpPr/>
              <p:nvPr/>
            </p:nvGrpSpPr>
            <p:grpSpPr>
              <a:xfrm flipH="1">
                <a:off x="9728085" y="2541283"/>
                <a:ext cx="473299" cy="318842"/>
                <a:chOff x="2172826" y="2541283"/>
                <a:chExt cx="473299" cy="318842"/>
              </a:xfrm>
            </p:grpSpPr>
            <p:pic>
              <p:nvPicPr>
                <p:cNvPr id="204" name="그림 51" descr="004.png">
                  <a:extLst>
                    <a:ext uri="{FF2B5EF4-FFF2-40B4-BE49-F238E27FC236}">
                      <a16:creationId xmlns:a16="http://schemas.microsoft.com/office/drawing/2014/main" id="{548ED3DA-51BC-4823-BDA4-E348770D6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38" b="34308"/>
                <a:stretch/>
              </p:blipFill>
              <p:spPr bwMode="auto">
                <a:xfrm flipH="1">
                  <a:off x="2172826" y="2541283"/>
                  <a:ext cx="473299" cy="3188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5" name="Picture 4" descr="금속-징">
                  <a:extLst>
                    <a:ext uri="{FF2B5EF4-FFF2-40B4-BE49-F238E27FC236}">
                      <a16:creationId xmlns:a16="http://schemas.microsoft.com/office/drawing/2014/main" id="{43B2F645-49FA-47CA-9302-D776DE2390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screen"/>
                <a:srcRect/>
                <a:stretch>
                  <a:fillRect/>
                </a:stretch>
              </p:blipFill>
              <p:spPr bwMode="auto">
                <a:xfrm>
                  <a:off x="2240332" y="2677516"/>
                  <a:ext cx="48050" cy="46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</p:spPr>
            </p:pic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A85E92F9-18E6-479F-8290-B51C4867ECB7}"/>
                  </a:ext>
                </a:extLst>
              </p:cNvPr>
              <p:cNvGrpSpPr/>
              <p:nvPr/>
            </p:nvGrpSpPr>
            <p:grpSpPr>
              <a:xfrm>
                <a:off x="492016" y="2541283"/>
                <a:ext cx="473299" cy="318842"/>
                <a:chOff x="492016" y="2541283"/>
                <a:chExt cx="473299" cy="318842"/>
              </a:xfrm>
            </p:grpSpPr>
            <p:pic>
              <p:nvPicPr>
                <p:cNvPr id="202" name="그림 51" descr="004.png">
                  <a:extLst>
                    <a:ext uri="{FF2B5EF4-FFF2-40B4-BE49-F238E27FC236}">
                      <a16:creationId xmlns:a16="http://schemas.microsoft.com/office/drawing/2014/main" id="{84ACE315-2A05-44C7-B69E-79DD3FB90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38" b="34308"/>
                <a:stretch/>
              </p:blipFill>
              <p:spPr bwMode="auto">
                <a:xfrm flipH="1">
                  <a:off x="492016" y="2541283"/>
                  <a:ext cx="473299" cy="3188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3" name="Picture 4" descr="금속-징">
                  <a:extLst>
                    <a:ext uri="{FF2B5EF4-FFF2-40B4-BE49-F238E27FC236}">
                      <a16:creationId xmlns:a16="http://schemas.microsoft.com/office/drawing/2014/main" id="{72966F94-1345-4FCB-83BC-F74AA7456C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screen"/>
                <a:srcRect/>
                <a:stretch>
                  <a:fillRect/>
                </a:stretch>
              </p:blipFill>
              <p:spPr bwMode="auto">
                <a:xfrm>
                  <a:off x="563932" y="2677516"/>
                  <a:ext cx="48050" cy="463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63500" algn="ctr" rotWithShape="0">
                    <a:prstClr val="black">
                      <a:alpha val="50000"/>
                    </a:prstClr>
                  </a:outerShdw>
                </a:effectLst>
              </p:spPr>
            </p:pic>
          </p:grpSp>
        </p:grp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6D9C72B5-948B-4029-B81A-90C25EE87643}"/>
              </a:ext>
            </a:extLst>
          </p:cNvPr>
          <p:cNvGrpSpPr/>
          <p:nvPr/>
        </p:nvGrpSpPr>
        <p:grpSpPr>
          <a:xfrm>
            <a:off x="7256740" y="2724658"/>
            <a:ext cx="2944644" cy="2740658"/>
            <a:chOff x="3940518" y="5105401"/>
            <a:chExt cx="3347067" cy="2154433"/>
          </a:xfrm>
        </p:grpSpPr>
        <p:sp>
          <p:nvSpPr>
            <p:cNvPr id="207" name="사각형: 둥근 모서리 204">
              <a:extLst>
                <a:ext uri="{FF2B5EF4-FFF2-40B4-BE49-F238E27FC236}">
                  <a16:creationId xmlns:a16="http://schemas.microsoft.com/office/drawing/2014/main" id="{A2735B17-6395-4AE5-94B9-9F97C993B38B}"/>
                </a:ext>
              </a:extLst>
            </p:cNvPr>
            <p:cNvSpPr/>
            <p:nvPr/>
          </p:nvSpPr>
          <p:spPr>
            <a:xfrm>
              <a:off x="3940518" y="5105401"/>
              <a:ext cx="3347067" cy="2154433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8" name="사각형: 둥근 모서리 205">
              <a:extLst>
                <a:ext uri="{FF2B5EF4-FFF2-40B4-BE49-F238E27FC236}">
                  <a16:creationId xmlns:a16="http://schemas.microsoft.com/office/drawing/2014/main" id="{55392DF6-AC45-4BBD-9D5A-258C0582D818}"/>
                </a:ext>
              </a:extLst>
            </p:cNvPr>
            <p:cNvSpPr/>
            <p:nvPr/>
          </p:nvSpPr>
          <p:spPr>
            <a:xfrm>
              <a:off x="3999140" y="5165910"/>
              <a:ext cx="3229823" cy="2036730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rgbClr val="D30180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5896277-2C4E-4E26-9BD7-3C58CEE2E75D}"/>
                </a:ext>
              </a:extLst>
            </p:cNvPr>
            <p:cNvSpPr txBox="1"/>
            <p:nvPr/>
          </p:nvSpPr>
          <p:spPr>
            <a:xfrm>
              <a:off x="4149875" y="5573288"/>
              <a:ext cx="2902330" cy="135488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US" altLang="ko-KR" sz="1150" dirty="0"/>
                <a:t>ActiveX </a:t>
              </a:r>
              <a:r>
                <a:rPr lang="ko-KR" altLang="en-US" sz="1150" dirty="0"/>
                <a:t>대체 기술로 만들어진 </a:t>
              </a:r>
              <a:r>
                <a:rPr lang="en-US" altLang="ko-KR" sz="1150" dirty="0"/>
                <a:t>TOBESOFT Platform </a:t>
              </a:r>
              <a:r>
                <a:rPr lang="en-US" altLang="ko-KR" sz="1150" dirty="0" smtClean="0"/>
                <a:t>Launcher(TPL)</a:t>
              </a:r>
            </a:p>
            <a:p>
              <a:pPr>
                <a:spcAft>
                  <a:spcPts val="600"/>
                </a:spcAft>
              </a:pPr>
              <a:endParaRPr lang="en-US" altLang="ko-KR" sz="1150" dirty="0"/>
            </a:p>
            <a:p>
              <a:pPr>
                <a:spcAft>
                  <a:spcPts val="600"/>
                </a:spcAft>
              </a:pPr>
              <a:r>
                <a:rPr lang="ko-KR" altLang="en-US" sz="1150" dirty="0"/>
                <a:t>최초 </a:t>
              </a:r>
              <a:r>
                <a:rPr lang="en-US" altLang="ko-KR" sz="1150" dirty="0"/>
                <a:t>1</a:t>
              </a:r>
              <a:r>
                <a:rPr lang="ko-KR" altLang="en-US" sz="1150" dirty="0"/>
                <a:t>회 </a:t>
              </a:r>
              <a:r>
                <a:rPr lang="en-US" altLang="ko-KR" sz="1150" dirty="0"/>
                <a:t>Client </a:t>
              </a:r>
              <a:r>
                <a:rPr lang="ko-KR" altLang="en-US" sz="1150" dirty="0" smtClean="0"/>
                <a:t>설치</a:t>
              </a:r>
              <a:r>
                <a:rPr lang="en-US" altLang="ko-KR" sz="1150" dirty="0" smtClean="0"/>
                <a:t/>
              </a:r>
              <a:br>
                <a:rPr lang="en-US" altLang="ko-KR" sz="1150" dirty="0" smtClean="0"/>
              </a:br>
              <a:r>
                <a:rPr lang="en-US" altLang="ko-KR" sz="1150" dirty="0" smtClean="0"/>
                <a:t>(</a:t>
              </a:r>
              <a:r>
                <a:rPr lang="ko-KR" altLang="en-US" sz="1150" dirty="0"/>
                <a:t>설치 후 자동 서비스 등록</a:t>
              </a:r>
              <a:r>
                <a:rPr lang="en-US" altLang="ko-KR" sz="1150" dirty="0" smtClean="0"/>
                <a:t>)</a:t>
              </a:r>
            </a:p>
            <a:p>
              <a:pPr>
                <a:spcAft>
                  <a:spcPts val="600"/>
                </a:spcAft>
              </a:pPr>
              <a:endParaRPr lang="en-US" altLang="ko-KR" sz="1150" dirty="0"/>
            </a:p>
            <a:p>
              <a:pPr>
                <a:spcAft>
                  <a:spcPts val="600"/>
                </a:spcAft>
              </a:pPr>
              <a:r>
                <a:rPr lang="ko-KR" altLang="en-US" sz="1150" dirty="0"/>
                <a:t>멀티 브라우저를 원활히</a:t>
              </a:r>
              <a:r>
                <a:rPr lang="en-US" altLang="ko-KR" sz="1150" dirty="0"/>
                <a:t> </a:t>
              </a:r>
              <a:r>
                <a:rPr lang="ko-KR" altLang="en-US" sz="1150" dirty="0"/>
                <a:t>지원하는 </a:t>
              </a:r>
              <a:r>
                <a:rPr lang="en-US" altLang="ko-KR" sz="1150" dirty="0"/>
                <a:t>HTTP </a:t>
              </a:r>
              <a:r>
                <a:rPr lang="ko-KR" altLang="en-US" sz="1150" dirty="0"/>
                <a:t>및</a:t>
              </a:r>
              <a:r>
                <a:rPr lang="en-US" altLang="ko-KR" sz="1150" dirty="0"/>
                <a:t> Socket I/F </a:t>
              </a:r>
              <a:r>
                <a:rPr lang="ko-KR" altLang="en-US" sz="1150" dirty="0"/>
                <a:t>방식 탑재</a:t>
              </a:r>
              <a:endParaRPr lang="en-US" altLang="ko-KR" sz="1150" dirty="0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567B370B-B757-433C-99A9-C3BA12771496}"/>
                </a:ext>
              </a:extLst>
            </p:cNvPr>
            <p:cNvGrpSpPr/>
            <p:nvPr/>
          </p:nvGrpSpPr>
          <p:grpSpPr>
            <a:xfrm>
              <a:off x="3999140" y="5166330"/>
              <a:ext cx="2917327" cy="248699"/>
              <a:chOff x="635621" y="1466848"/>
              <a:chExt cx="4439095" cy="313217"/>
            </a:xfrm>
          </p:grpSpPr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471D43E8-2CBA-4C63-9A8A-6D27CA083315}"/>
                  </a:ext>
                </a:extLst>
              </p:cNvPr>
              <p:cNvGrpSpPr/>
              <p:nvPr/>
            </p:nvGrpSpPr>
            <p:grpSpPr>
              <a:xfrm>
                <a:off x="635621" y="1466848"/>
                <a:ext cx="4439095" cy="313217"/>
                <a:chOff x="719140" y="1593877"/>
                <a:chExt cx="4439095" cy="358866"/>
              </a:xfrm>
            </p:grpSpPr>
            <p:grpSp>
              <p:nvGrpSpPr>
                <p:cNvPr id="213" name="그룹 212">
                  <a:extLst>
                    <a:ext uri="{FF2B5EF4-FFF2-40B4-BE49-F238E27FC236}">
                      <a16:creationId xmlns:a16="http://schemas.microsoft.com/office/drawing/2014/main" id="{5B518ACA-578C-4F10-80CF-DC55F6A1648E}"/>
                    </a:ext>
                  </a:extLst>
                </p:cNvPr>
                <p:cNvGrpSpPr/>
                <p:nvPr/>
              </p:nvGrpSpPr>
              <p:grpSpPr>
                <a:xfrm>
                  <a:off x="3269832" y="1593879"/>
                  <a:ext cx="1888403" cy="358864"/>
                  <a:chOff x="2726433" y="1169284"/>
                  <a:chExt cx="1050168" cy="252000"/>
                </a:xfrm>
              </p:grpSpPr>
              <p:sp>
                <p:nvSpPr>
                  <p:cNvPr id="215" name="Freeform 9">
                    <a:extLst>
                      <a:ext uri="{FF2B5EF4-FFF2-40B4-BE49-F238E27FC236}">
                        <a16:creationId xmlns:a16="http://schemas.microsoft.com/office/drawing/2014/main" id="{288AE705-6D70-47AB-834C-F84DD27EB9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6433" y="1169284"/>
                    <a:ext cx="1009506" cy="252000"/>
                  </a:xfrm>
                  <a:custGeom>
                    <a:avLst/>
                    <a:gdLst>
                      <a:gd name="T0" fmla="*/ 849 w 849"/>
                      <a:gd name="T1" fmla="*/ 0 h 209"/>
                      <a:gd name="T2" fmla="*/ 670 w 849"/>
                      <a:gd name="T3" fmla="*/ 179 h 209"/>
                      <a:gd name="T4" fmla="*/ 596 w 849"/>
                      <a:gd name="T5" fmla="*/ 209 h 209"/>
                      <a:gd name="T6" fmla="*/ 105 w 849"/>
                      <a:gd name="T7" fmla="*/ 209 h 209"/>
                      <a:gd name="T8" fmla="*/ 0 w 849"/>
                      <a:gd name="T9" fmla="*/ 105 h 209"/>
                      <a:gd name="T10" fmla="*/ 0 w 849"/>
                      <a:gd name="T11" fmla="*/ 105 h 209"/>
                      <a:gd name="T12" fmla="*/ 105 w 849"/>
                      <a:gd name="T13" fmla="*/ 0 h 209"/>
                      <a:gd name="T14" fmla="*/ 849 w 849"/>
                      <a:gd name="T15" fmla="*/ 0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49" h="209">
                        <a:moveTo>
                          <a:pt x="849" y="0"/>
                        </a:moveTo>
                        <a:cubicBezTo>
                          <a:pt x="670" y="179"/>
                          <a:pt x="670" y="179"/>
                          <a:pt x="670" y="179"/>
                        </a:cubicBezTo>
                        <a:cubicBezTo>
                          <a:pt x="650" y="198"/>
                          <a:pt x="624" y="209"/>
                          <a:pt x="596" y="209"/>
                        </a:cubicBezTo>
                        <a:cubicBezTo>
                          <a:pt x="105" y="209"/>
                          <a:pt x="105" y="209"/>
                          <a:pt x="105" y="209"/>
                        </a:cubicBezTo>
                        <a:cubicBezTo>
                          <a:pt x="47" y="209"/>
                          <a:pt x="0" y="163"/>
                          <a:pt x="0" y="105"/>
                        </a:cubicBezTo>
                        <a:cubicBezTo>
                          <a:pt x="0" y="105"/>
                          <a:pt x="0" y="105"/>
                          <a:pt x="0" y="105"/>
                        </a:cubicBezTo>
                        <a:cubicBezTo>
                          <a:pt x="0" y="47"/>
                          <a:pt x="47" y="0"/>
                          <a:pt x="105" y="0"/>
                        </a:cubicBezTo>
                        <a:lnTo>
                          <a:pt x="849" y="0"/>
                        </a:lnTo>
                        <a:close/>
                      </a:path>
                    </a:pathLst>
                  </a:custGeom>
                  <a:solidFill>
                    <a:srgbClr val="0678B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6" name="Freeform 10">
                    <a:extLst>
                      <a:ext uri="{FF2B5EF4-FFF2-40B4-BE49-F238E27FC236}">
                        <a16:creationId xmlns:a16="http://schemas.microsoft.com/office/drawing/2014/main" id="{60C0C5BD-3372-48A9-BCEF-E6FD8DD27F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7270" y="1169284"/>
                    <a:ext cx="209331" cy="169673"/>
                  </a:xfrm>
                  <a:custGeom>
                    <a:avLst/>
                    <a:gdLst>
                      <a:gd name="T0" fmla="*/ 417 w 417"/>
                      <a:gd name="T1" fmla="*/ 0 h 338"/>
                      <a:gd name="T2" fmla="*/ 83 w 417"/>
                      <a:gd name="T3" fmla="*/ 338 h 338"/>
                      <a:gd name="T4" fmla="*/ 0 w 417"/>
                      <a:gd name="T5" fmla="*/ 338 h 338"/>
                      <a:gd name="T6" fmla="*/ 336 w 417"/>
                      <a:gd name="T7" fmla="*/ 0 h 338"/>
                      <a:gd name="T8" fmla="*/ 417 w 417"/>
                      <a:gd name="T9" fmla="*/ 0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7" h="338">
                        <a:moveTo>
                          <a:pt x="417" y="0"/>
                        </a:moveTo>
                        <a:lnTo>
                          <a:pt x="83" y="338"/>
                        </a:lnTo>
                        <a:lnTo>
                          <a:pt x="0" y="338"/>
                        </a:lnTo>
                        <a:lnTo>
                          <a:pt x="336" y="0"/>
                        </a:lnTo>
                        <a:lnTo>
                          <a:pt x="417" y="0"/>
                        </a:lnTo>
                        <a:close/>
                      </a:path>
                    </a:pathLst>
                  </a:custGeom>
                  <a:solidFill>
                    <a:srgbClr val="0678B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4" name="양쪽 모서리가 둥근 사각형 19">
                  <a:extLst>
                    <a:ext uri="{FF2B5EF4-FFF2-40B4-BE49-F238E27FC236}">
                      <a16:creationId xmlns:a16="http://schemas.microsoft.com/office/drawing/2014/main" id="{88B61F66-7AAC-407D-919A-8F57DCCE05A0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19140" y="1593877"/>
                  <a:ext cx="3407225" cy="358865"/>
                </a:xfrm>
                <a:prstGeom prst="round2SameRect">
                  <a:avLst>
                    <a:gd name="adj1" fmla="val 20161"/>
                    <a:gd name="adj2" fmla="val 0"/>
                  </a:avLst>
                </a:prstGeom>
                <a:solidFill>
                  <a:srgbClr val="0678B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9D3CAFB-F55B-4761-B556-4655AB15C41C}"/>
                  </a:ext>
                </a:extLst>
              </p:cNvPr>
              <p:cNvSpPr txBox="1"/>
              <p:nvPr/>
            </p:nvSpPr>
            <p:spPr>
              <a:xfrm>
                <a:off x="863002" y="1516809"/>
                <a:ext cx="2065532" cy="21329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sz="1400" dirty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/>
                    </a:solidFill>
                    <a:cs typeface="Arial" panose="020B0604020202020204" pitchFamily="34" charset="0"/>
                  </a:rPr>
                  <a:t>TPL </a:t>
                </a:r>
                <a:r>
                  <a:rPr lang="ko-KR" altLang="en-US" sz="1400" dirty="0">
                    <a:ln w="19050">
                      <a:solidFill>
                        <a:srgbClr val="027BA6">
                          <a:lumMod val="50000"/>
                          <a:alpha val="0"/>
                        </a:srgbClr>
                      </a:solidFill>
                      <a:prstDash val="solid"/>
                    </a:ln>
                    <a:solidFill>
                      <a:schemeClr val="bg1"/>
                    </a:solidFill>
                    <a:cs typeface="Arial" panose="020B0604020202020204" pitchFamily="34" charset="0"/>
                  </a:rPr>
                  <a:t>서비스 특징</a:t>
                </a:r>
              </a:p>
            </p:txBody>
          </p:sp>
        </p:grpSp>
      </p:grpSp>
      <p:sp>
        <p:nvSpPr>
          <p:cNvPr id="217" name="TextBox 30"/>
          <p:cNvSpPr txBox="1">
            <a:spLocks noChangeArrowheads="1"/>
          </p:cNvSpPr>
          <p:nvPr/>
        </p:nvSpPr>
        <p:spPr bwMode="auto">
          <a:xfrm>
            <a:off x="2443873" y="4467749"/>
            <a:ext cx="682885" cy="25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I/F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8" name="TextBox 30"/>
          <p:cNvSpPr txBox="1">
            <a:spLocks noChangeArrowheads="1"/>
          </p:cNvSpPr>
          <p:nvPr/>
        </p:nvSpPr>
        <p:spPr bwMode="auto">
          <a:xfrm>
            <a:off x="4328944" y="4467749"/>
            <a:ext cx="682885" cy="25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I/F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9" name="Google Shape;78;p3" descr="miplatform.png"/>
          <p:cNvPicPr preferRelativeResize="0"/>
          <p:nvPr/>
        </p:nvPicPr>
        <p:blipFill rotWithShape="1">
          <a:blip r:embed="rId8">
            <a:alphaModFix/>
          </a:blip>
          <a:srcRect b="21052"/>
          <a:stretch/>
        </p:blipFill>
        <p:spPr>
          <a:xfrm>
            <a:off x="5303614" y="4158402"/>
            <a:ext cx="1196454" cy="13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104;p3" descr="D:\작업물\Tobe_etc\브랜드 관리\LOGO\BI\XP\XPLATFORM_text_black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8372" y="4409574"/>
            <a:ext cx="1272409" cy="10917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직사각형 220"/>
          <p:cNvSpPr/>
          <p:nvPr/>
        </p:nvSpPr>
        <p:spPr>
          <a:xfrm>
            <a:off x="689220" y="5773542"/>
            <a:ext cx="92548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kumimoji="1"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TPL(TOBESOFT Platform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Launcher) :  </a:t>
            </a:r>
            <a:r>
              <a:rPr kumimoji="1"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Active-X 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기술을 배제한 </a:t>
            </a:r>
            <a:r>
              <a:rPr kumimoji="1"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Cross-Browsing</a:t>
            </a:r>
            <a:r>
              <a:rPr kumimoji="1"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지원하는 </a:t>
            </a:r>
            <a:r>
              <a:rPr kumimoji="1"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마이플랫폼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엑스플랫폼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설치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실행 </a:t>
            </a:r>
            <a:r>
              <a:rPr kumimoji="1"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</a:t>
            </a:r>
            <a:endParaRPr kumimoji="1" lang="ko-KR" altLang="en-US" sz="10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2" name="그룹 221"/>
          <p:cNvGrpSpPr/>
          <p:nvPr/>
        </p:nvGrpSpPr>
        <p:grpSpPr>
          <a:xfrm>
            <a:off x="693766" y="3420591"/>
            <a:ext cx="6149255" cy="2160242"/>
            <a:chOff x="693766" y="3420591"/>
            <a:chExt cx="6149255" cy="2160242"/>
          </a:xfrm>
        </p:grpSpPr>
        <p:grpSp>
          <p:nvGrpSpPr>
            <p:cNvPr id="223" name="그룹 222"/>
            <p:cNvGrpSpPr/>
            <p:nvPr/>
          </p:nvGrpSpPr>
          <p:grpSpPr>
            <a:xfrm>
              <a:off x="693766" y="3420591"/>
              <a:ext cx="6149255" cy="1948559"/>
              <a:chOff x="666180" y="3540575"/>
              <a:chExt cx="6438631" cy="2040256"/>
            </a:xfrm>
          </p:grpSpPr>
          <p:sp>
            <p:nvSpPr>
              <p:cNvPr id="225" name="TextBox 87"/>
              <p:cNvSpPr txBox="1"/>
              <p:nvPr/>
            </p:nvSpPr>
            <p:spPr>
              <a:xfrm>
                <a:off x="1008027" y="5303832"/>
                <a:ext cx="11551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1042873" rtl="0" eaLnBrk="1" latinLnBrk="1" hangingPunct="1">
                  <a:defRPr sz="205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437" algn="l" defTabSz="1042873" rtl="0" eaLnBrk="1" latinLnBrk="1" hangingPunct="1">
                  <a:defRPr sz="205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2873" algn="l" defTabSz="1042873" rtl="0" eaLnBrk="1" latinLnBrk="1" hangingPunct="1">
                  <a:defRPr sz="205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310" algn="l" defTabSz="1042873" rtl="0" eaLnBrk="1" latinLnBrk="1" hangingPunct="1">
                  <a:defRPr sz="205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5746" algn="l" defTabSz="1042873" rtl="0" eaLnBrk="1" latinLnBrk="1" hangingPunct="1">
                  <a:defRPr sz="205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183" algn="l" defTabSz="1042873" rtl="0" eaLnBrk="1" latinLnBrk="1" hangingPunct="1">
                  <a:defRPr sz="205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8620" algn="l" defTabSz="1042873" rtl="0" eaLnBrk="1" latinLnBrk="1" hangingPunct="1">
                  <a:defRPr sz="205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056" algn="l" defTabSz="1042873" rtl="0" eaLnBrk="1" latinLnBrk="1" hangingPunct="1">
                  <a:defRPr sz="205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1493" algn="l" defTabSz="1042873" rtl="0" eaLnBrk="1" latinLnBrk="1" hangingPunct="1">
                  <a:defRPr sz="205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ko-KR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Multi Browser</a:t>
                </a:r>
                <a:endParaRPr lang="ko-KR" altLang="en-US" sz="1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26" name="그룹 225"/>
              <p:cNvGrpSpPr/>
              <p:nvPr/>
            </p:nvGrpSpPr>
            <p:grpSpPr>
              <a:xfrm>
                <a:off x="666180" y="3862824"/>
                <a:ext cx="1822973" cy="1427228"/>
                <a:chOff x="689220" y="3646800"/>
                <a:chExt cx="1822973" cy="1427228"/>
              </a:xfrm>
            </p:grpSpPr>
            <p:pic>
              <p:nvPicPr>
                <p:cNvPr id="247" name="그림 246" descr="전자기기, 디스플레이, 모니터, 컴퓨터이(가) 표시된 사진&#10;&#10;자동 생성된 설명">
                  <a:extLst>
                    <a:ext uri="{FF2B5EF4-FFF2-40B4-BE49-F238E27FC236}">
                      <a16:creationId xmlns:a16="http://schemas.microsoft.com/office/drawing/2014/main" id="{4FBCAE70-DE96-40D4-9AC3-421712E25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291"/>
                <a:stretch/>
              </p:blipFill>
              <p:spPr>
                <a:xfrm>
                  <a:off x="689220" y="3646800"/>
                  <a:ext cx="1822973" cy="1427228"/>
                </a:xfrm>
                <a:prstGeom prst="rect">
                  <a:avLst/>
                </a:prstGeom>
              </p:spPr>
            </p:pic>
            <p:pic>
              <p:nvPicPr>
                <p:cNvPr id="248" name="그림 247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4938" y="3726069"/>
                  <a:ext cx="1689058" cy="950095"/>
                </a:xfrm>
                <a:prstGeom prst="rect">
                  <a:avLst/>
                </a:prstGeom>
              </p:spPr>
            </p:pic>
          </p:grpSp>
          <p:pic>
            <p:nvPicPr>
              <p:cNvPr id="227" name="그림 22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173" y="4249424"/>
                <a:ext cx="1453306" cy="332623"/>
              </a:xfrm>
              <a:prstGeom prst="rect">
                <a:avLst/>
              </a:prstGeom>
            </p:spPr>
          </p:pic>
          <p:grpSp>
            <p:nvGrpSpPr>
              <p:cNvPr id="228" name="그룹 227"/>
              <p:cNvGrpSpPr/>
              <p:nvPr/>
            </p:nvGrpSpPr>
            <p:grpSpPr>
              <a:xfrm>
                <a:off x="3258467" y="3729145"/>
                <a:ext cx="1178976" cy="1539631"/>
                <a:chOff x="4531757" y="2516496"/>
                <a:chExt cx="1124381" cy="1613572"/>
              </a:xfrm>
            </p:grpSpPr>
            <p:sp>
              <p:nvSpPr>
                <p:cNvPr id="243" name="모서리가 둥근 직사각형 242"/>
                <p:cNvSpPr/>
                <p:nvPr/>
              </p:nvSpPr>
              <p:spPr>
                <a:xfrm>
                  <a:off x="4531757" y="2516496"/>
                  <a:ext cx="1116737" cy="1613572"/>
                </a:xfrm>
                <a:prstGeom prst="roundRect">
                  <a:avLst>
                    <a:gd name="adj" fmla="val 7983"/>
                  </a:avLst>
                </a:prstGeom>
                <a:solidFill>
                  <a:srgbClr val="005CA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200000"/>
                    </a:lnSpc>
                  </a:pPr>
                  <a:endParaRPr lang="ko-KR" altLang="en-US" sz="1600" dirty="0">
                    <a:ln>
                      <a:solidFill>
                        <a:schemeClr val="tx2">
                          <a:lumMod val="20000"/>
                          <a:lumOff val="80000"/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244" name="그룹 243"/>
                <p:cNvGrpSpPr/>
                <p:nvPr/>
              </p:nvGrpSpPr>
              <p:grpSpPr>
                <a:xfrm>
                  <a:off x="4591349" y="2858441"/>
                  <a:ext cx="1064789" cy="1014384"/>
                  <a:chOff x="4556792" y="3268399"/>
                  <a:chExt cx="1162560" cy="1107493"/>
                </a:xfrm>
              </p:grpSpPr>
              <p:pic>
                <p:nvPicPr>
                  <p:cNvPr id="245" name="그림 39"/>
                  <p:cNvPicPr>
                    <a:picLocks noChangeAspect="1"/>
                  </p:cNvPicPr>
                  <p:nvPr/>
                </p:nvPicPr>
                <p:blipFill>
                  <a:blip r:embed="rId13">
                    <a:biLevel thresh="2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87484" y="3268399"/>
                    <a:ext cx="740847" cy="6068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46" name="Text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56792" y="3953294"/>
                    <a:ext cx="1162560" cy="42259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latinLnBrk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3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1pPr>
                    <a:lvl2pPr marL="742950" indent="-285750" latinLnBrk="1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8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2pPr>
                    <a:lvl3pPr marL="1143000" indent="-228600" latinLnBrk="1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3pPr>
                    <a:lvl4pPr marL="1600200" indent="-228600" latinLnBrk="1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sz="2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4pPr>
                    <a:lvl5pPr marL="2057400" indent="-228600" latinLnBrk="1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0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defRPr>
                    </a:lvl9pPr>
                  </a:lstStyle>
                  <a:p>
                    <a:pPr algn="ctr" latinLnBrk="0">
                      <a:spcBef>
                        <a:spcPct val="0"/>
                      </a:spcBef>
                      <a:buNone/>
                    </a:pPr>
                    <a:r>
                      <a:rPr lang="en-US" altLang="ko-KR" sz="1800" b="1" dirty="0" smtClean="0">
                        <a:ln>
                          <a:solidFill>
                            <a:schemeClr val="tx2">
                              <a:lumMod val="20000"/>
                              <a:lumOff val="8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TPL</a:t>
                    </a:r>
                    <a:endParaRPr lang="ko-KR" altLang="en-US" sz="1800" b="1" dirty="0">
                      <a:ln>
                        <a:solidFill>
                          <a:schemeClr val="tx2">
                            <a:lumMod val="20000"/>
                            <a:lumOff val="8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grpSp>
            <p:nvGrpSpPr>
              <p:cNvPr id="229" name="그룹 228"/>
              <p:cNvGrpSpPr/>
              <p:nvPr/>
            </p:nvGrpSpPr>
            <p:grpSpPr>
              <a:xfrm>
                <a:off x="5193710" y="3862824"/>
                <a:ext cx="1911101" cy="1718007"/>
                <a:chOff x="6852678" y="3584097"/>
                <a:chExt cx="1911101" cy="1718007"/>
              </a:xfrm>
            </p:grpSpPr>
            <p:sp>
              <p:nvSpPr>
                <p:cNvPr id="239" name="TextBox 87"/>
                <p:cNvSpPr txBox="1"/>
                <p:nvPr/>
              </p:nvSpPr>
              <p:spPr>
                <a:xfrm>
                  <a:off x="6852678" y="5025105"/>
                  <a:ext cx="191110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marL="0" algn="l" defTabSz="1042873" rtl="0" eaLnBrk="1" latinLnBrk="1" hangingPunct="1">
                    <a:defRPr sz="205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521437" algn="l" defTabSz="1042873" rtl="0" eaLnBrk="1" latinLnBrk="1" hangingPunct="1">
                    <a:defRPr sz="205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42873" algn="l" defTabSz="1042873" rtl="0" eaLnBrk="1" latinLnBrk="1" hangingPunct="1">
                    <a:defRPr sz="205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564310" algn="l" defTabSz="1042873" rtl="0" eaLnBrk="1" latinLnBrk="1" hangingPunct="1">
                    <a:defRPr sz="205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85746" algn="l" defTabSz="1042873" rtl="0" eaLnBrk="1" latinLnBrk="1" hangingPunct="1">
                    <a:defRPr sz="205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607183" algn="l" defTabSz="1042873" rtl="0" eaLnBrk="1" latinLnBrk="1" hangingPunct="1">
                    <a:defRPr sz="205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128620" algn="l" defTabSz="1042873" rtl="0" eaLnBrk="1" latinLnBrk="1" hangingPunct="1">
                    <a:defRPr sz="205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650056" algn="l" defTabSz="1042873" rtl="0" eaLnBrk="1" latinLnBrk="1" hangingPunct="1">
                    <a:defRPr sz="205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171493" algn="l" defTabSz="1042873" rtl="0" eaLnBrk="1" latinLnBrk="1" hangingPunct="1">
                    <a:defRPr sz="2053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14400" fontAlgn="base" latinLnBrk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ko-KR" sz="1200" b="1" dirty="0" err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MiPlatform</a:t>
                  </a:r>
                  <a:r>
                    <a:rPr lang="en-US" altLang="ko-KR" sz="1200" b="1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/XPLATFORM</a:t>
                  </a:r>
                  <a:endParaRPr lang="ko-KR" altLang="en-US" sz="1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240" name="그룹 239"/>
                <p:cNvGrpSpPr/>
                <p:nvPr/>
              </p:nvGrpSpPr>
              <p:grpSpPr>
                <a:xfrm>
                  <a:off x="6881397" y="3584097"/>
                  <a:ext cx="1822973" cy="1427228"/>
                  <a:chOff x="689220" y="3646800"/>
                  <a:chExt cx="1822973" cy="1427228"/>
                </a:xfrm>
              </p:grpSpPr>
              <p:pic>
                <p:nvPicPr>
                  <p:cNvPr id="241" name="그림 240" descr="전자기기, 디스플레이, 모니터, 컴퓨터이(가) 표시된 사진&#10;&#10;자동 생성된 설명">
                    <a:extLst>
                      <a:ext uri="{FF2B5EF4-FFF2-40B4-BE49-F238E27FC236}">
                        <a16:creationId xmlns:a16="http://schemas.microsoft.com/office/drawing/2014/main" id="{4FBCAE70-DE96-40D4-9AC3-421712E256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291"/>
                  <a:stretch/>
                </p:blipFill>
                <p:spPr>
                  <a:xfrm>
                    <a:off x="689220" y="3646800"/>
                    <a:ext cx="1822973" cy="142722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그림 241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4938" y="3726069"/>
                    <a:ext cx="1689058" cy="95009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0" name="그룹 229"/>
              <p:cNvGrpSpPr/>
              <p:nvPr/>
            </p:nvGrpSpPr>
            <p:grpSpPr>
              <a:xfrm>
                <a:off x="764785" y="3540575"/>
                <a:ext cx="1689058" cy="286019"/>
                <a:chOff x="483014" y="3187397"/>
                <a:chExt cx="1950508" cy="330292"/>
              </a:xfrm>
            </p:grpSpPr>
            <p:pic>
              <p:nvPicPr>
                <p:cNvPr id="233" name="그림 232"/>
                <p:cNvPicPr>
                  <a:picLocks noChangeAspect="1"/>
                </p:cNvPicPr>
                <p:nvPr/>
              </p:nvPicPr>
              <p:blipFill>
                <a:blip r:embed="rId14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457009" y="3190507"/>
                  <a:ext cx="327182" cy="327182"/>
                </a:xfrm>
                <a:prstGeom prst="rect">
                  <a:avLst/>
                </a:prstGeom>
              </p:spPr>
            </p:pic>
            <p:pic>
              <p:nvPicPr>
                <p:cNvPr id="234" name="그림 233"/>
                <p:cNvPicPr>
                  <a:picLocks noChangeAspect="1"/>
                </p:cNvPicPr>
                <p:nvPr/>
              </p:nvPicPr>
              <p:blipFill>
                <a:blip r:embed="rId15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3014" y="3187397"/>
                  <a:ext cx="327182" cy="327182"/>
                </a:xfrm>
                <a:prstGeom prst="rect">
                  <a:avLst/>
                </a:prstGeom>
              </p:spPr>
            </p:pic>
            <p:pic>
              <p:nvPicPr>
                <p:cNvPr id="235" name="그림 234"/>
                <p:cNvPicPr>
                  <a:picLocks noChangeAspect="1"/>
                </p:cNvPicPr>
                <p:nvPr/>
              </p:nvPicPr>
              <p:blipFill>
                <a:blip r:embed="rId16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132344" y="3187397"/>
                  <a:ext cx="327182" cy="327182"/>
                </a:xfrm>
                <a:prstGeom prst="rect">
                  <a:avLst/>
                </a:prstGeom>
              </p:spPr>
            </p:pic>
            <p:pic>
              <p:nvPicPr>
                <p:cNvPr id="236" name="그림 235"/>
                <p:cNvPicPr>
                  <a:picLocks noChangeAspect="1"/>
                </p:cNvPicPr>
                <p:nvPr/>
              </p:nvPicPr>
              <p:blipFill>
                <a:blip r:embed="rId17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106340" y="3190507"/>
                  <a:ext cx="327182" cy="327182"/>
                </a:xfrm>
                <a:prstGeom prst="rect">
                  <a:avLst/>
                </a:prstGeom>
              </p:spPr>
            </p:pic>
            <p:pic>
              <p:nvPicPr>
                <p:cNvPr id="237" name="그림 236"/>
                <p:cNvPicPr>
                  <a:picLocks noChangeAspect="1"/>
                </p:cNvPicPr>
                <p:nvPr/>
              </p:nvPicPr>
              <p:blipFill>
                <a:blip r:embed="rId18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07679" y="3187397"/>
                  <a:ext cx="327182" cy="327182"/>
                </a:xfrm>
                <a:prstGeom prst="rect">
                  <a:avLst/>
                </a:prstGeom>
              </p:spPr>
            </p:pic>
            <p:pic>
              <p:nvPicPr>
                <p:cNvPr id="238" name="그림 237"/>
                <p:cNvPicPr>
                  <a:picLocks noChangeAspect="1"/>
                </p:cNvPicPr>
                <p:nvPr/>
              </p:nvPicPr>
              <p:blipFill>
                <a:blip r:embed="rId19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781674" y="3190507"/>
                  <a:ext cx="327182" cy="327182"/>
                </a:xfrm>
                <a:prstGeom prst="rect">
                  <a:avLst/>
                </a:prstGeom>
              </p:spPr>
            </p:pic>
          </p:grpSp>
          <p:cxnSp>
            <p:nvCxnSpPr>
              <p:cNvPr id="231" name="직선 화살표 연결선 230"/>
              <p:cNvCxnSpPr/>
              <p:nvPr/>
            </p:nvCxnSpPr>
            <p:spPr>
              <a:xfrm>
                <a:off x="4481053" y="4408117"/>
                <a:ext cx="769314" cy="0"/>
              </a:xfrm>
              <a:prstGeom prst="straightConnector1">
                <a:avLst/>
              </a:prstGeom>
              <a:ln w="76200">
                <a:solidFill>
                  <a:srgbClr val="9FD9F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직선 화살표 연결선 231"/>
              <p:cNvCxnSpPr/>
              <p:nvPr/>
            </p:nvCxnSpPr>
            <p:spPr>
              <a:xfrm>
                <a:off x="2478515" y="4408117"/>
                <a:ext cx="769314" cy="0"/>
              </a:xfrm>
              <a:prstGeom prst="straightConnector1">
                <a:avLst/>
              </a:prstGeom>
              <a:ln w="76200">
                <a:solidFill>
                  <a:srgbClr val="9FD9F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4" name="왼쪽으로 구부러진 화살표 223"/>
            <p:cNvSpPr/>
            <p:nvPr/>
          </p:nvSpPr>
          <p:spPr>
            <a:xfrm rot="5400000">
              <a:off x="3437744" y="4006749"/>
              <a:ext cx="537424" cy="2610744"/>
            </a:xfrm>
            <a:prstGeom prst="curvedLeftArrow">
              <a:avLst/>
            </a:prstGeom>
            <a:solidFill>
              <a:srgbClr val="9FD9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03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DF495DC-B82B-409A-9649-3A74228D8FD4}"/>
              </a:ext>
            </a:extLst>
          </p:cNvPr>
          <p:cNvGrpSpPr/>
          <p:nvPr/>
        </p:nvGrpSpPr>
        <p:grpSpPr>
          <a:xfrm>
            <a:off x="5562724" y="1709404"/>
            <a:ext cx="4543450" cy="301625"/>
            <a:chOff x="5814690" y="1704975"/>
            <a:chExt cx="4291487" cy="30162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2FBE4BB-3138-4FEB-BE0A-5D1BD2B085B7}"/>
                </a:ext>
              </a:extLst>
            </p:cNvPr>
            <p:cNvSpPr/>
            <p:nvPr/>
          </p:nvSpPr>
          <p:spPr>
            <a:xfrm>
              <a:off x="5814690" y="1704975"/>
              <a:ext cx="4291487" cy="301625"/>
            </a:xfrm>
            <a:prstGeom prst="roundRect">
              <a:avLst>
                <a:gd name="adj" fmla="val 50000"/>
              </a:avLst>
            </a:prstGeom>
            <a:solidFill>
              <a:srgbClr val="00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7EBFBD-CAEA-45E5-B9AF-CDAB993D8C5C}"/>
                </a:ext>
              </a:extLst>
            </p:cNvPr>
            <p:cNvSpPr txBox="1"/>
            <p:nvPr/>
          </p:nvSpPr>
          <p:spPr>
            <a:xfrm>
              <a:off x="5979675" y="1748065"/>
              <a:ext cx="391142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New GA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영업지원시스템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구축을 위한 </a:t>
              </a:r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UI </a:t>
              </a:r>
              <a:r>
                <a:rPr lang="ko-KR" altLang="en-US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솔루션 구매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78D0F2-BBA0-43DA-82C8-B956608A2C41}"/>
              </a:ext>
            </a:extLst>
          </p:cNvPr>
          <p:cNvSpPr txBox="1"/>
          <p:nvPr/>
        </p:nvSpPr>
        <p:spPr>
          <a:xfrm>
            <a:off x="5025428" y="2035766"/>
            <a:ext cx="5115824" cy="107721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r"/>
            <a:r>
              <a:rPr lang="en-US" altLang="ko-KR" sz="7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THANK </a:t>
            </a:r>
            <a:r>
              <a:rPr lang="en-US" altLang="ko-KR" sz="7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6363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YOU</a:t>
            </a:r>
            <a:endParaRPr lang="ko-KR" altLang="en-US" sz="7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6363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EEA12-FAC8-46D7-A7A2-D52F3371B5E5}"/>
              </a:ext>
            </a:extLst>
          </p:cNvPr>
          <p:cNvSpPr txBox="1"/>
          <p:nvPr/>
        </p:nvSpPr>
        <p:spPr>
          <a:xfrm>
            <a:off x="6526116" y="3148104"/>
            <a:ext cx="361513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dist"/>
            <a:r>
              <a:rPr lang="en-US" altLang="ko-KR" sz="1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Fubon</a:t>
            </a:r>
            <a:r>
              <a: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Hyundai Life New GA </a:t>
            </a:r>
            <a:r>
              <a:rPr lang="en-US" altLang="ko-KR" sz="1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System Proposal</a:t>
            </a:r>
            <a:endParaRPr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186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8B984-D3C5-43E4-9F13-1BA90957DB4B}"/>
              </a:ext>
            </a:extLst>
          </p:cNvPr>
          <p:cNvSpPr txBox="1"/>
          <p:nvPr/>
        </p:nvSpPr>
        <p:spPr>
          <a:xfrm>
            <a:off x="4152463" y="2204458"/>
            <a:ext cx="2388474" cy="73866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en-US" altLang="ko-KR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76B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PoC</a:t>
            </a:r>
            <a:r>
              <a:rPr lang="ko-KR" altLang="en-US" sz="4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276B5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개요</a:t>
            </a:r>
            <a:endParaRPr lang="ko-KR" altLang="en-US" sz="48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276B5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8812CE-A321-40ED-BCC1-C62B54EA97A6}"/>
              </a:ext>
            </a:extLst>
          </p:cNvPr>
          <p:cNvGrpSpPr/>
          <p:nvPr/>
        </p:nvGrpSpPr>
        <p:grpSpPr>
          <a:xfrm>
            <a:off x="5015614" y="1373568"/>
            <a:ext cx="662172" cy="673416"/>
            <a:chOff x="2193562" y="2784792"/>
            <a:chExt cx="401644" cy="4084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1F38057-0FCC-48A7-9C4E-4760F679781F}"/>
                </a:ext>
              </a:extLst>
            </p:cNvPr>
            <p:cNvGrpSpPr/>
            <p:nvPr/>
          </p:nvGrpSpPr>
          <p:grpSpPr>
            <a:xfrm>
              <a:off x="2193562" y="2784792"/>
              <a:ext cx="401644" cy="408464"/>
              <a:chOff x="2193562" y="2784792"/>
              <a:chExt cx="401644" cy="408464"/>
            </a:xfrm>
          </p:grpSpPr>
          <p:sp>
            <p:nvSpPr>
              <p:cNvPr id="8" name="Oval 80">
                <a:extLst>
                  <a:ext uri="{FF2B5EF4-FFF2-40B4-BE49-F238E27FC236}">
                    <a16:creationId xmlns:a16="http://schemas.microsoft.com/office/drawing/2014/main" id="{8A90E291-47CD-4AD3-9EB5-48DC22865C38}"/>
                  </a:ext>
                </a:extLst>
              </p:cNvPr>
              <p:cNvSpPr/>
              <p:nvPr/>
            </p:nvSpPr>
            <p:spPr>
              <a:xfrm>
                <a:off x="2193562" y="2784792"/>
                <a:ext cx="401644" cy="408464"/>
              </a:xfrm>
              <a:prstGeom prst="ellipse">
                <a:avLst/>
              </a:prstGeom>
              <a:solidFill>
                <a:schemeClr val="tx1">
                  <a:alpha val="12000"/>
                </a:schemeClr>
              </a:solidFill>
              <a:ln w="57150">
                <a:noFill/>
              </a:ln>
              <a:effectLst/>
            </p:spPr>
            <p:txBody>
              <a:bodyPr wrap="square" lIns="0" tIns="0" rIns="0" bIns="0" rtlCol="0" anchor="ctr"/>
              <a:lstStyle/>
              <a:p>
                <a:pPr defTabSz="914400"/>
                <a:endParaRPr lang="bg-BG" sz="1100" dirty="0">
                  <a:ln>
                    <a:solidFill>
                      <a:srgbClr val="FFCA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Oval 80">
                <a:extLst>
                  <a:ext uri="{FF2B5EF4-FFF2-40B4-BE49-F238E27FC236}">
                    <a16:creationId xmlns:a16="http://schemas.microsoft.com/office/drawing/2014/main" id="{CD1E5F84-1DC0-44B4-853B-EA75D3328876}"/>
                  </a:ext>
                </a:extLst>
              </p:cNvPr>
              <p:cNvSpPr/>
              <p:nvPr/>
            </p:nvSpPr>
            <p:spPr>
              <a:xfrm>
                <a:off x="2235707" y="2827653"/>
                <a:ext cx="317354" cy="322742"/>
              </a:xfrm>
              <a:prstGeom prst="ellipse">
                <a:avLst/>
              </a:prstGeom>
              <a:gradFill>
                <a:gsLst>
                  <a:gs pos="88000">
                    <a:srgbClr val="11A19C"/>
                  </a:gs>
                  <a:gs pos="0">
                    <a:srgbClr val="0678BD"/>
                  </a:gs>
                </a:gsLst>
                <a:lin ang="2700000" scaled="0"/>
              </a:gradFill>
              <a:ln>
                <a:noFill/>
              </a:ln>
              <a:effectLst>
                <a:innerShdw blurRad="38100" dist="38100" dir="144000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9D7997-9F6B-4D92-B23B-3091E7081B64}"/>
                </a:ext>
              </a:extLst>
            </p:cNvPr>
            <p:cNvSpPr txBox="1"/>
            <p:nvPr/>
          </p:nvSpPr>
          <p:spPr>
            <a:xfrm>
              <a:off x="2315909" y="2898169"/>
              <a:ext cx="156951" cy="1959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Ⅰ</a:t>
              </a:r>
              <a:endPara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502C3-9457-4E43-8046-78E27CA2F520}"/>
              </a:ext>
            </a:extLst>
          </p:cNvPr>
          <p:cNvGrpSpPr/>
          <p:nvPr/>
        </p:nvGrpSpPr>
        <p:grpSpPr>
          <a:xfrm>
            <a:off x="0" y="3024037"/>
            <a:ext cx="10693400" cy="153888"/>
            <a:chOff x="0" y="3036737"/>
            <a:chExt cx="10693400" cy="1538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B1EB03-FE9D-4DCA-8C8C-F6A411933DC9}"/>
                </a:ext>
              </a:extLst>
            </p:cNvPr>
            <p:cNvSpPr txBox="1"/>
            <p:nvPr/>
          </p:nvSpPr>
          <p:spPr>
            <a:xfrm>
              <a:off x="4014700" y="3036737"/>
              <a:ext cx="2664000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dist"/>
              <a:r>
                <a:rPr lang="en-US" altLang="ko-KR" sz="10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Fubon</a:t>
              </a:r>
              <a:r>
                <a:rPr lang="ko-KR" altLang="en-US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Hyundai Life New GA System</a:t>
              </a:r>
              <a:endParaRPr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1AAB3DA-186C-4D4A-BC5B-FB77D15135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113681"/>
              <a:ext cx="2743200" cy="0"/>
            </a:xfrm>
            <a:prstGeom prst="line">
              <a:avLst/>
            </a:prstGeom>
            <a:ln>
              <a:gradFill>
                <a:gsLst>
                  <a:gs pos="0">
                    <a:srgbClr val="B0B8C3">
                      <a:alpha val="0"/>
                    </a:srgbClr>
                  </a:gs>
                  <a:gs pos="100000">
                    <a:srgbClr val="B0B8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32AD8C4-4F27-493E-8073-9804E1684BE5}"/>
                </a:ext>
              </a:extLst>
            </p:cNvPr>
            <p:cNvCxnSpPr>
              <a:cxnSpLocks/>
            </p:cNvCxnSpPr>
            <p:nvPr/>
          </p:nvCxnSpPr>
          <p:spPr>
            <a:xfrm>
              <a:off x="7950200" y="3113681"/>
              <a:ext cx="2743200" cy="0"/>
            </a:xfrm>
            <a:prstGeom prst="line">
              <a:avLst/>
            </a:prstGeom>
            <a:ln>
              <a:gradFill>
                <a:gsLst>
                  <a:gs pos="0">
                    <a:srgbClr val="B0B8C3">
                      <a:alpha val="0"/>
                    </a:srgbClr>
                  </a:gs>
                  <a:gs pos="100000">
                    <a:srgbClr val="B0B8C3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80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94101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PoC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079369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1.1.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 사업 주요 핵심 사항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10012021" y="57478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</a:t>
            </a:r>
            <a:r>
              <a:rPr lang="ko-KR" altLang="en-US" sz="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제안개요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68"/>
          <p:cNvSpPr txBox="1">
            <a:spLocks noChangeArrowheads="1"/>
          </p:cNvSpPr>
          <p:nvPr/>
        </p:nvSpPr>
        <p:spPr bwMode="auto">
          <a:xfrm>
            <a:off x="1059628" y="1129904"/>
            <a:ext cx="9039600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제안사는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New GA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영업지원시스템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리뉴얼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사업의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성공적인 구축을 위해 기존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 업그레이드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통한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eaLnBrk="1" hangingPunct="1">
              <a:lnSpc>
                <a:spcPct val="110000"/>
              </a:lnSpc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기간 단축과 안정적이고 체계적인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전환 구축 경험 기반으로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 공급 및 사업 수행을 지원 하겠습니다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85803" y="2620488"/>
            <a:ext cx="2653523" cy="972000"/>
          </a:xfrm>
          <a:prstGeom prst="rect">
            <a:avLst/>
          </a:prstGeom>
          <a:solidFill>
            <a:srgbClr val="DEF5FA"/>
          </a:solidFill>
          <a:ln w="12700">
            <a:solidFill>
              <a:srgbClr val="1DA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검증된 최신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솔루션으로 업데이트를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통한 성능 개선 보장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최소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2.5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 성능 개선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785802" y="2268463"/>
            <a:ext cx="2653523" cy="324000"/>
          </a:xfrm>
          <a:prstGeom prst="roundRect">
            <a:avLst>
              <a:gd name="adj" fmla="val 0"/>
            </a:avLst>
          </a:prstGeom>
          <a:solidFill>
            <a:srgbClr val="1DA9C6"/>
          </a:solidFill>
          <a:ln w="12700">
            <a:solidFill>
              <a:srgbClr val="1DA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개선 및 업무 효율성 증대 필요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" name="십자형 107"/>
          <p:cNvSpPr/>
          <p:nvPr/>
        </p:nvSpPr>
        <p:spPr>
          <a:xfrm>
            <a:off x="3527044" y="2763347"/>
            <a:ext cx="384931" cy="384931"/>
          </a:xfrm>
          <a:prstGeom prst="plus">
            <a:avLst>
              <a:gd name="adj" fmla="val 427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7274871" y="2620488"/>
            <a:ext cx="2653523" cy="972000"/>
          </a:xfrm>
          <a:prstGeom prst="roundRect">
            <a:avLst>
              <a:gd name="adj" fmla="val 0"/>
            </a:avLst>
          </a:prstGeom>
          <a:solidFill>
            <a:srgbClr val="CFEBFD"/>
          </a:solidFill>
          <a:ln w="12700">
            <a:solidFill>
              <a:srgbClr val="06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표준화 구축을 위한 패키지 지원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컨버팅서비스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컨설팅을 통한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화면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서비스 지원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7274872" y="2268463"/>
            <a:ext cx="2653523" cy="324000"/>
          </a:xfrm>
          <a:prstGeom prst="roundRect">
            <a:avLst>
              <a:gd name="adj" fmla="val 0"/>
            </a:avLst>
          </a:prstGeom>
          <a:solidFill>
            <a:srgbClr val="0678BD"/>
          </a:solidFill>
          <a:ln w="12700">
            <a:solidFill>
              <a:srgbClr val="067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후속 프로젝트 지원 방안 필요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4034512" y="2620488"/>
            <a:ext cx="2653523" cy="972000"/>
          </a:xfrm>
          <a:prstGeom prst="roundRect">
            <a:avLst>
              <a:gd name="adj" fmla="val 0"/>
            </a:avLst>
          </a:prstGeom>
          <a:solidFill>
            <a:srgbClr val="CAEDFA"/>
          </a:solidFill>
          <a:ln w="12700">
            <a:solidFill>
              <a:srgbClr val="139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소스 자동 마이그레이션을 통한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쉽고 빠른 개발 환경 구축 및 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데이터 호환성 보장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4034512" y="2268463"/>
            <a:ext cx="2653523" cy="324000"/>
          </a:xfrm>
          <a:prstGeom prst="roundRect">
            <a:avLst>
              <a:gd name="adj" fmla="val 0"/>
            </a:avLst>
          </a:prstGeom>
          <a:solidFill>
            <a:srgbClr val="1393C1"/>
          </a:solidFill>
          <a:ln w="12700">
            <a:solidFill>
              <a:srgbClr val="139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기간단축 및 안정적 전환 구축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9" name="십자형 168"/>
          <p:cNvSpPr/>
          <p:nvPr/>
        </p:nvSpPr>
        <p:spPr>
          <a:xfrm>
            <a:off x="6787282" y="2763347"/>
            <a:ext cx="384931" cy="384931"/>
          </a:xfrm>
          <a:prstGeom prst="plus">
            <a:avLst>
              <a:gd name="adj" fmla="val 427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3887774"/>
            <a:ext cx="1920214" cy="230852"/>
            <a:chOff x="450850" y="1896260"/>
            <a:chExt cx="1920214" cy="230852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1614224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제안의 핵심 </a:t>
              </a:r>
              <a:r>
                <a:rPr lang="en-US" altLang="ko-KR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 전략</a:t>
              </a:r>
              <a:endPara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72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184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189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0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91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85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186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7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8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6D9C72B5-948B-4029-B81A-90C25EE87643}"/>
              </a:ext>
            </a:extLst>
          </p:cNvPr>
          <p:cNvGrpSpPr/>
          <p:nvPr/>
        </p:nvGrpSpPr>
        <p:grpSpPr>
          <a:xfrm>
            <a:off x="779065" y="5605822"/>
            <a:ext cx="2993924" cy="1339526"/>
            <a:chOff x="3940518" y="5105401"/>
            <a:chExt cx="3347067" cy="1339526"/>
          </a:xfrm>
        </p:grpSpPr>
        <p:sp>
          <p:nvSpPr>
            <p:cNvPr id="193" name="사각형: 둥근 모서리 204">
              <a:extLst>
                <a:ext uri="{FF2B5EF4-FFF2-40B4-BE49-F238E27FC236}">
                  <a16:creationId xmlns:a16="http://schemas.microsoft.com/office/drawing/2014/main" id="{A2735B17-6395-4AE5-94B9-9F97C993B38B}"/>
                </a:ext>
              </a:extLst>
            </p:cNvPr>
            <p:cNvSpPr/>
            <p:nvPr/>
          </p:nvSpPr>
          <p:spPr>
            <a:xfrm>
              <a:off x="3940518" y="5105401"/>
              <a:ext cx="3347067" cy="1339526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4" name="사각형: 둥근 모서리 205">
              <a:extLst>
                <a:ext uri="{FF2B5EF4-FFF2-40B4-BE49-F238E27FC236}">
                  <a16:creationId xmlns:a16="http://schemas.microsoft.com/office/drawing/2014/main" id="{55392DF6-AC45-4BBD-9D5A-258C0582D818}"/>
                </a:ext>
              </a:extLst>
            </p:cNvPr>
            <p:cNvSpPr/>
            <p:nvPr/>
          </p:nvSpPr>
          <p:spPr>
            <a:xfrm>
              <a:off x="3999140" y="5165908"/>
              <a:ext cx="3229822" cy="1207011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rgbClr val="D30180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5896277-2C4E-4E26-9BD7-3C58CEE2E75D}"/>
                </a:ext>
              </a:extLst>
            </p:cNvPr>
            <p:cNvSpPr txBox="1"/>
            <p:nvPr/>
          </p:nvSpPr>
          <p:spPr>
            <a:xfrm>
              <a:off x="4149875" y="5512447"/>
              <a:ext cx="2935431" cy="72327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B9140"/>
                </a:buClr>
              </a:pPr>
              <a:r>
                <a:rPr lang="ko-KR" altLang="en-US" dirty="0" smtClean="0"/>
                <a:t>자사 제품인 푸시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솔루션</a:t>
              </a:r>
              <a:r>
                <a:rPr lang="en-US" altLang="ko-KR" dirty="0" smtClean="0"/>
                <a:t>(X-PUSH) </a:t>
              </a:r>
              <a:r>
                <a:rPr lang="ko-KR" altLang="en-US" dirty="0" smtClean="0"/>
                <a:t>무상 제공 </a:t>
              </a:r>
              <a:endParaRPr lang="en-US" altLang="ko-KR" dirty="0"/>
            </a:p>
            <a:p>
              <a:pPr>
                <a:buClr>
                  <a:srgbClr val="1B9140"/>
                </a:buClr>
              </a:pPr>
              <a:r>
                <a:rPr lang="ko-KR" altLang="en-US" dirty="0" smtClean="0"/>
                <a:t>상용 웹 에디터</a:t>
              </a:r>
              <a:r>
                <a:rPr lang="en-US" altLang="ko-KR" dirty="0" smtClean="0"/>
                <a:t>(DEXT5) </a:t>
              </a:r>
              <a:r>
                <a:rPr lang="ko-KR" altLang="en-US" dirty="0" smtClean="0"/>
                <a:t>무상 제공</a:t>
              </a:r>
              <a:endParaRPr lang="en-US" altLang="ko-KR" dirty="0" smtClean="0"/>
            </a:p>
            <a:p>
              <a:pPr>
                <a:buClr>
                  <a:srgbClr val="1B9140"/>
                </a:buClr>
              </a:pPr>
              <a:r>
                <a:rPr lang="en-US" altLang="ko-KR" dirty="0" smtClean="0"/>
                <a:t>GA </a:t>
              </a:r>
              <a:r>
                <a:rPr lang="ko-KR" altLang="en-US" dirty="0" smtClean="0"/>
                <a:t>영업지원시스템 유지보수 무상 연장 지원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(23</a:t>
              </a:r>
              <a:r>
                <a:rPr lang="ko-KR" altLang="en-US" dirty="0" smtClean="0"/>
                <a:t>년 </a:t>
              </a:r>
              <a:r>
                <a:rPr lang="en-US" altLang="ko-KR" dirty="0" smtClean="0"/>
                <a:t>6</a:t>
              </a:r>
              <a:r>
                <a:rPr lang="ko-KR" altLang="en-US" dirty="0" smtClean="0"/>
                <a:t>월 </a:t>
              </a:r>
              <a:r>
                <a:rPr lang="en-US" altLang="ko-KR" dirty="0" smtClean="0"/>
                <a:t>~ 24</a:t>
              </a:r>
              <a:r>
                <a:rPr lang="ko-KR" altLang="en-US" dirty="0" smtClean="0"/>
                <a:t>년 </a:t>
              </a:r>
              <a:r>
                <a:rPr lang="en-US" altLang="ko-KR" dirty="0" smtClean="0"/>
                <a:t>12</a:t>
              </a:r>
              <a:r>
                <a:rPr lang="ko-KR" altLang="en-US" dirty="0" smtClean="0"/>
                <a:t>월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67B370B-B757-433C-99A9-C3BA12771496}"/>
                </a:ext>
              </a:extLst>
            </p:cNvPr>
            <p:cNvGrpSpPr/>
            <p:nvPr/>
          </p:nvGrpSpPr>
          <p:grpSpPr>
            <a:xfrm>
              <a:off x="3999140" y="5166329"/>
              <a:ext cx="2917327" cy="248699"/>
              <a:chOff x="635621" y="1466848"/>
              <a:chExt cx="4439095" cy="313217"/>
            </a:xfrm>
          </p:grpSpPr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471D43E8-2CBA-4C63-9A8A-6D27CA083315}"/>
                  </a:ext>
                </a:extLst>
              </p:cNvPr>
              <p:cNvGrpSpPr/>
              <p:nvPr/>
            </p:nvGrpSpPr>
            <p:grpSpPr>
              <a:xfrm>
                <a:off x="635621" y="1466848"/>
                <a:ext cx="4439095" cy="313217"/>
                <a:chOff x="719140" y="1593877"/>
                <a:chExt cx="4439095" cy="358866"/>
              </a:xfrm>
            </p:grpSpPr>
            <p:grpSp>
              <p:nvGrpSpPr>
                <p:cNvPr id="199" name="그룹 198">
                  <a:extLst>
                    <a:ext uri="{FF2B5EF4-FFF2-40B4-BE49-F238E27FC236}">
                      <a16:creationId xmlns:a16="http://schemas.microsoft.com/office/drawing/2014/main" id="{5B518ACA-578C-4F10-80CF-DC55F6A1648E}"/>
                    </a:ext>
                  </a:extLst>
                </p:cNvPr>
                <p:cNvGrpSpPr/>
                <p:nvPr/>
              </p:nvGrpSpPr>
              <p:grpSpPr>
                <a:xfrm>
                  <a:off x="3269832" y="1593879"/>
                  <a:ext cx="1888403" cy="358864"/>
                  <a:chOff x="2726433" y="1169284"/>
                  <a:chExt cx="1050168" cy="252000"/>
                </a:xfrm>
              </p:grpSpPr>
              <p:sp>
                <p:nvSpPr>
                  <p:cNvPr id="201" name="Freeform 9">
                    <a:extLst>
                      <a:ext uri="{FF2B5EF4-FFF2-40B4-BE49-F238E27FC236}">
                        <a16:creationId xmlns:a16="http://schemas.microsoft.com/office/drawing/2014/main" id="{288AE705-6D70-47AB-834C-F84DD27EB9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6433" y="1169284"/>
                    <a:ext cx="1009506" cy="252000"/>
                  </a:xfrm>
                  <a:custGeom>
                    <a:avLst/>
                    <a:gdLst>
                      <a:gd name="T0" fmla="*/ 849 w 849"/>
                      <a:gd name="T1" fmla="*/ 0 h 209"/>
                      <a:gd name="T2" fmla="*/ 670 w 849"/>
                      <a:gd name="T3" fmla="*/ 179 h 209"/>
                      <a:gd name="T4" fmla="*/ 596 w 849"/>
                      <a:gd name="T5" fmla="*/ 209 h 209"/>
                      <a:gd name="T6" fmla="*/ 105 w 849"/>
                      <a:gd name="T7" fmla="*/ 209 h 209"/>
                      <a:gd name="T8" fmla="*/ 0 w 849"/>
                      <a:gd name="T9" fmla="*/ 105 h 209"/>
                      <a:gd name="T10" fmla="*/ 0 w 849"/>
                      <a:gd name="T11" fmla="*/ 105 h 209"/>
                      <a:gd name="T12" fmla="*/ 105 w 849"/>
                      <a:gd name="T13" fmla="*/ 0 h 209"/>
                      <a:gd name="T14" fmla="*/ 849 w 849"/>
                      <a:gd name="T15" fmla="*/ 0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49" h="209">
                        <a:moveTo>
                          <a:pt x="849" y="0"/>
                        </a:moveTo>
                        <a:cubicBezTo>
                          <a:pt x="670" y="179"/>
                          <a:pt x="670" y="179"/>
                          <a:pt x="670" y="179"/>
                        </a:cubicBezTo>
                        <a:cubicBezTo>
                          <a:pt x="650" y="198"/>
                          <a:pt x="624" y="209"/>
                          <a:pt x="596" y="209"/>
                        </a:cubicBezTo>
                        <a:cubicBezTo>
                          <a:pt x="105" y="209"/>
                          <a:pt x="105" y="209"/>
                          <a:pt x="105" y="209"/>
                        </a:cubicBezTo>
                        <a:cubicBezTo>
                          <a:pt x="47" y="209"/>
                          <a:pt x="0" y="163"/>
                          <a:pt x="0" y="105"/>
                        </a:cubicBezTo>
                        <a:cubicBezTo>
                          <a:pt x="0" y="105"/>
                          <a:pt x="0" y="105"/>
                          <a:pt x="0" y="105"/>
                        </a:cubicBezTo>
                        <a:cubicBezTo>
                          <a:pt x="0" y="47"/>
                          <a:pt x="47" y="0"/>
                          <a:pt x="105" y="0"/>
                        </a:cubicBezTo>
                        <a:lnTo>
                          <a:pt x="849" y="0"/>
                        </a:lnTo>
                        <a:close/>
                      </a:path>
                    </a:pathLst>
                  </a:custGeom>
                  <a:solidFill>
                    <a:srgbClr val="0060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Freeform 10">
                    <a:extLst>
                      <a:ext uri="{FF2B5EF4-FFF2-40B4-BE49-F238E27FC236}">
                        <a16:creationId xmlns:a16="http://schemas.microsoft.com/office/drawing/2014/main" id="{60C0C5BD-3372-48A9-BCEF-E6FD8DD27F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7270" y="1169284"/>
                    <a:ext cx="209331" cy="169673"/>
                  </a:xfrm>
                  <a:custGeom>
                    <a:avLst/>
                    <a:gdLst>
                      <a:gd name="T0" fmla="*/ 417 w 417"/>
                      <a:gd name="T1" fmla="*/ 0 h 338"/>
                      <a:gd name="T2" fmla="*/ 83 w 417"/>
                      <a:gd name="T3" fmla="*/ 338 h 338"/>
                      <a:gd name="T4" fmla="*/ 0 w 417"/>
                      <a:gd name="T5" fmla="*/ 338 h 338"/>
                      <a:gd name="T6" fmla="*/ 336 w 417"/>
                      <a:gd name="T7" fmla="*/ 0 h 338"/>
                      <a:gd name="T8" fmla="*/ 417 w 417"/>
                      <a:gd name="T9" fmla="*/ 0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7" h="338">
                        <a:moveTo>
                          <a:pt x="417" y="0"/>
                        </a:moveTo>
                        <a:lnTo>
                          <a:pt x="83" y="338"/>
                        </a:lnTo>
                        <a:lnTo>
                          <a:pt x="0" y="338"/>
                        </a:lnTo>
                        <a:lnTo>
                          <a:pt x="336" y="0"/>
                        </a:lnTo>
                        <a:lnTo>
                          <a:pt x="417" y="0"/>
                        </a:lnTo>
                        <a:close/>
                      </a:path>
                    </a:pathLst>
                  </a:custGeom>
                  <a:solidFill>
                    <a:srgbClr val="FE84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00" name="양쪽 모서리가 둥근 사각형 19">
                  <a:extLst>
                    <a:ext uri="{FF2B5EF4-FFF2-40B4-BE49-F238E27FC236}">
                      <a16:creationId xmlns:a16="http://schemas.microsoft.com/office/drawing/2014/main" id="{88B61F66-7AAC-407D-919A-8F57DCCE05A0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19140" y="1593877"/>
                  <a:ext cx="3407225" cy="358865"/>
                </a:xfrm>
                <a:prstGeom prst="round2SameRect">
                  <a:avLst>
                    <a:gd name="adj1" fmla="val 20161"/>
                    <a:gd name="adj2" fmla="val 0"/>
                  </a:avLst>
                </a:prstGeom>
                <a:solidFill>
                  <a:srgbClr val="0060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endParaRPr lang="ko-KR" altLang="en-US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B9D3CAFB-F55B-4761-B556-4655AB15C41C}"/>
                  </a:ext>
                </a:extLst>
              </p:cNvPr>
              <p:cNvSpPr txBox="1"/>
              <p:nvPr/>
            </p:nvSpPr>
            <p:spPr>
              <a:xfrm>
                <a:off x="863004" y="1507171"/>
                <a:ext cx="2582363" cy="23257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전략 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3].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무상 지원 보상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6D9C72B5-948B-4029-B81A-90C25EE87643}"/>
              </a:ext>
            </a:extLst>
          </p:cNvPr>
          <p:cNvGrpSpPr/>
          <p:nvPr/>
        </p:nvGrpSpPr>
        <p:grpSpPr>
          <a:xfrm>
            <a:off x="3881423" y="5604565"/>
            <a:ext cx="2993924" cy="1339526"/>
            <a:chOff x="3940518" y="5105401"/>
            <a:chExt cx="3347067" cy="1339526"/>
          </a:xfrm>
        </p:grpSpPr>
        <p:sp>
          <p:nvSpPr>
            <p:cNvPr id="204" name="사각형: 둥근 모서리 204">
              <a:extLst>
                <a:ext uri="{FF2B5EF4-FFF2-40B4-BE49-F238E27FC236}">
                  <a16:creationId xmlns:a16="http://schemas.microsoft.com/office/drawing/2014/main" id="{A2735B17-6395-4AE5-94B9-9F97C993B38B}"/>
                </a:ext>
              </a:extLst>
            </p:cNvPr>
            <p:cNvSpPr/>
            <p:nvPr/>
          </p:nvSpPr>
          <p:spPr>
            <a:xfrm>
              <a:off x="3940518" y="5105401"/>
              <a:ext cx="3347067" cy="1339526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5" name="사각형: 둥근 모서리 205">
              <a:extLst>
                <a:ext uri="{FF2B5EF4-FFF2-40B4-BE49-F238E27FC236}">
                  <a16:creationId xmlns:a16="http://schemas.microsoft.com/office/drawing/2014/main" id="{55392DF6-AC45-4BBD-9D5A-258C0582D818}"/>
                </a:ext>
              </a:extLst>
            </p:cNvPr>
            <p:cNvSpPr/>
            <p:nvPr/>
          </p:nvSpPr>
          <p:spPr>
            <a:xfrm>
              <a:off x="3999140" y="5165908"/>
              <a:ext cx="3229822" cy="1207011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rgbClr val="D30180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5896277-2C4E-4E26-9BD7-3C58CEE2E75D}"/>
                </a:ext>
              </a:extLst>
            </p:cNvPr>
            <p:cNvSpPr txBox="1"/>
            <p:nvPr/>
          </p:nvSpPr>
          <p:spPr>
            <a:xfrm>
              <a:off x="4149875" y="5512447"/>
              <a:ext cx="2428272" cy="76174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B9140"/>
                </a:buClr>
              </a:pPr>
              <a:r>
                <a:rPr lang="ko-KR" altLang="en-US" dirty="0" smtClean="0"/>
                <a:t>전문가로 구성된 기술지원 </a:t>
              </a:r>
              <a:r>
                <a:rPr lang="en-US" altLang="ko-KR" dirty="0" smtClean="0"/>
                <a:t>TF </a:t>
              </a:r>
              <a:r>
                <a:rPr lang="ko-KR" altLang="en-US" dirty="0" smtClean="0"/>
                <a:t>구성</a:t>
              </a:r>
              <a:endParaRPr lang="en-US" altLang="ko-KR" dirty="0" smtClean="0"/>
            </a:p>
            <a:p>
              <a:pPr marL="0" indent="0">
                <a:buClr>
                  <a:srgbClr val="1B9140"/>
                </a:buClr>
                <a:buNone/>
              </a:pPr>
              <a:r>
                <a:rPr lang="en-US" altLang="ko-KR" dirty="0"/>
                <a:t> </a:t>
              </a:r>
              <a:r>
                <a:rPr lang="en-US" altLang="ko-KR" dirty="0" smtClean="0"/>
                <a:t>    (</a:t>
              </a:r>
              <a:r>
                <a:rPr lang="ko-KR" altLang="en-US" dirty="0" smtClean="0"/>
                <a:t>기술지원 일원화 가능</a:t>
              </a:r>
              <a:r>
                <a:rPr lang="en-US" altLang="ko-KR" dirty="0" smtClean="0"/>
                <a:t>)</a:t>
              </a:r>
              <a:endParaRPr lang="en-US" altLang="ko-KR" dirty="0"/>
            </a:p>
            <a:p>
              <a:pPr>
                <a:buClr>
                  <a:srgbClr val="1B9140"/>
                </a:buClr>
              </a:pPr>
              <a:r>
                <a:rPr lang="ko-KR" altLang="en-US" dirty="0" smtClean="0"/>
                <a:t>체계적이고 안정적인 기술지원 제공</a:t>
              </a:r>
              <a:endParaRPr lang="en-US" altLang="ko-KR" dirty="0" smtClean="0"/>
            </a:p>
            <a:p>
              <a:pPr>
                <a:buClr>
                  <a:srgbClr val="1B9140"/>
                </a:buClr>
              </a:pPr>
              <a:r>
                <a:rPr lang="en-US" altLang="ko-KR" dirty="0" smtClean="0"/>
                <a:t>365</a:t>
              </a:r>
              <a:r>
                <a:rPr lang="ko-KR" altLang="en-US" dirty="0" smtClean="0"/>
                <a:t>일 고객센터 </a:t>
              </a:r>
              <a:r>
                <a:rPr lang="ko-KR" altLang="en-US" dirty="0" err="1" smtClean="0"/>
                <a:t>기술지원팀</a:t>
              </a:r>
              <a:r>
                <a:rPr lang="ko-KR" altLang="en-US" dirty="0" smtClean="0"/>
                <a:t> 운영 지원</a:t>
              </a:r>
              <a:endParaRPr lang="ko-KR" altLang="en-US" dirty="0"/>
            </a:p>
          </p:txBody>
        </p:sp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567B370B-B757-433C-99A9-C3BA12771496}"/>
                </a:ext>
              </a:extLst>
            </p:cNvPr>
            <p:cNvGrpSpPr/>
            <p:nvPr/>
          </p:nvGrpSpPr>
          <p:grpSpPr>
            <a:xfrm>
              <a:off x="3999140" y="5166329"/>
              <a:ext cx="2917327" cy="248699"/>
              <a:chOff x="635621" y="1466848"/>
              <a:chExt cx="4439095" cy="313217"/>
            </a:xfrm>
          </p:grpSpPr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471D43E8-2CBA-4C63-9A8A-6D27CA083315}"/>
                  </a:ext>
                </a:extLst>
              </p:cNvPr>
              <p:cNvGrpSpPr/>
              <p:nvPr/>
            </p:nvGrpSpPr>
            <p:grpSpPr>
              <a:xfrm>
                <a:off x="635621" y="1466848"/>
                <a:ext cx="4439095" cy="313217"/>
                <a:chOff x="719140" y="1593877"/>
                <a:chExt cx="4439095" cy="358866"/>
              </a:xfrm>
            </p:grpSpPr>
            <p:grpSp>
              <p:nvGrpSpPr>
                <p:cNvPr id="210" name="그룹 209">
                  <a:extLst>
                    <a:ext uri="{FF2B5EF4-FFF2-40B4-BE49-F238E27FC236}">
                      <a16:creationId xmlns:a16="http://schemas.microsoft.com/office/drawing/2014/main" id="{5B518ACA-578C-4F10-80CF-DC55F6A1648E}"/>
                    </a:ext>
                  </a:extLst>
                </p:cNvPr>
                <p:cNvGrpSpPr/>
                <p:nvPr/>
              </p:nvGrpSpPr>
              <p:grpSpPr>
                <a:xfrm>
                  <a:off x="3269832" y="1593879"/>
                  <a:ext cx="1888403" cy="358864"/>
                  <a:chOff x="2726433" y="1169284"/>
                  <a:chExt cx="1050168" cy="252000"/>
                </a:xfrm>
              </p:grpSpPr>
              <p:sp>
                <p:nvSpPr>
                  <p:cNvPr id="212" name="Freeform 9">
                    <a:extLst>
                      <a:ext uri="{FF2B5EF4-FFF2-40B4-BE49-F238E27FC236}">
                        <a16:creationId xmlns:a16="http://schemas.microsoft.com/office/drawing/2014/main" id="{288AE705-6D70-47AB-834C-F84DD27EB9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6433" y="1169284"/>
                    <a:ext cx="1009506" cy="252000"/>
                  </a:xfrm>
                  <a:custGeom>
                    <a:avLst/>
                    <a:gdLst>
                      <a:gd name="T0" fmla="*/ 849 w 849"/>
                      <a:gd name="T1" fmla="*/ 0 h 209"/>
                      <a:gd name="T2" fmla="*/ 670 w 849"/>
                      <a:gd name="T3" fmla="*/ 179 h 209"/>
                      <a:gd name="T4" fmla="*/ 596 w 849"/>
                      <a:gd name="T5" fmla="*/ 209 h 209"/>
                      <a:gd name="T6" fmla="*/ 105 w 849"/>
                      <a:gd name="T7" fmla="*/ 209 h 209"/>
                      <a:gd name="T8" fmla="*/ 0 w 849"/>
                      <a:gd name="T9" fmla="*/ 105 h 209"/>
                      <a:gd name="T10" fmla="*/ 0 w 849"/>
                      <a:gd name="T11" fmla="*/ 105 h 209"/>
                      <a:gd name="T12" fmla="*/ 105 w 849"/>
                      <a:gd name="T13" fmla="*/ 0 h 209"/>
                      <a:gd name="T14" fmla="*/ 849 w 849"/>
                      <a:gd name="T15" fmla="*/ 0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49" h="209">
                        <a:moveTo>
                          <a:pt x="849" y="0"/>
                        </a:moveTo>
                        <a:cubicBezTo>
                          <a:pt x="670" y="179"/>
                          <a:pt x="670" y="179"/>
                          <a:pt x="670" y="179"/>
                        </a:cubicBezTo>
                        <a:cubicBezTo>
                          <a:pt x="650" y="198"/>
                          <a:pt x="624" y="209"/>
                          <a:pt x="596" y="209"/>
                        </a:cubicBezTo>
                        <a:cubicBezTo>
                          <a:pt x="105" y="209"/>
                          <a:pt x="105" y="209"/>
                          <a:pt x="105" y="209"/>
                        </a:cubicBezTo>
                        <a:cubicBezTo>
                          <a:pt x="47" y="209"/>
                          <a:pt x="0" y="163"/>
                          <a:pt x="0" y="105"/>
                        </a:cubicBezTo>
                        <a:cubicBezTo>
                          <a:pt x="0" y="105"/>
                          <a:pt x="0" y="105"/>
                          <a:pt x="0" y="105"/>
                        </a:cubicBezTo>
                        <a:cubicBezTo>
                          <a:pt x="0" y="47"/>
                          <a:pt x="47" y="0"/>
                          <a:pt x="105" y="0"/>
                        </a:cubicBezTo>
                        <a:lnTo>
                          <a:pt x="849" y="0"/>
                        </a:lnTo>
                        <a:close/>
                      </a:path>
                    </a:pathLst>
                  </a:custGeom>
                  <a:solidFill>
                    <a:srgbClr val="0060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3" name="Freeform 10">
                    <a:extLst>
                      <a:ext uri="{FF2B5EF4-FFF2-40B4-BE49-F238E27FC236}">
                        <a16:creationId xmlns:a16="http://schemas.microsoft.com/office/drawing/2014/main" id="{60C0C5BD-3372-48A9-BCEF-E6FD8DD27F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7270" y="1169284"/>
                    <a:ext cx="209331" cy="169673"/>
                  </a:xfrm>
                  <a:custGeom>
                    <a:avLst/>
                    <a:gdLst>
                      <a:gd name="T0" fmla="*/ 417 w 417"/>
                      <a:gd name="T1" fmla="*/ 0 h 338"/>
                      <a:gd name="T2" fmla="*/ 83 w 417"/>
                      <a:gd name="T3" fmla="*/ 338 h 338"/>
                      <a:gd name="T4" fmla="*/ 0 w 417"/>
                      <a:gd name="T5" fmla="*/ 338 h 338"/>
                      <a:gd name="T6" fmla="*/ 336 w 417"/>
                      <a:gd name="T7" fmla="*/ 0 h 338"/>
                      <a:gd name="T8" fmla="*/ 417 w 417"/>
                      <a:gd name="T9" fmla="*/ 0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7" h="338">
                        <a:moveTo>
                          <a:pt x="417" y="0"/>
                        </a:moveTo>
                        <a:lnTo>
                          <a:pt x="83" y="338"/>
                        </a:lnTo>
                        <a:lnTo>
                          <a:pt x="0" y="338"/>
                        </a:lnTo>
                        <a:lnTo>
                          <a:pt x="336" y="0"/>
                        </a:lnTo>
                        <a:lnTo>
                          <a:pt x="417" y="0"/>
                        </a:lnTo>
                        <a:close/>
                      </a:path>
                    </a:pathLst>
                  </a:custGeom>
                  <a:solidFill>
                    <a:srgbClr val="FE84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1" name="양쪽 모서리가 둥근 사각형 19">
                  <a:extLst>
                    <a:ext uri="{FF2B5EF4-FFF2-40B4-BE49-F238E27FC236}">
                      <a16:creationId xmlns:a16="http://schemas.microsoft.com/office/drawing/2014/main" id="{88B61F66-7AAC-407D-919A-8F57DCCE05A0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19140" y="1593877"/>
                  <a:ext cx="3407225" cy="358865"/>
                </a:xfrm>
                <a:prstGeom prst="round2SameRect">
                  <a:avLst>
                    <a:gd name="adj1" fmla="val 20161"/>
                    <a:gd name="adj2" fmla="val 0"/>
                  </a:avLst>
                </a:prstGeom>
                <a:solidFill>
                  <a:srgbClr val="0060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endParaRPr lang="ko-KR" altLang="en-US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B9D3CAFB-F55B-4761-B556-4655AB15C41C}"/>
                  </a:ext>
                </a:extLst>
              </p:cNvPr>
              <p:cNvSpPr txBox="1"/>
              <p:nvPr/>
            </p:nvSpPr>
            <p:spPr>
              <a:xfrm>
                <a:off x="863004" y="1507171"/>
                <a:ext cx="3419518" cy="23257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전략 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4].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전문 기술지원 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TF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지원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4709B581-1A34-410F-B313-19514CFFA958}"/>
              </a:ext>
            </a:extLst>
          </p:cNvPr>
          <p:cNvGrpSpPr/>
          <p:nvPr/>
        </p:nvGrpSpPr>
        <p:grpSpPr>
          <a:xfrm>
            <a:off x="6956583" y="4205671"/>
            <a:ext cx="2993924" cy="2738420"/>
            <a:chOff x="455455" y="5105401"/>
            <a:chExt cx="3347067" cy="2738420"/>
          </a:xfrm>
        </p:grpSpPr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5866BA23-D3F6-45A0-8A98-98426B8A38AF}"/>
                </a:ext>
              </a:extLst>
            </p:cNvPr>
            <p:cNvGrpSpPr/>
            <p:nvPr/>
          </p:nvGrpSpPr>
          <p:grpSpPr>
            <a:xfrm>
              <a:off x="455455" y="5105401"/>
              <a:ext cx="3347067" cy="2738420"/>
              <a:chOff x="455455" y="5105401"/>
              <a:chExt cx="3347067" cy="2738420"/>
            </a:xfrm>
          </p:grpSpPr>
          <p:sp>
            <p:nvSpPr>
              <p:cNvPr id="223" name="사각형: 둥근 모서리 133">
                <a:extLst>
                  <a:ext uri="{FF2B5EF4-FFF2-40B4-BE49-F238E27FC236}">
                    <a16:creationId xmlns:a16="http://schemas.microsoft.com/office/drawing/2014/main" id="{E9EA396F-8D59-4717-8718-F439EF414767}"/>
                  </a:ext>
                </a:extLst>
              </p:cNvPr>
              <p:cNvSpPr/>
              <p:nvPr/>
            </p:nvSpPr>
            <p:spPr>
              <a:xfrm>
                <a:off x="455455" y="5105401"/>
                <a:ext cx="3347067" cy="2738420"/>
              </a:xfrm>
              <a:prstGeom prst="roundRect">
                <a:avLst>
                  <a:gd name="adj" fmla="val 3047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ko-KR" altLang="en-US" sz="18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4" name="사각형: 둥근 모서리 135">
                <a:extLst>
                  <a:ext uri="{FF2B5EF4-FFF2-40B4-BE49-F238E27FC236}">
                    <a16:creationId xmlns:a16="http://schemas.microsoft.com/office/drawing/2014/main" id="{BE5BE9DC-8E09-415A-9F61-FD712B71E679}"/>
                  </a:ext>
                </a:extLst>
              </p:cNvPr>
              <p:cNvSpPr/>
              <p:nvPr/>
            </p:nvSpPr>
            <p:spPr>
              <a:xfrm>
                <a:off x="514077" y="5165908"/>
                <a:ext cx="3229822" cy="2605905"/>
              </a:xfrm>
              <a:prstGeom prst="roundRect">
                <a:avLst>
                  <a:gd name="adj" fmla="val 2211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25400" dist="12700" dir="54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ko-KR" altLang="en-US" sz="2456" dirty="0">
                  <a:ln>
                    <a:solidFill>
                      <a:srgbClr val="D3018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C212EEC6-FBCC-48C8-85DA-72EAA02FB7C7}"/>
                </a:ext>
              </a:extLst>
            </p:cNvPr>
            <p:cNvGrpSpPr/>
            <p:nvPr/>
          </p:nvGrpSpPr>
          <p:grpSpPr>
            <a:xfrm>
              <a:off x="510389" y="5166329"/>
              <a:ext cx="2917327" cy="248699"/>
              <a:chOff x="635621" y="1466848"/>
              <a:chExt cx="4439095" cy="313217"/>
            </a:xfrm>
          </p:grpSpPr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E1C6A689-A013-4E5A-A16B-5585A0FBF924}"/>
                  </a:ext>
                </a:extLst>
              </p:cNvPr>
              <p:cNvGrpSpPr/>
              <p:nvPr/>
            </p:nvGrpSpPr>
            <p:grpSpPr>
              <a:xfrm>
                <a:off x="635621" y="1466848"/>
                <a:ext cx="4439095" cy="313217"/>
                <a:chOff x="719140" y="1593877"/>
                <a:chExt cx="4439095" cy="358866"/>
              </a:xfrm>
            </p:grpSpPr>
            <p:grpSp>
              <p:nvGrpSpPr>
                <p:cNvPr id="219" name="그룹 218">
                  <a:extLst>
                    <a:ext uri="{FF2B5EF4-FFF2-40B4-BE49-F238E27FC236}">
                      <a16:creationId xmlns:a16="http://schemas.microsoft.com/office/drawing/2014/main" id="{2A44CA4C-AAF5-4FA8-859E-8884511A2B65}"/>
                    </a:ext>
                  </a:extLst>
                </p:cNvPr>
                <p:cNvGrpSpPr/>
                <p:nvPr/>
              </p:nvGrpSpPr>
              <p:grpSpPr>
                <a:xfrm>
                  <a:off x="3269832" y="1593879"/>
                  <a:ext cx="1888403" cy="358864"/>
                  <a:chOff x="2726433" y="1169284"/>
                  <a:chExt cx="1050168" cy="252000"/>
                </a:xfrm>
              </p:grpSpPr>
              <p:sp>
                <p:nvSpPr>
                  <p:cNvPr id="221" name="Freeform 9">
                    <a:extLst>
                      <a:ext uri="{FF2B5EF4-FFF2-40B4-BE49-F238E27FC236}">
                        <a16:creationId xmlns:a16="http://schemas.microsoft.com/office/drawing/2014/main" id="{2C2E224F-C634-4181-84E2-86CBF29B72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6433" y="1169284"/>
                    <a:ext cx="1009506" cy="252000"/>
                  </a:xfrm>
                  <a:custGeom>
                    <a:avLst/>
                    <a:gdLst>
                      <a:gd name="T0" fmla="*/ 849 w 849"/>
                      <a:gd name="T1" fmla="*/ 0 h 209"/>
                      <a:gd name="T2" fmla="*/ 670 w 849"/>
                      <a:gd name="T3" fmla="*/ 179 h 209"/>
                      <a:gd name="T4" fmla="*/ 596 w 849"/>
                      <a:gd name="T5" fmla="*/ 209 h 209"/>
                      <a:gd name="T6" fmla="*/ 105 w 849"/>
                      <a:gd name="T7" fmla="*/ 209 h 209"/>
                      <a:gd name="T8" fmla="*/ 0 w 849"/>
                      <a:gd name="T9" fmla="*/ 105 h 209"/>
                      <a:gd name="T10" fmla="*/ 0 w 849"/>
                      <a:gd name="T11" fmla="*/ 105 h 209"/>
                      <a:gd name="T12" fmla="*/ 105 w 849"/>
                      <a:gd name="T13" fmla="*/ 0 h 209"/>
                      <a:gd name="T14" fmla="*/ 849 w 849"/>
                      <a:gd name="T15" fmla="*/ 0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49" h="209">
                        <a:moveTo>
                          <a:pt x="849" y="0"/>
                        </a:moveTo>
                        <a:cubicBezTo>
                          <a:pt x="670" y="179"/>
                          <a:pt x="670" y="179"/>
                          <a:pt x="670" y="179"/>
                        </a:cubicBezTo>
                        <a:cubicBezTo>
                          <a:pt x="650" y="198"/>
                          <a:pt x="624" y="209"/>
                          <a:pt x="596" y="209"/>
                        </a:cubicBezTo>
                        <a:cubicBezTo>
                          <a:pt x="105" y="209"/>
                          <a:pt x="105" y="209"/>
                          <a:pt x="105" y="209"/>
                        </a:cubicBezTo>
                        <a:cubicBezTo>
                          <a:pt x="47" y="209"/>
                          <a:pt x="0" y="163"/>
                          <a:pt x="0" y="105"/>
                        </a:cubicBezTo>
                        <a:cubicBezTo>
                          <a:pt x="0" y="105"/>
                          <a:pt x="0" y="105"/>
                          <a:pt x="0" y="105"/>
                        </a:cubicBezTo>
                        <a:cubicBezTo>
                          <a:pt x="0" y="47"/>
                          <a:pt x="47" y="0"/>
                          <a:pt x="105" y="0"/>
                        </a:cubicBezTo>
                        <a:lnTo>
                          <a:pt x="849" y="0"/>
                        </a:lnTo>
                        <a:close/>
                      </a:path>
                    </a:pathLst>
                  </a:custGeom>
                  <a:solidFill>
                    <a:srgbClr val="1B337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2" name="Freeform 10">
                    <a:extLst>
                      <a:ext uri="{FF2B5EF4-FFF2-40B4-BE49-F238E27FC236}">
                        <a16:creationId xmlns:a16="http://schemas.microsoft.com/office/drawing/2014/main" id="{A5755845-7367-4912-B66A-91C3843EA3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7270" y="1169284"/>
                    <a:ext cx="209331" cy="169673"/>
                  </a:xfrm>
                  <a:custGeom>
                    <a:avLst/>
                    <a:gdLst>
                      <a:gd name="T0" fmla="*/ 417 w 417"/>
                      <a:gd name="T1" fmla="*/ 0 h 338"/>
                      <a:gd name="T2" fmla="*/ 83 w 417"/>
                      <a:gd name="T3" fmla="*/ 338 h 338"/>
                      <a:gd name="T4" fmla="*/ 0 w 417"/>
                      <a:gd name="T5" fmla="*/ 338 h 338"/>
                      <a:gd name="T6" fmla="*/ 336 w 417"/>
                      <a:gd name="T7" fmla="*/ 0 h 338"/>
                      <a:gd name="T8" fmla="*/ 417 w 417"/>
                      <a:gd name="T9" fmla="*/ 0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7" h="338">
                        <a:moveTo>
                          <a:pt x="417" y="0"/>
                        </a:moveTo>
                        <a:lnTo>
                          <a:pt x="83" y="338"/>
                        </a:lnTo>
                        <a:lnTo>
                          <a:pt x="0" y="338"/>
                        </a:lnTo>
                        <a:lnTo>
                          <a:pt x="336" y="0"/>
                        </a:lnTo>
                        <a:lnTo>
                          <a:pt x="417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lt1"/>
                      </a:solidFill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20" name="양쪽 모서리가 둥근 사각형 19">
                  <a:extLst>
                    <a:ext uri="{FF2B5EF4-FFF2-40B4-BE49-F238E27FC236}">
                      <a16:creationId xmlns:a16="http://schemas.microsoft.com/office/drawing/2014/main" id="{F4AEB4B2-98F9-4589-985F-84300FF45B59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19140" y="1593877"/>
                  <a:ext cx="3407225" cy="358865"/>
                </a:xfrm>
                <a:prstGeom prst="round2SameRect">
                  <a:avLst>
                    <a:gd name="adj1" fmla="val 20161"/>
                    <a:gd name="adj2" fmla="val 0"/>
                  </a:avLst>
                </a:prstGeom>
                <a:solidFill>
                  <a:srgbClr val="1B33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Arial" panose="020B0604020202020204" pitchFamily="34" charset="0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38A12067-DA8D-4D8B-88D2-38EB1B3B054C}"/>
                  </a:ext>
                </a:extLst>
              </p:cNvPr>
              <p:cNvSpPr txBox="1"/>
              <p:nvPr/>
            </p:nvSpPr>
            <p:spPr>
              <a:xfrm>
                <a:off x="863004" y="1507171"/>
                <a:ext cx="1232553" cy="23257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추가 제안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]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6D9C72B5-948B-4029-B81A-90C25EE87643}"/>
              </a:ext>
            </a:extLst>
          </p:cNvPr>
          <p:cNvGrpSpPr/>
          <p:nvPr/>
        </p:nvGrpSpPr>
        <p:grpSpPr>
          <a:xfrm>
            <a:off x="785079" y="4213936"/>
            <a:ext cx="2993924" cy="1339526"/>
            <a:chOff x="3940518" y="5105401"/>
            <a:chExt cx="3347067" cy="1339526"/>
          </a:xfrm>
        </p:grpSpPr>
        <p:sp>
          <p:nvSpPr>
            <p:cNvPr id="226" name="사각형: 둥근 모서리 204">
              <a:extLst>
                <a:ext uri="{FF2B5EF4-FFF2-40B4-BE49-F238E27FC236}">
                  <a16:creationId xmlns:a16="http://schemas.microsoft.com/office/drawing/2014/main" id="{A2735B17-6395-4AE5-94B9-9F97C993B38B}"/>
                </a:ext>
              </a:extLst>
            </p:cNvPr>
            <p:cNvSpPr/>
            <p:nvPr/>
          </p:nvSpPr>
          <p:spPr>
            <a:xfrm>
              <a:off x="3940518" y="5105401"/>
              <a:ext cx="3347067" cy="1339526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7" name="사각형: 둥근 모서리 205">
              <a:extLst>
                <a:ext uri="{FF2B5EF4-FFF2-40B4-BE49-F238E27FC236}">
                  <a16:creationId xmlns:a16="http://schemas.microsoft.com/office/drawing/2014/main" id="{55392DF6-AC45-4BBD-9D5A-258C0582D818}"/>
                </a:ext>
              </a:extLst>
            </p:cNvPr>
            <p:cNvSpPr/>
            <p:nvPr/>
          </p:nvSpPr>
          <p:spPr>
            <a:xfrm>
              <a:off x="3999140" y="5165908"/>
              <a:ext cx="3229822" cy="1207011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rgbClr val="D30180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95896277-2C4E-4E26-9BD7-3C58CEE2E75D}"/>
                </a:ext>
              </a:extLst>
            </p:cNvPr>
            <p:cNvSpPr txBox="1"/>
            <p:nvPr/>
          </p:nvSpPr>
          <p:spPr>
            <a:xfrm>
              <a:off x="4149875" y="5512447"/>
              <a:ext cx="2568055" cy="56169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B9140"/>
                </a:buClr>
              </a:pPr>
              <a:r>
                <a:rPr lang="ko-KR" altLang="en-US" dirty="0" err="1" smtClean="0"/>
                <a:t>넥사크로</a:t>
              </a:r>
              <a:r>
                <a:rPr lang="ko-KR" altLang="en-US" dirty="0" smtClean="0"/>
                <a:t> 최신 버전으로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업그레이드 지원</a:t>
              </a:r>
              <a:endParaRPr lang="en-US" altLang="ko-KR" dirty="0"/>
            </a:p>
            <a:p>
              <a:pPr>
                <a:buClr>
                  <a:srgbClr val="1B9140"/>
                </a:buClr>
              </a:pPr>
              <a:r>
                <a:rPr lang="ko-KR" altLang="en-US" dirty="0" smtClean="0"/>
                <a:t>성능 개선 보장 및 업무 효율성 증대</a:t>
              </a:r>
              <a:endParaRPr lang="en-US" altLang="ko-KR" dirty="0" smtClean="0"/>
            </a:p>
            <a:p>
              <a:pPr>
                <a:buClr>
                  <a:srgbClr val="1B9140"/>
                </a:buClr>
              </a:pPr>
              <a:r>
                <a:rPr lang="ko-KR" altLang="en-US" dirty="0" smtClean="0"/>
                <a:t>시스템 안정화에 따른 경쟁력 확보</a:t>
              </a:r>
              <a:endParaRPr lang="ko-KR" altLang="en-US" dirty="0"/>
            </a:p>
          </p:txBody>
        </p: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567B370B-B757-433C-99A9-C3BA12771496}"/>
                </a:ext>
              </a:extLst>
            </p:cNvPr>
            <p:cNvGrpSpPr/>
            <p:nvPr/>
          </p:nvGrpSpPr>
          <p:grpSpPr>
            <a:xfrm>
              <a:off x="3999140" y="5166329"/>
              <a:ext cx="2917327" cy="248699"/>
              <a:chOff x="635621" y="1466848"/>
              <a:chExt cx="4439095" cy="313217"/>
            </a:xfrm>
          </p:grpSpPr>
          <p:grpSp>
            <p:nvGrpSpPr>
              <p:cNvPr id="230" name="그룹 229">
                <a:extLst>
                  <a:ext uri="{FF2B5EF4-FFF2-40B4-BE49-F238E27FC236}">
                    <a16:creationId xmlns:a16="http://schemas.microsoft.com/office/drawing/2014/main" id="{471D43E8-2CBA-4C63-9A8A-6D27CA083315}"/>
                  </a:ext>
                </a:extLst>
              </p:cNvPr>
              <p:cNvGrpSpPr/>
              <p:nvPr/>
            </p:nvGrpSpPr>
            <p:grpSpPr>
              <a:xfrm>
                <a:off x="635621" y="1466848"/>
                <a:ext cx="4439095" cy="313217"/>
                <a:chOff x="719140" y="1593877"/>
                <a:chExt cx="4439095" cy="358866"/>
              </a:xfrm>
            </p:grpSpPr>
            <p:grpSp>
              <p:nvGrpSpPr>
                <p:cNvPr id="232" name="그룹 231">
                  <a:extLst>
                    <a:ext uri="{FF2B5EF4-FFF2-40B4-BE49-F238E27FC236}">
                      <a16:creationId xmlns:a16="http://schemas.microsoft.com/office/drawing/2014/main" id="{5B518ACA-578C-4F10-80CF-DC55F6A1648E}"/>
                    </a:ext>
                  </a:extLst>
                </p:cNvPr>
                <p:cNvGrpSpPr/>
                <p:nvPr/>
              </p:nvGrpSpPr>
              <p:grpSpPr>
                <a:xfrm>
                  <a:off x="3269832" y="1593879"/>
                  <a:ext cx="1888403" cy="358864"/>
                  <a:chOff x="2726433" y="1169284"/>
                  <a:chExt cx="1050168" cy="252000"/>
                </a:xfrm>
              </p:grpSpPr>
              <p:sp>
                <p:nvSpPr>
                  <p:cNvPr id="234" name="Freeform 9">
                    <a:extLst>
                      <a:ext uri="{FF2B5EF4-FFF2-40B4-BE49-F238E27FC236}">
                        <a16:creationId xmlns:a16="http://schemas.microsoft.com/office/drawing/2014/main" id="{288AE705-6D70-47AB-834C-F84DD27EB9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6433" y="1169284"/>
                    <a:ext cx="1009506" cy="252000"/>
                  </a:xfrm>
                  <a:custGeom>
                    <a:avLst/>
                    <a:gdLst>
                      <a:gd name="T0" fmla="*/ 849 w 849"/>
                      <a:gd name="T1" fmla="*/ 0 h 209"/>
                      <a:gd name="T2" fmla="*/ 670 w 849"/>
                      <a:gd name="T3" fmla="*/ 179 h 209"/>
                      <a:gd name="T4" fmla="*/ 596 w 849"/>
                      <a:gd name="T5" fmla="*/ 209 h 209"/>
                      <a:gd name="T6" fmla="*/ 105 w 849"/>
                      <a:gd name="T7" fmla="*/ 209 h 209"/>
                      <a:gd name="T8" fmla="*/ 0 w 849"/>
                      <a:gd name="T9" fmla="*/ 105 h 209"/>
                      <a:gd name="T10" fmla="*/ 0 w 849"/>
                      <a:gd name="T11" fmla="*/ 105 h 209"/>
                      <a:gd name="T12" fmla="*/ 105 w 849"/>
                      <a:gd name="T13" fmla="*/ 0 h 209"/>
                      <a:gd name="T14" fmla="*/ 849 w 849"/>
                      <a:gd name="T15" fmla="*/ 0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49" h="209">
                        <a:moveTo>
                          <a:pt x="849" y="0"/>
                        </a:moveTo>
                        <a:cubicBezTo>
                          <a:pt x="670" y="179"/>
                          <a:pt x="670" y="179"/>
                          <a:pt x="670" y="179"/>
                        </a:cubicBezTo>
                        <a:cubicBezTo>
                          <a:pt x="650" y="198"/>
                          <a:pt x="624" y="209"/>
                          <a:pt x="596" y="209"/>
                        </a:cubicBezTo>
                        <a:cubicBezTo>
                          <a:pt x="105" y="209"/>
                          <a:pt x="105" y="209"/>
                          <a:pt x="105" y="209"/>
                        </a:cubicBezTo>
                        <a:cubicBezTo>
                          <a:pt x="47" y="209"/>
                          <a:pt x="0" y="163"/>
                          <a:pt x="0" y="105"/>
                        </a:cubicBezTo>
                        <a:cubicBezTo>
                          <a:pt x="0" y="105"/>
                          <a:pt x="0" y="105"/>
                          <a:pt x="0" y="105"/>
                        </a:cubicBezTo>
                        <a:cubicBezTo>
                          <a:pt x="0" y="47"/>
                          <a:pt x="47" y="0"/>
                          <a:pt x="105" y="0"/>
                        </a:cubicBezTo>
                        <a:lnTo>
                          <a:pt x="849" y="0"/>
                        </a:lnTo>
                        <a:close/>
                      </a:path>
                    </a:pathLst>
                  </a:custGeom>
                  <a:solidFill>
                    <a:srgbClr val="0060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400"/>
                    <a:endParaRPr lang="ko-KR" altLang="en-US" sz="1400" b="1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5" name="Freeform 10">
                    <a:extLst>
                      <a:ext uri="{FF2B5EF4-FFF2-40B4-BE49-F238E27FC236}">
                        <a16:creationId xmlns:a16="http://schemas.microsoft.com/office/drawing/2014/main" id="{60C0C5BD-3372-48A9-BCEF-E6FD8DD27F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7270" y="1169284"/>
                    <a:ext cx="209331" cy="169673"/>
                  </a:xfrm>
                  <a:custGeom>
                    <a:avLst/>
                    <a:gdLst>
                      <a:gd name="T0" fmla="*/ 417 w 417"/>
                      <a:gd name="T1" fmla="*/ 0 h 338"/>
                      <a:gd name="T2" fmla="*/ 83 w 417"/>
                      <a:gd name="T3" fmla="*/ 338 h 338"/>
                      <a:gd name="T4" fmla="*/ 0 w 417"/>
                      <a:gd name="T5" fmla="*/ 338 h 338"/>
                      <a:gd name="T6" fmla="*/ 336 w 417"/>
                      <a:gd name="T7" fmla="*/ 0 h 338"/>
                      <a:gd name="T8" fmla="*/ 417 w 417"/>
                      <a:gd name="T9" fmla="*/ 0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7" h="338">
                        <a:moveTo>
                          <a:pt x="417" y="0"/>
                        </a:moveTo>
                        <a:lnTo>
                          <a:pt x="83" y="338"/>
                        </a:lnTo>
                        <a:lnTo>
                          <a:pt x="0" y="338"/>
                        </a:lnTo>
                        <a:lnTo>
                          <a:pt x="336" y="0"/>
                        </a:lnTo>
                        <a:lnTo>
                          <a:pt x="417" y="0"/>
                        </a:lnTo>
                        <a:close/>
                      </a:path>
                    </a:pathLst>
                  </a:custGeom>
                  <a:solidFill>
                    <a:srgbClr val="FE84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rgbClr val="FE8426"/>
                      </a:solidFill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33" name="양쪽 모서리가 둥근 사각형 19">
                  <a:extLst>
                    <a:ext uri="{FF2B5EF4-FFF2-40B4-BE49-F238E27FC236}">
                      <a16:creationId xmlns:a16="http://schemas.microsoft.com/office/drawing/2014/main" id="{88B61F66-7AAC-407D-919A-8F57DCCE05A0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19140" y="1593877"/>
                  <a:ext cx="3407225" cy="358865"/>
                </a:xfrm>
                <a:prstGeom prst="round2SameRect">
                  <a:avLst>
                    <a:gd name="adj1" fmla="val 20161"/>
                    <a:gd name="adj2" fmla="val 0"/>
                  </a:avLst>
                </a:prstGeom>
                <a:solidFill>
                  <a:srgbClr val="0060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endParaRPr lang="ko-KR" altLang="en-US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B9D3CAFB-F55B-4761-B556-4655AB15C41C}"/>
                  </a:ext>
                </a:extLst>
              </p:cNvPr>
              <p:cNvSpPr txBox="1"/>
              <p:nvPr/>
            </p:nvSpPr>
            <p:spPr>
              <a:xfrm>
                <a:off x="863004" y="1507171"/>
                <a:ext cx="2756884" cy="23257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전략 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1].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제품 업그레이드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6D9C72B5-948B-4029-B81A-90C25EE87643}"/>
              </a:ext>
            </a:extLst>
          </p:cNvPr>
          <p:cNvGrpSpPr/>
          <p:nvPr/>
        </p:nvGrpSpPr>
        <p:grpSpPr>
          <a:xfrm>
            <a:off x="3887437" y="4212679"/>
            <a:ext cx="2993924" cy="1339526"/>
            <a:chOff x="3940518" y="5105401"/>
            <a:chExt cx="3347067" cy="1339526"/>
          </a:xfrm>
        </p:grpSpPr>
        <p:sp>
          <p:nvSpPr>
            <p:cNvPr id="237" name="사각형: 둥근 모서리 204">
              <a:extLst>
                <a:ext uri="{FF2B5EF4-FFF2-40B4-BE49-F238E27FC236}">
                  <a16:creationId xmlns:a16="http://schemas.microsoft.com/office/drawing/2014/main" id="{A2735B17-6395-4AE5-94B9-9F97C993B38B}"/>
                </a:ext>
              </a:extLst>
            </p:cNvPr>
            <p:cNvSpPr/>
            <p:nvPr/>
          </p:nvSpPr>
          <p:spPr>
            <a:xfrm>
              <a:off x="3940518" y="5105401"/>
              <a:ext cx="3347067" cy="1339526"/>
            </a:xfrm>
            <a:prstGeom prst="roundRect">
              <a:avLst>
                <a:gd name="adj" fmla="val 3047"/>
              </a:avLst>
            </a:prstGeom>
            <a:solidFill>
              <a:schemeClr val="tx1">
                <a:alpha val="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8" name="사각형: 둥근 모서리 205">
              <a:extLst>
                <a:ext uri="{FF2B5EF4-FFF2-40B4-BE49-F238E27FC236}">
                  <a16:creationId xmlns:a16="http://schemas.microsoft.com/office/drawing/2014/main" id="{55392DF6-AC45-4BBD-9D5A-258C0582D818}"/>
                </a:ext>
              </a:extLst>
            </p:cNvPr>
            <p:cNvSpPr/>
            <p:nvPr/>
          </p:nvSpPr>
          <p:spPr>
            <a:xfrm>
              <a:off x="3999140" y="5165908"/>
              <a:ext cx="3229822" cy="1207011"/>
            </a:xfrm>
            <a:prstGeom prst="roundRect">
              <a:avLst>
                <a:gd name="adj" fmla="val 2211"/>
              </a:avLst>
            </a:prstGeom>
            <a:solidFill>
              <a:schemeClr val="bg1"/>
            </a:solidFill>
            <a:ln w="3175">
              <a:noFill/>
            </a:ln>
            <a:effectLst>
              <a:outerShdw blurRad="25400" dist="12700" dir="54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ko-KR" altLang="en-US" sz="2456" dirty="0">
                <a:ln>
                  <a:solidFill>
                    <a:srgbClr val="D30180">
                      <a:alpha val="0"/>
                    </a:srgb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95896277-2C4E-4E26-9BD7-3C58CEE2E75D}"/>
                </a:ext>
              </a:extLst>
            </p:cNvPr>
            <p:cNvSpPr txBox="1"/>
            <p:nvPr/>
          </p:nvSpPr>
          <p:spPr>
            <a:xfrm>
              <a:off x="4149875" y="5512447"/>
              <a:ext cx="3041164" cy="56169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B9140"/>
                </a:buClr>
              </a:pPr>
              <a:r>
                <a:rPr lang="ko-KR" altLang="en-US" dirty="0" err="1" smtClean="0"/>
                <a:t>개발툴내</a:t>
              </a:r>
              <a:r>
                <a:rPr lang="ko-KR" altLang="en-US" dirty="0" smtClean="0"/>
                <a:t> 자동 마이그레이션 진행</a:t>
              </a:r>
              <a:endParaRPr lang="en-US" altLang="ko-KR" dirty="0"/>
            </a:p>
            <a:p>
              <a:pPr>
                <a:buClr>
                  <a:srgbClr val="1B9140"/>
                </a:buClr>
              </a:pPr>
              <a:r>
                <a:rPr lang="ko-KR" altLang="en-US" dirty="0" smtClean="0"/>
                <a:t>기존 서버 사이드 환경 활용 가능</a:t>
              </a:r>
              <a:endParaRPr lang="en-US" altLang="ko-KR" dirty="0" smtClean="0"/>
            </a:p>
            <a:p>
              <a:pPr>
                <a:buClr>
                  <a:srgbClr val="1B9140"/>
                </a:buClr>
              </a:pPr>
              <a:r>
                <a:rPr lang="ko-KR" altLang="en-US" dirty="0" smtClean="0"/>
                <a:t>신규 구축 대비 약 </a:t>
              </a:r>
              <a:r>
                <a:rPr lang="en-US" altLang="ko-KR" dirty="0" smtClean="0"/>
                <a:t>50%</a:t>
              </a:r>
              <a:r>
                <a:rPr lang="ko-KR" altLang="en-US" dirty="0" smtClean="0"/>
                <a:t>내 공수</a:t>
              </a:r>
              <a:r>
                <a:rPr lang="en-US" altLang="ko-KR" dirty="0" smtClean="0"/>
                <a:t>(M/M)</a:t>
              </a:r>
              <a:r>
                <a:rPr lang="ko-KR" altLang="en-US" dirty="0" smtClean="0"/>
                <a:t> 절감 효과</a:t>
              </a:r>
              <a:endParaRPr lang="ko-KR" altLang="en-US" dirty="0"/>
            </a:p>
          </p:txBody>
        </p:sp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567B370B-B757-433C-99A9-C3BA12771496}"/>
                </a:ext>
              </a:extLst>
            </p:cNvPr>
            <p:cNvGrpSpPr/>
            <p:nvPr/>
          </p:nvGrpSpPr>
          <p:grpSpPr>
            <a:xfrm>
              <a:off x="3999140" y="5166329"/>
              <a:ext cx="2917327" cy="248699"/>
              <a:chOff x="635621" y="1466848"/>
              <a:chExt cx="4439095" cy="313217"/>
            </a:xfrm>
          </p:grpSpPr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471D43E8-2CBA-4C63-9A8A-6D27CA083315}"/>
                  </a:ext>
                </a:extLst>
              </p:cNvPr>
              <p:cNvGrpSpPr/>
              <p:nvPr/>
            </p:nvGrpSpPr>
            <p:grpSpPr>
              <a:xfrm>
                <a:off x="635621" y="1466848"/>
                <a:ext cx="4439095" cy="313217"/>
                <a:chOff x="719140" y="1593877"/>
                <a:chExt cx="4439095" cy="358866"/>
              </a:xfrm>
            </p:grpSpPr>
            <p:grpSp>
              <p:nvGrpSpPr>
                <p:cNvPr id="243" name="그룹 242">
                  <a:extLst>
                    <a:ext uri="{FF2B5EF4-FFF2-40B4-BE49-F238E27FC236}">
                      <a16:creationId xmlns:a16="http://schemas.microsoft.com/office/drawing/2014/main" id="{5B518ACA-578C-4F10-80CF-DC55F6A1648E}"/>
                    </a:ext>
                  </a:extLst>
                </p:cNvPr>
                <p:cNvGrpSpPr/>
                <p:nvPr/>
              </p:nvGrpSpPr>
              <p:grpSpPr>
                <a:xfrm>
                  <a:off x="3269832" y="1593879"/>
                  <a:ext cx="1888403" cy="358864"/>
                  <a:chOff x="2726433" y="1169284"/>
                  <a:chExt cx="1050168" cy="252000"/>
                </a:xfrm>
              </p:grpSpPr>
              <p:sp>
                <p:nvSpPr>
                  <p:cNvPr id="245" name="Freeform 9">
                    <a:extLst>
                      <a:ext uri="{FF2B5EF4-FFF2-40B4-BE49-F238E27FC236}">
                        <a16:creationId xmlns:a16="http://schemas.microsoft.com/office/drawing/2014/main" id="{288AE705-6D70-47AB-834C-F84DD27EB9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26433" y="1169284"/>
                    <a:ext cx="1009506" cy="252000"/>
                  </a:xfrm>
                  <a:custGeom>
                    <a:avLst/>
                    <a:gdLst>
                      <a:gd name="T0" fmla="*/ 849 w 849"/>
                      <a:gd name="T1" fmla="*/ 0 h 209"/>
                      <a:gd name="T2" fmla="*/ 670 w 849"/>
                      <a:gd name="T3" fmla="*/ 179 h 209"/>
                      <a:gd name="T4" fmla="*/ 596 w 849"/>
                      <a:gd name="T5" fmla="*/ 209 h 209"/>
                      <a:gd name="T6" fmla="*/ 105 w 849"/>
                      <a:gd name="T7" fmla="*/ 209 h 209"/>
                      <a:gd name="T8" fmla="*/ 0 w 849"/>
                      <a:gd name="T9" fmla="*/ 105 h 209"/>
                      <a:gd name="T10" fmla="*/ 0 w 849"/>
                      <a:gd name="T11" fmla="*/ 105 h 209"/>
                      <a:gd name="T12" fmla="*/ 105 w 849"/>
                      <a:gd name="T13" fmla="*/ 0 h 209"/>
                      <a:gd name="T14" fmla="*/ 849 w 849"/>
                      <a:gd name="T15" fmla="*/ 0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49" h="209">
                        <a:moveTo>
                          <a:pt x="849" y="0"/>
                        </a:moveTo>
                        <a:cubicBezTo>
                          <a:pt x="670" y="179"/>
                          <a:pt x="670" y="179"/>
                          <a:pt x="670" y="179"/>
                        </a:cubicBezTo>
                        <a:cubicBezTo>
                          <a:pt x="650" y="198"/>
                          <a:pt x="624" y="209"/>
                          <a:pt x="596" y="209"/>
                        </a:cubicBezTo>
                        <a:cubicBezTo>
                          <a:pt x="105" y="209"/>
                          <a:pt x="105" y="209"/>
                          <a:pt x="105" y="209"/>
                        </a:cubicBezTo>
                        <a:cubicBezTo>
                          <a:pt x="47" y="209"/>
                          <a:pt x="0" y="163"/>
                          <a:pt x="0" y="105"/>
                        </a:cubicBezTo>
                        <a:cubicBezTo>
                          <a:pt x="0" y="105"/>
                          <a:pt x="0" y="105"/>
                          <a:pt x="0" y="105"/>
                        </a:cubicBezTo>
                        <a:cubicBezTo>
                          <a:pt x="0" y="47"/>
                          <a:pt x="47" y="0"/>
                          <a:pt x="105" y="0"/>
                        </a:cubicBezTo>
                        <a:lnTo>
                          <a:pt x="849" y="0"/>
                        </a:lnTo>
                        <a:close/>
                      </a:path>
                    </a:pathLst>
                  </a:custGeom>
                  <a:solidFill>
                    <a:srgbClr val="0060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6" name="Freeform 10">
                    <a:extLst>
                      <a:ext uri="{FF2B5EF4-FFF2-40B4-BE49-F238E27FC236}">
                        <a16:creationId xmlns:a16="http://schemas.microsoft.com/office/drawing/2014/main" id="{60C0C5BD-3372-48A9-BCEF-E6FD8DD27F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7270" y="1169284"/>
                    <a:ext cx="209331" cy="169673"/>
                  </a:xfrm>
                  <a:custGeom>
                    <a:avLst/>
                    <a:gdLst>
                      <a:gd name="T0" fmla="*/ 417 w 417"/>
                      <a:gd name="T1" fmla="*/ 0 h 338"/>
                      <a:gd name="T2" fmla="*/ 83 w 417"/>
                      <a:gd name="T3" fmla="*/ 338 h 338"/>
                      <a:gd name="T4" fmla="*/ 0 w 417"/>
                      <a:gd name="T5" fmla="*/ 338 h 338"/>
                      <a:gd name="T6" fmla="*/ 336 w 417"/>
                      <a:gd name="T7" fmla="*/ 0 h 338"/>
                      <a:gd name="T8" fmla="*/ 417 w 417"/>
                      <a:gd name="T9" fmla="*/ 0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17" h="338">
                        <a:moveTo>
                          <a:pt x="417" y="0"/>
                        </a:moveTo>
                        <a:lnTo>
                          <a:pt x="83" y="338"/>
                        </a:lnTo>
                        <a:lnTo>
                          <a:pt x="0" y="338"/>
                        </a:lnTo>
                        <a:lnTo>
                          <a:pt x="336" y="0"/>
                        </a:lnTo>
                        <a:lnTo>
                          <a:pt x="417" y="0"/>
                        </a:lnTo>
                        <a:close/>
                      </a:path>
                    </a:pathLst>
                  </a:custGeom>
                  <a:solidFill>
                    <a:srgbClr val="FE84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000" dirty="0">
                      <a:ln>
                        <a:solidFill>
                          <a:schemeClr val="bg1">
                            <a:alpha val="0"/>
                          </a:schemeClr>
                        </a:solidFill>
                      </a:ln>
                      <a:latin typeface="Arial" panose="020B0604020202020204" pitchFamily="34" charset="0"/>
                      <a:ea typeface="나눔바른고딕" panose="020B0603020101020101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44" name="양쪽 모서리가 둥근 사각형 19">
                  <a:extLst>
                    <a:ext uri="{FF2B5EF4-FFF2-40B4-BE49-F238E27FC236}">
                      <a16:creationId xmlns:a16="http://schemas.microsoft.com/office/drawing/2014/main" id="{88B61F66-7AAC-407D-919A-8F57DCCE05A0}"/>
                    </a:ext>
                  </a:extLst>
                </p:cNvPr>
                <p:cNvSpPr>
                  <a:spLocks/>
                </p:cNvSpPr>
                <p:nvPr/>
              </p:nvSpPr>
              <p:spPr>
                <a:xfrm flipH="1">
                  <a:off x="719140" y="1593877"/>
                  <a:ext cx="3407225" cy="358865"/>
                </a:xfrm>
                <a:prstGeom prst="round2SameRect">
                  <a:avLst>
                    <a:gd name="adj1" fmla="val 20161"/>
                    <a:gd name="adj2" fmla="val 0"/>
                  </a:avLst>
                </a:prstGeom>
                <a:solidFill>
                  <a:srgbClr val="0060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/>
                  <a:endParaRPr lang="ko-KR" altLang="en-US" sz="14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9D3CAFB-F55B-4761-B556-4655AB15C41C}"/>
                  </a:ext>
                </a:extLst>
              </p:cNvPr>
              <p:cNvSpPr txBox="1"/>
              <p:nvPr/>
            </p:nvSpPr>
            <p:spPr>
              <a:xfrm>
                <a:off x="863004" y="1507171"/>
                <a:ext cx="3520413" cy="23257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>
                <a:defPPr>
                  <a:defRPr lang="ko-KR"/>
                </a:defPPr>
                <a:lvl1pPr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en-US" altLang="ko-KR" sz="1200" dirty="0" smtClean="0">
                    <a:solidFill>
                      <a:schemeClr val="bg1"/>
                    </a:solidFill>
                  </a:rPr>
                  <a:t>[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전략 </a:t>
                </a:r>
                <a:r>
                  <a:rPr lang="en-US" altLang="ko-KR" sz="1200" dirty="0" smtClean="0">
                    <a:solidFill>
                      <a:schemeClr val="bg1"/>
                    </a:solidFill>
                  </a:rPr>
                  <a:t>2]. </a:t>
                </a:r>
                <a:r>
                  <a:rPr lang="ko-KR" altLang="en-US" sz="1200" dirty="0" smtClean="0">
                    <a:solidFill>
                      <a:schemeClr val="bg1"/>
                    </a:solidFill>
                  </a:rPr>
                  <a:t>화면 소스 마이그레이션</a:t>
                </a:r>
                <a:endParaRPr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7" name="그룹 246">
            <a:extLst>
              <a:ext uri="{FF2B5EF4-FFF2-40B4-BE49-F238E27FC236}">
                <a16:creationId xmlns:a16="http://schemas.microsoft.com/office/drawing/2014/main" id="{802DFD48-47FB-4430-88F2-8D1D9CF3E893}"/>
              </a:ext>
            </a:extLst>
          </p:cNvPr>
          <p:cNvGrpSpPr/>
          <p:nvPr/>
        </p:nvGrpSpPr>
        <p:grpSpPr>
          <a:xfrm>
            <a:off x="7128062" y="4795143"/>
            <a:ext cx="2466623" cy="416765"/>
            <a:chOff x="7556521" y="5936104"/>
            <a:chExt cx="2466623" cy="416765"/>
          </a:xfrm>
        </p:grpSpPr>
        <p:sp>
          <p:nvSpPr>
            <p:cNvPr id="248" name="그래픽 241">
              <a:extLst>
                <a:ext uri="{FF2B5EF4-FFF2-40B4-BE49-F238E27FC236}">
                  <a16:creationId xmlns:a16="http://schemas.microsoft.com/office/drawing/2014/main" id="{838B3764-B4EF-44EE-8BBE-5650348B05C8}"/>
                </a:ext>
              </a:extLst>
            </p:cNvPr>
            <p:cNvSpPr/>
            <p:nvPr/>
          </p:nvSpPr>
          <p:spPr>
            <a:xfrm>
              <a:off x="7556521" y="5944947"/>
              <a:ext cx="166980" cy="166980"/>
            </a:xfrm>
            <a:custGeom>
              <a:avLst/>
              <a:gdLst>
                <a:gd name="connsiteX0" fmla="*/ 588359 w 686847"/>
                <a:gd name="connsiteY0" fmla="*/ 343376 h 686847"/>
                <a:gd name="connsiteX1" fmla="*/ 343567 w 686847"/>
                <a:gd name="connsiteY1" fmla="*/ 98584 h 686847"/>
                <a:gd name="connsiteX2" fmla="*/ 98774 w 686847"/>
                <a:gd name="connsiteY2" fmla="*/ 343376 h 686847"/>
                <a:gd name="connsiteX3" fmla="*/ 343567 w 686847"/>
                <a:gd name="connsiteY3" fmla="*/ 588359 h 686847"/>
                <a:gd name="connsiteX4" fmla="*/ 588359 w 686847"/>
                <a:gd name="connsiteY4" fmla="*/ 343376 h 686847"/>
                <a:gd name="connsiteX5" fmla="*/ 292322 w 686847"/>
                <a:gd name="connsiteY5" fmla="*/ 473583 h 686847"/>
                <a:gd name="connsiteX6" fmla="*/ 274034 w 686847"/>
                <a:gd name="connsiteY6" fmla="*/ 466820 h 686847"/>
                <a:gd name="connsiteX7" fmla="*/ 180594 w 686847"/>
                <a:gd name="connsiteY7" fmla="*/ 384905 h 686847"/>
                <a:gd name="connsiteX8" fmla="*/ 177927 w 686847"/>
                <a:gd name="connsiteY8" fmla="*/ 345948 h 686847"/>
                <a:gd name="connsiteX9" fmla="*/ 216980 w 686847"/>
                <a:gd name="connsiteY9" fmla="*/ 343281 h 686847"/>
                <a:gd name="connsiteX10" fmla="*/ 290417 w 686847"/>
                <a:gd name="connsiteY10" fmla="*/ 407670 h 686847"/>
                <a:gd name="connsiteX11" fmla="*/ 467868 w 686847"/>
                <a:gd name="connsiteY11" fmla="*/ 221837 h 686847"/>
                <a:gd name="connsiteX12" fmla="*/ 506921 w 686847"/>
                <a:gd name="connsiteY12" fmla="*/ 220980 h 686847"/>
                <a:gd name="connsiteX13" fmla="*/ 507873 w 686847"/>
                <a:gd name="connsiteY13" fmla="*/ 260033 h 686847"/>
                <a:gd name="connsiteX14" fmla="*/ 312325 w 686847"/>
                <a:gd name="connsiteY14" fmla="*/ 464915 h 686847"/>
                <a:gd name="connsiteX15" fmla="*/ 292322 w 686847"/>
                <a:gd name="connsiteY15" fmla="*/ 473583 h 686847"/>
                <a:gd name="connsiteX16" fmla="*/ 686848 w 686847"/>
                <a:gd name="connsiteY16" fmla="*/ 343376 h 686847"/>
                <a:gd name="connsiteX17" fmla="*/ 343472 w 686847"/>
                <a:gd name="connsiteY17" fmla="*/ 0 h 686847"/>
                <a:gd name="connsiteX18" fmla="*/ 0 w 686847"/>
                <a:gd name="connsiteY18" fmla="*/ 343376 h 686847"/>
                <a:gd name="connsiteX19" fmla="*/ 343472 w 686847"/>
                <a:gd name="connsiteY19" fmla="*/ 686848 h 686847"/>
                <a:gd name="connsiteX20" fmla="*/ 686848 w 686847"/>
                <a:gd name="connsiteY20" fmla="*/ 343376 h 686847"/>
                <a:gd name="connsiteX21" fmla="*/ 44291 w 686847"/>
                <a:gd name="connsiteY21" fmla="*/ 343376 h 686847"/>
                <a:gd name="connsiteX22" fmla="*/ 343472 w 686847"/>
                <a:gd name="connsiteY22" fmla="*/ 44196 h 686847"/>
                <a:gd name="connsiteX23" fmla="*/ 642652 w 686847"/>
                <a:gd name="connsiteY23" fmla="*/ 343376 h 686847"/>
                <a:gd name="connsiteX24" fmla="*/ 343472 w 686847"/>
                <a:gd name="connsiteY24" fmla="*/ 642652 h 686847"/>
                <a:gd name="connsiteX25" fmla="*/ 44291 w 686847"/>
                <a:gd name="connsiteY25" fmla="*/ 343376 h 68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6847" h="686847">
                  <a:moveTo>
                    <a:pt x="588359" y="343376"/>
                  </a:moveTo>
                  <a:cubicBezTo>
                    <a:pt x="588359" y="208217"/>
                    <a:pt x="478726" y="98584"/>
                    <a:pt x="343567" y="98584"/>
                  </a:cubicBezTo>
                  <a:cubicBezTo>
                    <a:pt x="208407" y="98584"/>
                    <a:pt x="98774" y="208217"/>
                    <a:pt x="98774" y="343376"/>
                  </a:cubicBezTo>
                  <a:cubicBezTo>
                    <a:pt x="98774" y="478726"/>
                    <a:pt x="208407" y="588359"/>
                    <a:pt x="343567" y="588359"/>
                  </a:cubicBezTo>
                  <a:cubicBezTo>
                    <a:pt x="478726" y="588359"/>
                    <a:pt x="588359" y="478726"/>
                    <a:pt x="588359" y="343376"/>
                  </a:cubicBezTo>
                  <a:close/>
                  <a:moveTo>
                    <a:pt x="292322" y="473583"/>
                  </a:moveTo>
                  <a:cubicBezTo>
                    <a:pt x="285750" y="473583"/>
                    <a:pt x="279273" y="471297"/>
                    <a:pt x="274034" y="466820"/>
                  </a:cubicBezTo>
                  <a:lnTo>
                    <a:pt x="180594" y="384905"/>
                  </a:lnTo>
                  <a:cubicBezTo>
                    <a:pt x="169164" y="374904"/>
                    <a:pt x="167926" y="357473"/>
                    <a:pt x="177927" y="345948"/>
                  </a:cubicBezTo>
                  <a:cubicBezTo>
                    <a:pt x="187928" y="334518"/>
                    <a:pt x="205550" y="333280"/>
                    <a:pt x="216980" y="343281"/>
                  </a:cubicBezTo>
                  <a:lnTo>
                    <a:pt x="290417" y="407670"/>
                  </a:lnTo>
                  <a:lnTo>
                    <a:pt x="467868" y="221837"/>
                  </a:lnTo>
                  <a:cubicBezTo>
                    <a:pt x="478346" y="210884"/>
                    <a:pt x="495967" y="210503"/>
                    <a:pt x="506921" y="220980"/>
                  </a:cubicBezTo>
                  <a:cubicBezTo>
                    <a:pt x="518065" y="231458"/>
                    <a:pt x="518350" y="249079"/>
                    <a:pt x="507873" y="260033"/>
                  </a:cubicBezTo>
                  <a:lnTo>
                    <a:pt x="312325" y="464915"/>
                  </a:lnTo>
                  <a:cubicBezTo>
                    <a:pt x="306896" y="470725"/>
                    <a:pt x="299657" y="473583"/>
                    <a:pt x="292322" y="473583"/>
                  </a:cubicBezTo>
                  <a:close/>
                  <a:moveTo>
                    <a:pt x="686848" y="343376"/>
                  </a:moveTo>
                  <a:cubicBezTo>
                    <a:pt x="686848" y="154115"/>
                    <a:pt x="532829" y="0"/>
                    <a:pt x="343472" y="0"/>
                  </a:cubicBezTo>
                  <a:cubicBezTo>
                    <a:pt x="154115" y="0"/>
                    <a:pt x="0" y="154115"/>
                    <a:pt x="0" y="343376"/>
                  </a:cubicBezTo>
                  <a:cubicBezTo>
                    <a:pt x="0" y="532829"/>
                    <a:pt x="154115" y="686848"/>
                    <a:pt x="343472" y="686848"/>
                  </a:cubicBezTo>
                  <a:cubicBezTo>
                    <a:pt x="532829" y="686848"/>
                    <a:pt x="686848" y="532829"/>
                    <a:pt x="686848" y="343376"/>
                  </a:cubicBezTo>
                  <a:close/>
                  <a:moveTo>
                    <a:pt x="44291" y="343376"/>
                  </a:moveTo>
                  <a:cubicBezTo>
                    <a:pt x="44291" y="178403"/>
                    <a:pt x="178403" y="44196"/>
                    <a:pt x="343472" y="44196"/>
                  </a:cubicBezTo>
                  <a:cubicBezTo>
                    <a:pt x="508445" y="44196"/>
                    <a:pt x="642652" y="178403"/>
                    <a:pt x="642652" y="343376"/>
                  </a:cubicBezTo>
                  <a:cubicBezTo>
                    <a:pt x="642652" y="508445"/>
                    <a:pt x="508445" y="642652"/>
                    <a:pt x="343472" y="642652"/>
                  </a:cubicBezTo>
                  <a:cubicBezTo>
                    <a:pt x="178403" y="642652"/>
                    <a:pt x="44291" y="508445"/>
                    <a:pt x="44291" y="343376"/>
                  </a:cubicBezTo>
                  <a:close/>
                </a:path>
              </a:pathLst>
            </a:custGeom>
            <a:solidFill>
              <a:srgbClr val="144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7FFEC815-C126-4547-962E-191C99D0C9BB}"/>
                </a:ext>
              </a:extLst>
            </p:cNvPr>
            <p:cNvSpPr txBox="1"/>
            <p:nvPr/>
          </p:nvSpPr>
          <p:spPr>
            <a:xfrm>
              <a:off x="7785352" y="5936104"/>
              <a:ext cx="189795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buClr>
                  <a:srgbClr val="1B3371"/>
                </a:buClr>
              </a:pPr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어플리케이션 표준화 수립 지원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7000E45-A7F0-4B90-AECD-4340F94B0679}"/>
                </a:ext>
              </a:extLst>
            </p:cNvPr>
            <p:cNvSpPr txBox="1"/>
            <p:nvPr/>
          </p:nvSpPr>
          <p:spPr>
            <a:xfrm>
              <a:off x="7785352" y="6191286"/>
              <a:ext cx="2237792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44E8C"/>
                </a:buClr>
              </a:pPr>
              <a:r>
                <a:rPr lang="en-US" altLang="ko-KR" dirty="0" smtClean="0"/>
                <a:t>UI </a:t>
              </a:r>
              <a:r>
                <a:rPr lang="ko-KR" altLang="en-US" dirty="0" smtClean="0"/>
                <a:t>표준화 구축 패키지</a:t>
              </a:r>
              <a:r>
                <a:rPr lang="en-US" altLang="ko-KR" dirty="0" smtClean="0"/>
                <a:t>(</a:t>
              </a:r>
              <a:r>
                <a:rPr lang="en-US" altLang="ko-KR" dirty="0" err="1" smtClean="0"/>
                <a:t>DevPack</a:t>
              </a:r>
              <a:r>
                <a:rPr lang="en-US" altLang="ko-KR" dirty="0" smtClean="0"/>
                <a:t>) </a:t>
              </a:r>
              <a:r>
                <a:rPr lang="ko-KR" altLang="en-US" dirty="0" smtClean="0"/>
                <a:t>제공</a:t>
              </a:r>
              <a:endParaRPr lang="en-US" altLang="ko-KR" dirty="0"/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802DFD48-47FB-4430-88F2-8D1D9CF3E893}"/>
              </a:ext>
            </a:extLst>
          </p:cNvPr>
          <p:cNvGrpSpPr/>
          <p:nvPr/>
        </p:nvGrpSpPr>
        <p:grpSpPr>
          <a:xfrm>
            <a:off x="7121783" y="5416179"/>
            <a:ext cx="2352810" cy="616819"/>
            <a:chOff x="7556521" y="5936104"/>
            <a:chExt cx="2352810" cy="616819"/>
          </a:xfrm>
        </p:grpSpPr>
        <p:sp>
          <p:nvSpPr>
            <p:cNvPr id="252" name="그래픽 241">
              <a:extLst>
                <a:ext uri="{FF2B5EF4-FFF2-40B4-BE49-F238E27FC236}">
                  <a16:creationId xmlns:a16="http://schemas.microsoft.com/office/drawing/2014/main" id="{838B3764-B4EF-44EE-8BBE-5650348B05C8}"/>
                </a:ext>
              </a:extLst>
            </p:cNvPr>
            <p:cNvSpPr/>
            <p:nvPr/>
          </p:nvSpPr>
          <p:spPr>
            <a:xfrm>
              <a:off x="7556521" y="5944947"/>
              <a:ext cx="166980" cy="166980"/>
            </a:xfrm>
            <a:custGeom>
              <a:avLst/>
              <a:gdLst>
                <a:gd name="connsiteX0" fmla="*/ 588359 w 686847"/>
                <a:gd name="connsiteY0" fmla="*/ 343376 h 686847"/>
                <a:gd name="connsiteX1" fmla="*/ 343567 w 686847"/>
                <a:gd name="connsiteY1" fmla="*/ 98584 h 686847"/>
                <a:gd name="connsiteX2" fmla="*/ 98774 w 686847"/>
                <a:gd name="connsiteY2" fmla="*/ 343376 h 686847"/>
                <a:gd name="connsiteX3" fmla="*/ 343567 w 686847"/>
                <a:gd name="connsiteY3" fmla="*/ 588359 h 686847"/>
                <a:gd name="connsiteX4" fmla="*/ 588359 w 686847"/>
                <a:gd name="connsiteY4" fmla="*/ 343376 h 686847"/>
                <a:gd name="connsiteX5" fmla="*/ 292322 w 686847"/>
                <a:gd name="connsiteY5" fmla="*/ 473583 h 686847"/>
                <a:gd name="connsiteX6" fmla="*/ 274034 w 686847"/>
                <a:gd name="connsiteY6" fmla="*/ 466820 h 686847"/>
                <a:gd name="connsiteX7" fmla="*/ 180594 w 686847"/>
                <a:gd name="connsiteY7" fmla="*/ 384905 h 686847"/>
                <a:gd name="connsiteX8" fmla="*/ 177927 w 686847"/>
                <a:gd name="connsiteY8" fmla="*/ 345948 h 686847"/>
                <a:gd name="connsiteX9" fmla="*/ 216980 w 686847"/>
                <a:gd name="connsiteY9" fmla="*/ 343281 h 686847"/>
                <a:gd name="connsiteX10" fmla="*/ 290417 w 686847"/>
                <a:gd name="connsiteY10" fmla="*/ 407670 h 686847"/>
                <a:gd name="connsiteX11" fmla="*/ 467868 w 686847"/>
                <a:gd name="connsiteY11" fmla="*/ 221837 h 686847"/>
                <a:gd name="connsiteX12" fmla="*/ 506921 w 686847"/>
                <a:gd name="connsiteY12" fmla="*/ 220980 h 686847"/>
                <a:gd name="connsiteX13" fmla="*/ 507873 w 686847"/>
                <a:gd name="connsiteY13" fmla="*/ 260033 h 686847"/>
                <a:gd name="connsiteX14" fmla="*/ 312325 w 686847"/>
                <a:gd name="connsiteY14" fmla="*/ 464915 h 686847"/>
                <a:gd name="connsiteX15" fmla="*/ 292322 w 686847"/>
                <a:gd name="connsiteY15" fmla="*/ 473583 h 686847"/>
                <a:gd name="connsiteX16" fmla="*/ 686848 w 686847"/>
                <a:gd name="connsiteY16" fmla="*/ 343376 h 686847"/>
                <a:gd name="connsiteX17" fmla="*/ 343472 w 686847"/>
                <a:gd name="connsiteY17" fmla="*/ 0 h 686847"/>
                <a:gd name="connsiteX18" fmla="*/ 0 w 686847"/>
                <a:gd name="connsiteY18" fmla="*/ 343376 h 686847"/>
                <a:gd name="connsiteX19" fmla="*/ 343472 w 686847"/>
                <a:gd name="connsiteY19" fmla="*/ 686848 h 686847"/>
                <a:gd name="connsiteX20" fmla="*/ 686848 w 686847"/>
                <a:gd name="connsiteY20" fmla="*/ 343376 h 686847"/>
                <a:gd name="connsiteX21" fmla="*/ 44291 w 686847"/>
                <a:gd name="connsiteY21" fmla="*/ 343376 h 686847"/>
                <a:gd name="connsiteX22" fmla="*/ 343472 w 686847"/>
                <a:gd name="connsiteY22" fmla="*/ 44196 h 686847"/>
                <a:gd name="connsiteX23" fmla="*/ 642652 w 686847"/>
                <a:gd name="connsiteY23" fmla="*/ 343376 h 686847"/>
                <a:gd name="connsiteX24" fmla="*/ 343472 w 686847"/>
                <a:gd name="connsiteY24" fmla="*/ 642652 h 686847"/>
                <a:gd name="connsiteX25" fmla="*/ 44291 w 686847"/>
                <a:gd name="connsiteY25" fmla="*/ 343376 h 68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6847" h="686847">
                  <a:moveTo>
                    <a:pt x="588359" y="343376"/>
                  </a:moveTo>
                  <a:cubicBezTo>
                    <a:pt x="588359" y="208217"/>
                    <a:pt x="478726" y="98584"/>
                    <a:pt x="343567" y="98584"/>
                  </a:cubicBezTo>
                  <a:cubicBezTo>
                    <a:pt x="208407" y="98584"/>
                    <a:pt x="98774" y="208217"/>
                    <a:pt x="98774" y="343376"/>
                  </a:cubicBezTo>
                  <a:cubicBezTo>
                    <a:pt x="98774" y="478726"/>
                    <a:pt x="208407" y="588359"/>
                    <a:pt x="343567" y="588359"/>
                  </a:cubicBezTo>
                  <a:cubicBezTo>
                    <a:pt x="478726" y="588359"/>
                    <a:pt x="588359" y="478726"/>
                    <a:pt x="588359" y="343376"/>
                  </a:cubicBezTo>
                  <a:close/>
                  <a:moveTo>
                    <a:pt x="292322" y="473583"/>
                  </a:moveTo>
                  <a:cubicBezTo>
                    <a:pt x="285750" y="473583"/>
                    <a:pt x="279273" y="471297"/>
                    <a:pt x="274034" y="466820"/>
                  </a:cubicBezTo>
                  <a:lnTo>
                    <a:pt x="180594" y="384905"/>
                  </a:lnTo>
                  <a:cubicBezTo>
                    <a:pt x="169164" y="374904"/>
                    <a:pt x="167926" y="357473"/>
                    <a:pt x="177927" y="345948"/>
                  </a:cubicBezTo>
                  <a:cubicBezTo>
                    <a:pt x="187928" y="334518"/>
                    <a:pt x="205550" y="333280"/>
                    <a:pt x="216980" y="343281"/>
                  </a:cubicBezTo>
                  <a:lnTo>
                    <a:pt x="290417" y="407670"/>
                  </a:lnTo>
                  <a:lnTo>
                    <a:pt x="467868" y="221837"/>
                  </a:lnTo>
                  <a:cubicBezTo>
                    <a:pt x="478346" y="210884"/>
                    <a:pt x="495967" y="210503"/>
                    <a:pt x="506921" y="220980"/>
                  </a:cubicBezTo>
                  <a:cubicBezTo>
                    <a:pt x="518065" y="231458"/>
                    <a:pt x="518350" y="249079"/>
                    <a:pt x="507873" y="260033"/>
                  </a:cubicBezTo>
                  <a:lnTo>
                    <a:pt x="312325" y="464915"/>
                  </a:lnTo>
                  <a:cubicBezTo>
                    <a:pt x="306896" y="470725"/>
                    <a:pt x="299657" y="473583"/>
                    <a:pt x="292322" y="473583"/>
                  </a:cubicBezTo>
                  <a:close/>
                  <a:moveTo>
                    <a:pt x="686848" y="343376"/>
                  </a:moveTo>
                  <a:cubicBezTo>
                    <a:pt x="686848" y="154115"/>
                    <a:pt x="532829" y="0"/>
                    <a:pt x="343472" y="0"/>
                  </a:cubicBezTo>
                  <a:cubicBezTo>
                    <a:pt x="154115" y="0"/>
                    <a:pt x="0" y="154115"/>
                    <a:pt x="0" y="343376"/>
                  </a:cubicBezTo>
                  <a:cubicBezTo>
                    <a:pt x="0" y="532829"/>
                    <a:pt x="154115" y="686848"/>
                    <a:pt x="343472" y="686848"/>
                  </a:cubicBezTo>
                  <a:cubicBezTo>
                    <a:pt x="532829" y="686848"/>
                    <a:pt x="686848" y="532829"/>
                    <a:pt x="686848" y="343376"/>
                  </a:cubicBezTo>
                  <a:close/>
                  <a:moveTo>
                    <a:pt x="44291" y="343376"/>
                  </a:moveTo>
                  <a:cubicBezTo>
                    <a:pt x="44291" y="178403"/>
                    <a:pt x="178403" y="44196"/>
                    <a:pt x="343472" y="44196"/>
                  </a:cubicBezTo>
                  <a:cubicBezTo>
                    <a:pt x="508445" y="44196"/>
                    <a:pt x="642652" y="178403"/>
                    <a:pt x="642652" y="343376"/>
                  </a:cubicBezTo>
                  <a:cubicBezTo>
                    <a:pt x="642652" y="508445"/>
                    <a:pt x="508445" y="642652"/>
                    <a:pt x="343472" y="642652"/>
                  </a:cubicBezTo>
                  <a:cubicBezTo>
                    <a:pt x="178403" y="642652"/>
                    <a:pt x="44291" y="508445"/>
                    <a:pt x="44291" y="343376"/>
                  </a:cubicBezTo>
                  <a:close/>
                </a:path>
              </a:pathLst>
            </a:custGeom>
            <a:solidFill>
              <a:srgbClr val="144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FFEC815-C126-4547-962E-191C99D0C9BB}"/>
                </a:ext>
              </a:extLst>
            </p:cNvPr>
            <p:cNvSpPr txBox="1"/>
            <p:nvPr/>
          </p:nvSpPr>
          <p:spPr>
            <a:xfrm>
              <a:off x="7785352" y="5936104"/>
              <a:ext cx="207108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buClr>
                  <a:srgbClr val="1B3371"/>
                </a:buClr>
              </a:pPr>
              <a:r>
                <a:rPr lang="ko-KR" altLang="en-US" sz="12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컨버팅서비스</a:t>
              </a:r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및 전환 컨설팅 지원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07000E45-A7F0-4B90-AECD-4340F94B0679}"/>
                </a:ext>
              </a:extLst>
            </p:cNvPr>
            <p:cNvSpPr txBox="1"/>
            <p:nvPr/>
          </p:nvSpPr>
          <p:spPr>
            <a:xfrm>
              <a:off x="7785352" y="6191286"/>
              <a:ext cx="2123979" cy="36163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44E8C"/>
                </a:buClr>
              </a:pPr>
              <a:r>
                <a:rPr lang="ko-KR" altLang="en-US" dirty="0" smtClean="0"/>
                <a:t>후속 프로젝트 </a:t>
              </a:r>
              <a:r>
                <a:rPr lang="en-US" altLang="ko-KR" dirty="0" smtClean="0"/>
                <a:t>UI </a:t>
              </a:r>
              <a:r>
                <a:rPr lang="ko-KR" altLang="en-US" dirty="0" smtClean="0"/>
                <a:t>소스 분석 및 리포트</a:t>
              </a:r>
              <a:endParaRPr lang="en-US" altLang="ko-KR" dirty="0" smtClean="0"/>
            </a:p>
            <a:p>
              <a:pPr>
                <a:buClr>
                  <a:srgbClr val="144E8C"/>
                </a:buClr>
              </a:pPr>
              <a:r>
                <a:rPr lang="en-US" altLang="ko-KR" dirty="0" smtClean="0"/>
                <a:t>UI </a:t>
              </a:r>
              <a:r>
                <a:rPr lang="ko-KR" altLang="en-US" dirty="0" smtClean="0"/>
                <a:t>화면 </a:t>
              </a:r>
              <a:r>
                <a:rPr lang="en-US" altLang="ko-KR" dirty="0" smtClean="0"/>
                <a:t>1:1 </a:t>
              </a:r>
              <a:r>
                <a:rPr lang="ko-KR" altLang="en-US" dirty="0" smtClean="0"/>
                <a:t>전환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서비스 지원</a:t>
              </a:r>
              <a:endParaRPr lang="en-US" altLang="ko-KR" dirty="0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802DFD48-47FB-4430-88F2-8D1D9CF3E893}"/>
              </a:ext>
            </a:extLst>
          </p:cNvPr>
          <p:cNvGrpSpPr/>
          <p:nvPr/>
        </p:nvGrpSpPr>
        <p:grpSpPr>
          <a:xfrm>
            <a:off x="7121783" y="6172178"/>
            <a:ext cx="2493875" cy="416765"/>
            <a:chOff x="7556521" y="5936104"/>
            <a:chExt cx="2493875" cy="416765"/>
          </a:xfrm>
        </p:grpSpPr>
        <p:sp>
          <p:nvSpPr>
            <p:cNvPr id="256" name="그래픽 241">
              <a:extLst>
                <a:ext uri="{FF2B5EF4-FFF2-40B4-BE49-F238E27FC236}">
                  <a16:creationId xmlns:a16="http://schemas.microsoft.com/office/drawing/2014/main" id="{838B3764-B4EF-44EE-8BBE-5650348B05C8}"/>
                </a:ext>
              </a:extLst>
            </p:cNvPr>
            <p:cNvSpPr/>
            <p:nvPr/>
          </p:nvSpPr>
          <p:spPr>
            <a:xfrm>
              <a:off x="7556521" y="5944947"/>
              <a:ext cx="166980" cy="166980"/>
            </a:xfrm>
            <a:custGeom>
              <a:avLst/>
              <a:gdLst>
                <a:gd name="connsiteX0" fmla="*/ 588359 w 686847"/>
                <a:gd name="connsiteY0" fmla="*/ 343376 h 686847"/>
                <a:gd name="connsiteX1" fmla="*/ 343567 w 686847"/>
                <a:gd name="connsiteY1" fmla="*/ 98584 h 686847"/>
                <a:gd name="connsiteX2" fmla="*/ 98774 w 686847"/>
                <a:gd name="connsiteY2" fmla="*/ 343376 h 686847"/>
                <a:gd name="connsiteX3" fmla="*/ 343567 w 686847"/>
                <a:gd name="connsiteY3" fmla="*/ 588359 h 686847"/>
                <a:gd name="connsiteX4" fmla="*/ 588359 w 686847"/>
                <a:gd name="connsiteY4" fmla="*/ 343376 h 686847"/>
                <a:gd name="connsiteX5" fmla="*/ 292322 w 686847"/>
                <a:gd name="connsiteY5" fmla="*/ 473583 h 686847"/>
                <a:gd name="connsiteX6" fmla="*/ 274034 w 686847"/>
                <a:gd name="connsiteY6" fmla="*/ 466820 h 686847"/>
                <a:gd name="connsiteX7" fmla="*/ 180594 w 686847"/>
                <a:gd name="connsiteY7" fmla="*/ 384905 h 686847"/>
                <a:gd name="connsiteX8" fmla="*/ 177927 w 686847"/>
                <a:gd name="connsiteY8" fmla="*/ 345948 h 686847"/>
                <a:gd name="connsiteX9" fmla="*/ 216980 w 686847"/>
                <a:gd name="connsiteY9" fmla="*/ 343281 h 686847"/>
                <a:gd name="connsiteX10" fmla="*/ 290417 w 686847"/>
                <a:gd name="connsiteY10" fmla="*/ 407670 h 686847"/>
                <a:gd name="connsiteX11" fmla="*/ 467868 w 686847"/>
                <a:gd name="connsiteY11" fmla="*/ 221837 h 686847"/>
                <a:gd name="connsiteX12" fmla="*/ 506921 w 686847"/>
                <a:gd name="connsiteY12" fmla="*/ 220980 h 686847"/>
                <a:gd name="connsiteX13" fmla="*/ 507873 w 686847"/>
                <a:gd name="connsiteY13" fmla="*/ 260033 h 686847"/>
                <a:gd name="connsiteX14" fmla="*/ 312325 w 686847"/>
                <a:gd name="connsiteY14" fmla="*/ 464915 h 686847"/>
                <a:gd name="connsiteX15" fmla="*/ 292322 w 686847"/>
                <a:gd name="connsiteY15" fmla="*/ 473583 h 686847"/>
                <a:gd name="connsiteX16" fmla="*/ 686848 w 686847"/>
                <a:gd name="connsiteY16" fmla="*/ 343376 h 686847"/>
                <a:gd name="connsiteX17" fmla="*/ 343472 w 686847"/>
                <a:gd name="connsiteY17" fmla="*/ 0 h 686847"/>
                <a:gd name="connsiteX18" fmla="*/ 0 w 686847"/>
                <a:gd name="connsiteY18" fmla="*/ 343376 h 686847"/>
                <a:gd name="connsiteX19" fmla="*/ 343472 w 686847"/>
                <a:gd name="connsiteY19" fmla="*/ 686848 h 686847"/>
                <a:gd name="connsiteX20" fmla="*/ 686848 w 686847"/>
                <a:gd name="connsiteY20" fmla="*/ 343376 h 686847"/>
                <a:gd name="connsiteX21" fmla="*/ 44291 w 686847"/>
                <a:gd name="connsiteY21" fmla="*/ 343376 h 686847"/>
                <a:gd name="connsiteX22" fmla="*/ 343472 w 686847"/>
                <a:gd name="connsiteY22" fmla="*/ 44196 h 686847"/>
                <a:gd name="connsiteX23" fmla="*/ 642652 w 686847"/>
                <a:gd name="connsiteY23" fmla="*/ 343376 h 686847"/>
                <a:gd name="connsiteX24" fmla="*/ 343472 w 686847"/>
                <a:gd name="connsiteY24" fmla="*/ 642652 h 686847"/>
                <a:gd name="connsiteX25" fmla="*/ 44291 w 686847"/>
                <a:gd name="connsiteY25" fmla="*/ 343376 h 686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6847" h="686847">
                  <a:moveTo>
                    <a:pt x="588359" y="343376"/>
                  </a:moveTo>
                  <a:cubicBezTo>
                    <a:pt x="588359" y="208217"/>
                    <a:pt x="478726" y="98584"/>
                    <a:pt x="343567" y="98584"/>
                  </a:cubicBezTo>
                  <a:cubicBezTo>
                    <a:pt x="208407" y="98584"/>
                    <a:pt x="98774" y="208217"/>
                    <a:pt x="98774" y="343376"/>
                  </a:cubicBezTo>
                  <a:cubicBezTo>
                    <a:pt x="98774" y="478726"/>
                    <a:pt x="208407" y="588359"/>
                    <a:pt x="343567" y="588359"/>
                  </a:cubicBezTo>
                  <a:cubicBezTo>
                    <a:pt x="478726" y="588359"/>
                    <a:pt x="588359" y="478726"/>
                    <a:pt x="588359" y="343376"/>
                  </a:cubicBezTo>
                  <a:close/>
                  <a:moveTo>
                    <a:pt x="292322" y="473583"/>
                  </a:moveTo>
                  <a:cubicBezTo>
                    <a:pt x="285750" y="473583"/>
                    <a:pt x="279273" y="471297"/>
                    <a:pt x="274034" y="466820"/>
                  </a:cubicBezTo>
                  <a:lnTo>
                    <a:pt x="180594" y="384905"/>
                  </a:lnTo>
                  <a:cubicBezTo>
                    <a:pt x="169164" y="374904"/>
                    <a:pt x="167926" y="357473"/>
                    <a:pt x="177927" y="345948"/>
                  </a:cubicBezTo>
                  <a:cubicBezTo>
                    <a:pt x="187928" y="334518"/>
                    <a:pt x="205550" y="333280"/>
                    <a:pt x="216980" y="343281"/>
                  </a:cubicBezTo>
                  <a:lnTo>
                    <a:pt x="290417" y="407670"/>
                  </a:lnTo>
                  <a:lnTo>
                    <a:pt x="467868" y="221837"/>
                  </a:lnTo>
                  <a:cubicBezTo>
                    <a:pt x="478346" y="210884"/>
                    <a:pt x="495967" y="210503"/>
                    <a:pt x="506921" y="220980"/>
                  </a:cubicBezTo>
                  <a:cubicBezTo>
                    <a:pt x="518065" y="231458"/>
                    <a:pt x="518350" y="249079"/>
                    <a:pt x="507873" y="260033"/>
                  </a:cubicBezTo>
                  <a:lnTo>
                    <a:pt x="312325" y="464915"/>
                  </a:lnTo>
                  <a:cubicBezTo>
                    <a:pt x="306896" y="470725"/>
                    <a:pt x="299657" y="473583"/>
                    <a:pt x="292322" y="473583"/>
                  </a:cubicBezTo>
                  <a:close/>
                  <a:moveTo>
                    <a:pt x="686848" y="343376"/>
                  </a:moveTo>
                  <a:cubicBezTo>
                    <a:pt x="686848" y="154115"/>
                    <a:pt x="532829" y="0"/>
                    <a:pt x="343472" y="0"/>
                  </a:cubicBezTo>
                  <a:cubicBezTo>
                    <a:pt x="154115" y="0"/>
                    <a:pt x="0" y="154115"/>
                    <a:pt x="0" y="343376"/>
                  </a:cubicBezTo>
                  <a:cubicBezTo>
                    <a:pt x="0" y="532829"/>
                    <a:pt x="154115" y="686848"/>
                    <a:pt x="343472" y="686848"/>
                  </a:cubicBezTo>
                  <a:cubicBezTo>
                    <a:pt x="532829" y="686848"/>
                    <a:pt x="686848" y="532829"/>
                    <a:pt x="686848" y="343376"/>
                  </a:cubicBezTo>
                  <a:close/>
                  <a:moveTo>
                    <a:pt x="44291" y="343376"/>
                  </a:moveTo>
                  <a:cubicBezTo>
                    <a:pt x="44291" y="178403"/>
                    <a:pt x="178403" y="44196"/>
                    <a:pt x="343472" y="44196"/>
                  </a:cubicBezTo>
                  <a:cubicBezTo>
                    <a:pt x="508445" y="44196"/>
                    <a:pt x="642652" y="178403"/>
                    <a:pt x="642652" y="343376"/>
                  </a:cubicBezTo>
                  <a:cubicBezTo>
                    <a:pt x="642652" y="508445"/>
                    <a:pt x="508445" y="642652"/>
                    <a:pt x="343472" y="642652"/>
                  </a:cubicBezTo>
                  <a:cubicBezTo>
                    <a:pt x="178403" y="642652"/>
                    <a:pt x="44291" y="508445"/>
                    <a:pt x="44291" y="343376"/>
                  </a:cubicBezTo>
                  <a:close/>
                </a:path>
              </a:pathLst>
            </a:custGeom>
            <a:solidFill>
              <a:srgbClr val="144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lt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7FFEC815-C126-4547-962E-191C99D0C9BB}"/>
                </a:ext>
              </a:extLst>
            </p:cNvPr>
            <p:cNvSpPr txBox="1"/>
            <p:nvPr/>
          </p:nvSpPr>
          <p:spPr>
            <a:xfrm>
              <a:off x="7785352" y="5936104"/>
              <a:ext cx="113653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>
                <a:buClr>
                  <a:srgbClr val="1B3371"/>
                </a:buClr>
              </a:pPr>
              <a:r>
                <a:rPr lang="en-US" altLang="ko-KR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SW </a:t>
              </a:r>
              <a:r>
                <a:rPr lang="ko-KR" altLang="en-US" sz="1200" b="1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임치제도</a:t>
              </a:r>
              <a:r>
                <a:rPr lang="ko-KR" altLang="en-US" sz="12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지원</a:t>
              </a:r>
              <a:endParaRPr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07000E45-A7F0-4B90-AECD-4340F94B0679}"/>
                </a:ext>
              </a:extLst>
            </p:cNvPr>
            <p:cNvSpPr txBox="1"/>
            <p:nvPr/>
          </p:nvSpPr>
          <p:spPr>
            <a:xfrm>
              <a:off x="7785352" y="6191286"/>
              <a:ext cx="226504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44E8C"/>
                </a:buClr>
              </a:pPr>
              <a:r>
                <a:rPr lang="ko-KR" altLang="en-US" dirty="0" smtClean="0"/>
                <a:t>제품 소스코드 임치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한국저작권위원회</a:t>
              </a:r>
              <a:r>
                <a:rPr lang="en-US" altLang="ko-KR" dirty="0" smtClean="0"/>
                <a:t>)</a:t>
              </a:r>
              <a:endParaRPr lang="en-US" altLang="ko-KR" dirty="0"/>
            </a:p>
          </p:txBody>
        </p:sp>
      </p:grpSp>
      <p:grpSp>
        <p:nvGrpSpPr>
          <p:cNvPr id="259" name="그룹 258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2521340" cy="230852"/>
            <a:chOff x="450850" y="1896260"/>
            <a:chExt cx="2521340" cy="230852"/>
          </a:xfrm>
        </p:grpSpPr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221535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 사업의 주요 </a:t>
              </a:r>
              <a:r>
                <a:rPr lang="en-US" altLang="ko-KR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5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 핵심 사항</a:t>
              </a:r>
            </a:p>
          </p:txBody>
        </p:sp>
        <p:grpSp>
          <p:nvGrpSpPr>
            <p:cNvPr id="261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262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267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8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9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63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264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5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6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5" name="그룹 4"/>
          <p:cNvGrpSpPr/>
          <p:nvPr/>
        </p:nvGrpSpPr>
        <p:grpSpPr>
          <a:xfrm>
            <a:off x="9767649" y="517599"/>
            <a:ext cx="771050" cy="392415"/>
            <a:chOff x="9887330" y="577068"/>
            <a:chExt cx="605541" cy="308183"/>
          </a:xfrm>
        </p:grpSpPr>
        <p:sp>
          <p:nvSpPr>
            <p:cNvPr id="112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9887330" y="593470"/>
              <a:ext cx="605541" cy="275378"/>
            </a:xfrm>
            <a:prstGeom prst="roundRect">
              <a:avLst>
                <a:gd name="adj" fmla="val 50000"/>
              </a:avLst>
            </a:prstGeom>
            <a:solidFill>
              <a:srgbClr val="11A19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9965889" y="577068"/>
              <a:ext cx="448424" cy="308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90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제안서</a:t>
              </a:r>
              <a:endParaRPr lang="en-US" altLang="ko-KR" sz="9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05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Ⅰ- 3p</a:t>
              </a:r>
              <a:endParaRPr lang="en-US" altLang="ko-KR" sz="10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4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94101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PoC</a:t>
            </a:r>
            <a:r>
              <a:rPr lang="ko-KR" altLang="en-US" sz="1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  <a:endParaRPr lang="ko-KR" altLang="en-US" sz="1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743012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２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PoC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 사항 및 수행 일정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10012021" y="57478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</a:t>
            </a:r>
            <a:r>
              <a:rPr lang="ko-KR" altLang="en-US" sz="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제안개요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68"/>
          <p:cNvSpPr txBox="1">
            <a:spLocks noChangeArrowheads="1"/>
          </p:cNvSpPr>
          <p:nvPr/>
        </p:nvSpPr>
        <p:spPr bwMode="auto">
          <a:xfrm>
            <a:off x="1059628" y="1129904"/>
            <a:ext cx="9039600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66800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New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GA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영업지원시스템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리뉴얼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사업의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성공적인 구축을 위해 기존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5CA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플랫폼 업그레이드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통한 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 eaLnBrk="1" hangingPunct="1">
              <a:lnSpc>
                <a:spcPct val="110000"/>
              </a:lnSpc>
            </a:pP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개발기간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단축과 안정적이고 체계적인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UI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전환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구축을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하겠습니다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85802" y="2268463"/>
            <a:ext cx="2653523" cy="324000"/>
          </a:xfrm>
          <a:prstGeom prst="roundRect">
            <a:avLst>
              <a:gd name="adj" fmla="val 0"/>
            </a:avLst>
          </a:prstGeom>
          <a:solidFill>
            <a:srgbClr val="1DA9C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환경 호환성 및 성능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십자형 46"/>
          <p:cNvSpPr/>
          <p:nvPr/>
        </p:nvSpPr>
        <p:spPr>
          <a:xfrm>
            <a:off x="3527044" y="2763347"/>
            <a:ext cx="384931" cy="384931"/>
          </a:xfrm>
          <a:prstGeom prst="plus">
            <a:avLst>
              <a:gd name="adj" fmla="val 427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274872" y="2268463"/>
            <a:ext cx="2653523" cy="324000"/>
          </a:xfrm>
          <a:prstGeom prst="roundRect">
            <a:avLst>
              <a:gd name="adj" fmla="val 0"/>
            </a:avLst>
          </a:prstGeom>
          <a:solidFill>
            <a:srgbClr val="0678B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안정적인 시스템 구축 및 운영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034512" y="2268463"/>
            <a:ext cx="2653523" cy="324000"/>
          </a:xfrm>
          <a:prstGeom prst="roundRect">
            <a:avLst>
              <a:gd name="adj" fmla="val 0"/>
            </a:avLst>
          </a:prstGeom>
          <a:solidFill>
            <a:srgbClr val="1393C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생산성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유지보수성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십자형 51"/>
          <p:cNvSpPr/>
          <p:nvPr/>
        </p:nvSpPr>
        <p:spPr>
          <a:xfrm>
            <a:off x="6787282" y="2763347"/>
            <a:ext cx="384931" cy="384931"/>
          </a:xfrm>
          <a:prstGeom prst="plus">
            <a:avLst>
              <a:gd name="adj" fmla="val 4277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3887774"/>
            <a:ext cx="2121359" cy="230852"/>
            <a:chOff x="450850" y="1896260"/>
            <a:chExt cx="2121359" cy="23085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1815369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PoC </a:t>
              </a:r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 일정 </a:t>
              </a:r>
              <a:r>
                <a:rPr lang="en-US" altLang="ko-KR" sz="11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1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휴일 제외</a:t>
              </a:r>
              <a:r>
                <a:rPr lang="en-US" altLang="ko-KR" sz="11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7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68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73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4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5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69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70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8C575D88-69F2-42BB-8F66-17156084DC1E}"/>
              </a:ext>
            </a:extLst>
          </p:cNvPr>
          <p:cNvGrpSpPr/>
          <p:nvPr/>
        </p:nvGrpSpPr>
        <p:grpSpPr>
          <a:xfrm>
            <a:off x="450850" y="1896260"/>
            <a:ext cx="1807170" cy="230852"/>
            <a:chOff x="450850" y="1896260"/>
            <a:chExt cx="1807170" cy="230852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E8B5D513-E0CE-4213-B4FF-BF1F1493BBD3}"/>
                </a:ext>
              </a:extLst>
            </p:cNvPr>
            <p:cNvSpPr txBox="1"/>
            <p:nvPr/>
          </p:nvSpPr>
          <p:spPr>
            <a:xfrm>
              <a:off x="756840" y="1896270"/>
              <a:ext cx="1501180" cy="230832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r>
                <a:rPr lang="en-US" altLang="ko-KR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PoC </a:t>
              </a:r>
              <a:r>
                <a:rPr lang="ko-KR" altLang="en-US" sz="15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검증 핵심 사항</a:t>
              </a:r>
              <a:endPara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75" name="그래픽 2">
              <a:extLst>
                <a:ext uri="{FF2B5EF4-FFF2-40B4-BE49-F238E27FC236}">
                  <a16:creationId xmlns:a16="http://schemas.microsoft.com/office/drawing/2014/main" id="{DD45AC5B-3775-4B4F-8876-D8BC189C2A05}"/>
                </a:ext>
              </a:extLst>
            </p:cNvPr>
            <p:cNvGrpSpPr/>
            <p:nvPr/>
          </p:nvGrpSpPr>
          <p:grpSpPr>
            <a:xfrm>
              <a:off x="450850" y="1896260"/>
              <a:ext cx="238370" cy="230852"/>
              <a:chOff x="886363" y="2323174"/>
              <a:chExt cx="537495" cy="520541"/>
            </a:xfrm>
          </p:grpSpPr>
          <p:grpSp>
            <p:nvGrpSpPr>
              <p:cNvPr id="176" name="그래픽 2">
                <a:extLst>
                  <a:ext uri="{FF2B5EF4-FFF2-40B4-BE49-F238E27FC236}">
                    <a16:creationId xmlns:a16="http://schemas.microsoft.com/office/drawing/2014/main" id="{2722A74B-BC46-4538-949D-9B397614D8A1}"/>
                  </a:ext>
                </a:extLst>
              </p:cNvPr>
              <p:cNvGrpSpPr/>
              <p:nvPr/>
            </p:nvGrpSpPr>
            <p:grpSpPr>
              <a:xfrm>
                <a:off x="886363" y="2323174"/>
                <a:ext cx="268509" cy="520541"/>
                <a:chOff x="886363" y="2323174"/>
                <a:chExt cx="268509" cy="520541"/>
              </a:xfrm>
            </p:grpSpPr>
            <p:sp>
              <p:nvSpPr>
                <p:cNvPr id="181" name="자유형: 도형 43">
                  <a:extLst>
                    <a:ext uri="{FF2B5EF4-FFF2-40B4-BE49-F238E27FC236}">
                      <a16:creationId xmlns:a16="http://schemas.microsoft.com/office/drawing/2014/main" id="{E0711A63-BFC5-4AC5-B756-A2977937A2A2}"/>
                    </a:ext>
                  </a:extLst>
                </p:cNvPr>
                <p:cNvSpPr/>
                <p:nvPr/>
              </p:nvSpPr>
              <p:spPr>
                <a:xfrm>
                  <a:off x="886363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06C9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2" name="자유형: 도형 44">
                  <a:extLst>
                    <a:ext uri="{FF2B5EF4-FFF2-40B4-BE49-F238E27FC236}">
                      <a16:creationId xmlns:a16="http://schemas.microsoft.com/office/drawing/2014/main" id="{1F849E17-3CD0-4B51-A58F-3574FF85F966}"/>
                    </a:ext>
                  </a:extLst>
                </p:cNvPr>
                <p:cNvSpPr/>
                <p:nvPr/>
              </p:nvSpPr>
              <p:spPr>
                <a:xfrm>
                  <a:off x="886363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3" name="자유형: 도형 45">
                  <a:extLst>
                    <a:ext uri="{FF2B5EF4-FFF2-40B4-BE49-F238E27FC236}">
                      <a16:creationId xmlns:a16="http://schemas.microsoft.com/office/drawing/2014/main" id="{1B6D5ADF-BC3B-4844-82B9-D4DF2B1D6338}"/>
                    </a:ext>
                  </a:extLst>
                </p:cNvPr>
                <p:cNvSpPr/>
                <p:nvPr/>
              </p:nvSpPr>
              <p:spPr>
                <a:xfrm>
                  <a:off x="989138" y="2584064"/>
                  <a:ext cx="165734" cy="87248"/>
                </a:xfrm>
                <a:custGeom>
                  <a:avLst/>
                  <a:gdLst>
                    <a:gd name="connsiteX0" fmla="*/ 165735 w 165734"/>
                    <a:gd name="connsiteY0" fmla="*/ 87249 h 87248"/>
                    <a:gd name="connsiteX1" fmla="*/ 30956 w 165734"/>
                    <a:gd name="connsiteY1" fmla="*/ 0 h 87248"/>
                    <a:gd name="connsiteX2" fmla="*/ 0 w 165734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734" h="87248">
                      <a:moveTo>
                        <a:pt x="165735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77" name="그래픽 2">
                <a:extLst>
                  <a:ext uri="{FF2B5EF4-FFF2-40B4-BE49-F238E27FC236}">
                    <a16:creationId xmlns:a16="http://schemas.microsoft.com/office/drawing/2014/main" id="{8072C531-8F73-45DD-8272-963F3934C815}"/>
                  </a:ext>
                </a:extLst>
              </p:cNvPr>
              <p:cNvGrpSpPr/>
              <p:nvPr/>
            </p:nvGrpSpPr>
            <p:grpSpPr>
              <a:xfrm>
                <a:off x="1155349" y="2323174"/>
                <a:ext cx="268509" cy="520541"/>
                <a:chOff x="1155349" y="2323174"/>
                <a:chExt cx="268509" cy="520541"/>
              </a:xfrm>
            </p:grpSpPr>
            <p:sp>
              <p:nvSpPr>
                <p:cNvPr id="178" name="자유형: 도형 40">
                  <a:extLst>
                    <a:ext uri="{FF2B5EF4-FFF2-40B4-BE49-F238E27FC236}">
                      <a16:creationId xmlns:a16="http://schemas.microsoft.com/office/drawing/2014/main" id="{1D7B00B0-AE20-43FF-A712-EA3584BF0F37}"/>
                    </a:ext>
                  </a:extLst>
                </p:cNvPr>
                <p:cNvSpPr/>
                <p:nvPr/>
              </p:nvSpPr>
              <p:spPr>
                <a:xfrm>
                  <a:off x="1155349" y="2496910"/>
                  <a:ext cx="268509" cy="346805"/>
                </a:xfrm>
                <a:custGeom>
                  <a:avLst/>
                  <a:gdLst>
                    <a:gd name="connsiteX0" fmla="*/ 0 w 268509"/>
                    <a:gd name="connsiteY0" fmla="*/ 173736 h 346805"/>
                    <a:gd name="connsiteX1" fmla="*/ 0 w 268509"/>
                    <a:gd name="connsiteY1" fmla="*/ 346805 h 346805"/>
                    <a:gd name="connsiteX2" fmla="*/ 268510 w 268509"/>
                    <a:gd name="connsiteY2" fmla="*/ 174403 h 346805"/>
                    <a:gd name="connsiteX3" fmla="*/ 268510 w 268509"/>
                    <a:gd name="connsiteY3" fmla="*/ 0 h 34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6805">
                      <a:moveTo>
                        <a:pt x="0" y="173736"/>
                      </a:moveTo>
                      <a:lnTo>
                        <a:pt x="0" y="346805"/>
                      </a:lnTo>
                      <a:lnTo>
                        <a:pt x="268510" y="174403"/>
                      </a:lnTo>
                      <a:lnTo>
                        <a:pt x="268510" y="0"/>
                      </a:lnTo>
                      <a:close/>
                    </a:path>
                  </a:pathLst>
                </a:custGeom>
                <a:solidFill>
                  <a:srgbClr val="0C2E5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9" name="자유형: 도형 41">
                  <a:extLst>
                    <a:ext uri="{FF2B5EF4-FFF2-40B4-BE49-F238E27FC236}">
                      <a16:creationId xmlns:a16="http://schemas.microsoft.com/office/drawing/2014/main" id="{DED93A20-D752-47C3-8595-5EA69D4EEDCF}"/>
                    </a:ext>
                  </a:extLst>
                </p:cNvPr>
                <p:cNvSpPr/>
                <p:nvPr/>
              </p:nvSpPr>
              <p:spPr>
                <a:xfrm>
                  <a:off x="1155349" y="2323174"/>
                  <a:ext cx="268509" cy="348138"/>
                </a:xfrm>
                <a:custGeom>
                  <a:avLst/>
                  <a:gdLst>
                    <a:gd name="connsiteX0" fmla="*/ 0 w 268509"/>
                    <a:gd name="connsiteY0" fmla="*/ 0 h 348138"/>
                    <a:gd name="connsiteX1" fmla="*/ 0 w 268509"/>
                    <a:gd name="connsiteY1" fmla="*/ 174403 h 348138"/>
                    <a:gd name="connsiteX2" fmla="*/ 268510 w 268509"/>
                    <a:gd name="connsiteY2" fmla="*/ 348139 h 348138"/>
                    <a:gd name="connsiteX3" fmla="*/ 268510 w 268509"/>
                    <a:gd name="connsiteY3" fmla="*/ 173736 h 34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8509" h="348138">
                      <a:moveTo>
                        <a:pt x="0" y="0"/>
                      </a:moveTo>
                      <a:lnTo>
                        <a:pt x="0" y="174403"/>
                      </a:lnTo>
                      <a:lnTo>
                        <a:pt x="268510" y="348139"/>
                      </a:lnTo>
                      <a:lnTo>
                        <a:pt x="268510" y="173736"/>
                      </a:lnTo>
                      <a:close/>
                    </a:path>
                  </a:pathLst>
                </a:custGeom>
                <a:solidFill>
                  <a:srgbClr val="144E8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80" name="자유형: 도형 42">
                  <a:extLst>
                    <a:ext uri="{FF2B5EF4-FFF2-40B4-BE49-F238E27FC236}">
                      <a16:creationId xmlns:a16="http://schemas.microsoft.com/office/drawing/2014/main" id="{C78673B2-86A4-4589-B803-4AD1F0520C3B}"/>
                    </a:ext>
                  </a:extLst>
                </p:cNvPr>
                <p:cNvSpPr/>
                <p:nvPr/>
              </p:nvSpPr>
              <p:spPr>
                <a:xfrm>
                  <a:off x="1258029" y="2584064"/>
                  <a:ext cx="165830" cy="87248"/>
                </a:xfrm>
                <a:custGeom>
                  <a:avLst/>
                  <a:gdLst>
                    <a:gd name="connsiteX0" fmla="*/ 165830 w 165830"/>
                    <a:gd name="connsiteY0" fmla="*/ 87249 h 87248"/>
                    <a:gd name="connsiteX1" fmla="*/ 30956 w 165830"/>
                    <a:gd name="connsiteY1" fmla="*/ 0 h 87248"/>
                    <a:gd name="connsiteX2" fmla="*/ 0 w 165830"/>
                    <a:gd name="connsiteY2" fmla="*/ 20098 h 87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5830" h="87248">
                      <a:moveTo>
                        <a:pt x="165830" y="87249"/>
                      </a:moveTo>
                      <a:lnTo>
                        <a:pt x="30956" y="0"/>
                      </a:lnTo>
                      <a:lnTo>
                        <a:pt x="0" y="20098"/>
                      </a:lnTo>
                      <a:close/>
                    </a:path>
                  </a:pathLst>
                </a:custGeom>
                <a:solidFill>
                  <a:schemeClr val="tx1">
                    <a:alpha val="2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  <p:grpSp>
        <p:nvGrpSpPr>
          <p:cNvPr id="6" name="그룹 5"/>
          <p:cNvGrpSpPr/>
          <p:nvPr/>
        </p:nvGrpSpPr>
        <p:grpSpPr>
          <a:xfrm>
            <a:off x="785803" y="2611252"/>
            <a:ext cx="2653523" cy="972000"/>
            <a:chOff x="785803" y="2620488"/>
            <a:chExt cx="2653523" cy="972000"/>
          </a:xfrm>
        </p:grpSpPr>
        <p:sp>
          <p:nvSpPr>
            <p:cNvPr id="45" name="직사각형 44"/>
            <p:cNvSpPr/>
            <p:nvPr/>
          </p:nvSpPr>
          <p:spPr>
            <a:xfrm>
              <a:off x="785803" y="2620488"/>
              <a:ext cx="2653523" cy="972000"/>
            </a:xfrm>
            <a:prstGeom prst="rect">
              <a:avLst/>
            </a:prstGeom>
            <a:solidFill>
              <a:srgbClr val="DEF5FA"/>
            </a:solidFill>
            <a:ln w="12700">
              <a:solidFill>
                <a:srgbClr val="6A6A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5896277-2C4E-4E26-9BD7-3C58CEE2E75D}"/>
                </a:ext>
              </a:extLst>
            </p:cNvPr>
            <p:cNvSpPr txBox="1"/>
            <p:nvPr/>
          </p:nvSpPr>
          <p:spPr>
            <a:xfrm>
              <a:off x="853405" y="2644823"/>
              <a:ext cx="2518318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DA9C6"/>
                </a:buClr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웹 표준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HTML5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준수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/>
              </a:r>
              <a:b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</a:b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(Non-ActiveX,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멀티 브라우저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OS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지원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buClr>
                  <a:srgbClr val="1DA9C6"/>
                </a:buClr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플랫폼 연동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마이플랫폼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넥사크로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지원</a:t>
              </a:r>
            </a:p>
            <a:p>
              <a:pPr>
                <a:buClr>
                  <a:srgbClr val="1DA9C6"/>
                </a:buClr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대용량 데이터 처리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대용량 엑셀 데이터 처리</a:t>
              </a:r>
            </a:p>
            <a:p>
              <a:pPr>
                <a:buClr>
                  <a:srgbClr val="1DA9C6"/>
                </a:buClr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MDI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구조 화면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 이상 호출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034512" y="2611252"/>
            <a:ext cx="2653523" cy="972000"/>
            <a:chOff x="4034512" y="2620488"/>
            <a:chExt cx="2653523" cy="972000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4034512" y="2620488"/>
              <a:ext cx="2653523" cy="972000"/>
            </a:xfrm>
            <a:prstGeom prst="roundRect">
              <a:avLst>
                <a:gd name="adj" fmla="val 0"/>
              </a:avLst>
            </a:prstGeom>
            <a:solidFill>
              <a:srgbClr val="CAEDFA"/>
            </a:solidFill>
            <a:ln w="12700">
              <a:solidFill>
                <a:srgbClr val="1393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5896277-2C4E-4E26-9BD7-3C58CEE2E75D}"/>
                </a:ext>
              </a:extLst>
            </p:cNvPr>
            <p:cNvSpPr txBox="1"/>
            <p:nvPr/>
          </p:nvSpPr>
          <p:spPr>
            <a:xfrm>
              <a:off x="4102114" y="2644823"/>
              <a:ext cx="2240998" cy="92333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1393C1"/>
                </a:buClr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다양한 그리드 기능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디버깅 기능 지원</a:t>
              </a:r>
            </a:p>
            <a:p>
              <a:pPr>
                <a:buClr>
                  <a:srgbClr val="1393C1"/>
                </a:buClr>
              </a:pP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3rd Party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차트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웹 에디터 호환 및 지원</a:t>
              </a:r>
            </a:p>
            <a:p>
              <a:pPr>
                <a:buClr>
                  <a:srgbClr val="1393C1"/>
                </a:buClr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푸시 서비스 지원</a:t>
              </a:r>
            </a:p>
            <a:p>
              <a:pPr>
                <a:buClr>
                  <a:srgbClr val="1393C1"/>
                </a:buClr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개발 템플릿 제공 및 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OSMU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지원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/>
              </a:r>
              <a:b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</a:b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(One Source Multi Use)</a:t>
              </a:r>
              <a:endPara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74871" y="2611252"/>
            <a:ext cx="2653523" cy="972000"/>
            <a:chOff x="7274871" y="2620488"/>
            <a:chExt cx="2653523" cy="97200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7274871" y="2620488"/>
              <a:ext cx="2653523" cy="972000"/>
            </a:xfrm>
            <a:prstGeom prst="roundRect">
              <a:avLst>
                <a:gd name="adj" fmla="val 0"/>
              </a:avLst>
            </a:prstGeom>
            <a:solidFill>
              <a:srgbClr val="CFEBFD"/>
            </a:solidFill>
            <a:ln w="12700">
              <a:solidFill>
                <a:srgbClr val="0678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endPara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5896277-2C4E-4E26-9BD7-3C58CEE2E75D}"/>
                </a:ext>
              </a:extLst>
            </p:cNvPr>
            <p:cNvSpPr txBox="1"/>
            <p:nvPr/>
          </p:nvSpPr>
          <p:spPr>
            <a:xfrm>
              <a:off x="7342473" y="2644823"/>
              <a:ext cx="2317942" cy="523220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>
              <a:defPPr>
                <a:defRPr lang="ko-KR"/>
              </a:defPPr>
              <a:lvl1pPr marL="130175" indent="-130175">
                <a:spcAft>
                  <a:spcPts val="300"/>
                </a:spcAft>
                <a:buClr>
                  <a:srgbClr val="005CA9"/>
                </a:buClr>
                <a:buFont typeface="Arial" panose="020B0604020202020204" pitchFamily="34" charset="0"/>
                <a:buChar char="•"/>
                <a:defRPr sz="10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>
                <a:buClr>
                  <a:srgbClr val="0678BD"/>
                </a:buClr>
              </a:pPr>
              <a:r>
                <a:rPr lang="ko-KR" altLang="en-US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난독화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우 클릭 방지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URL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노출 방지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b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</a:b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클립보드 제어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암호화 전송</a:t>
              </a:r>
            </a:p>
            <a:p>
              <a:pPr>
                <a:buClr>
                  <a:srgbClr val="0678BD"/>
                </a:buClr>
              </a:pP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개발 표준화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권한 처리</a:t>
              </a:r>
              <a:r>
                <a:rPr lang="en-US" altLang="ko-KR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기술지원 방안 등</a:t>
              </a:r>
            </a:p>
          </p:txBody>
        </p:sp>
      </p:grpSp>
      <p:sp>
        <p:nvSpPr>
          <p:cNvPr id="110" name="사각형: 둥근 한쪽 모서리 6">
            <a:extLst>
              <a:ext uri="{FF2B5EF4-FFF2-40B4-BE49-F238E27FC236}">
                <a16:creationId xmlns:a16="http://schemas.microsoft.com/office/drawing/2014/main" id="{75F92CB1-3EEC-472A-90DF-1157F9F5D8BC}"/>
              </a:ext>
            </a:extLst>
          </p:cNvPr>
          <p:cNvSpPr/>
          <p:nvPr/>
        </p:nvSpPr>
        <p:spPr>
          <a:xfrm>
            <a:off x="680715" y="4230667"/>
            <a:ext cx="9247680" cy="927033"/>
          </a:xfrm>
          <a:prstGeom prst="round1Rect">
            <a:avLst>
              <a:gd name="adj" fmla="val 12057"/>
            </a:avLst>
          </a:prstGeom>
          <a:gradFill flip="none" rotWithShape="1">
            <a:gsLst>
              <a:gs pos="70000">
                <a:srgbClr val="005CA9"/>
              </a:gs>
              <a:gs pos="30000">
                <a:srgbClr val="005CA9"/>
              </a:gs>
              <a:gs pos="0">
                <a:srgbClr val="00437A"/>
              </a:gs>
              <a:gs pos="100000">
                <a:srgbClr val="00437A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11" name="표 110">
            <a:extLst>
              <a:ext uri="{FF2B5EF4-FFF2-40B4-BE49-F238E27FC236}">
                <a16:creationId xmlns:a16="http://schemas.microsoft.com/office/drawing/2014/main" id="{CB2309E5-7A28-4E0F-92AD-D7352B727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564959"/>
              </p:ext>
            </p:extLst>
          </p:nvPr>
        </p:nvGraphicFramePr>
        <p:xfrm>
          <a:off x="680715" y="4238216"/>
          <a:ext cx="9247678" cy="2895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258">
                  <a:extLst>
                    <a:ext uri="{9D8B030D-6E8A-4147-A177-3AD203B41FA5}">
                      <a16:colId xmlns:a16="http://schemas.microsoft.com/office/drawing/2014/main" val="1175277548"/>
                    </a:ext>
                  </a:extLst>
                </a:gridCol>
                <a:gridCol w="1804844">
                  <a:extLst>
                    <a:ext uri="{9D8B030D-6E8A-4147-A177-3AD203B41FA5}">
                      <a16:colId xmlns:a16="http://schemas.microsoft.com/office/drawing/2014/main" val="1401607924"/>
                    </a:ext>
                  </a:extLst>
                </a:gridCol>
                <a:gridCol w="850072">
                  <a:extLst>
                    <a:ext uri="{9D8B030D-6E8A-4147-A177-3AD203B41FA5}">
                      <a16:colId xmlns:a16="http://schemas.microsoft.com/office/drawing/2014/main" val="3493665425"/>
                    </a:ext>
                  </a:extLst>
                </a:gridCol>
                <a:gridCol w="850072">
                  <a:extLst>
                    <a:ext uri="{9D8B030D-6E8A-4147-A177-3AD203B41FA5}">
                      <a16:colId xmlns:a16="http://schemas.microsoft.com/office/drawing/2014/main" val="3200938272"/>
                    </a:ext>
                  </a:extLst>
                </a:gridCol>
                <a:gridCol w="850072">
                  <a:extLst>
                    <a:ext uri="{9D8B030D-6E8A-4147-A177-3AD203B41FA5}">
                      <a16:colId xmlns:a16="http://schemas.microsoft.com/office/drawing/2014/main" val="2214391191"/>
                    </a:ext>
                  </a:extLst>
                </a:gridCol>
                <a:gridCol w="850072">
                  <a:extLst>
                    <a:ext uri="{9D8B030D-6E8A-4147-A177-3AD203B41FA5}">
                      <a16:colId xmlns:a16="http://schemas.microsoft.com/office/drawing/2014/main" val="3631497217"/>
                    </a:ext>
                  </a:extLst>
                </a:gridCol>
                <a:gridCol w="850072">
                  <a:extLst>
                    <a:ext uri="{9D8B030D-6E8A-4147-A177-3AD203B41FA5}">
                      <a16:colId xmlns:a16="http://schemas.microsoft.com/office/drawing/2014/main" val="1811213716"/>
                    </a:ext>
                  </a:extLst>
                </a:gridCol>
                <a:gridCol w="850072">
                  <a:extLst>
                    <a:ext uri="{9D8B030D-6E8A-4147-A177-3AD203B41FA5}">
                      <a16:colId xmlns:a16="http://schemas.microsoft.com/office/drawing/2014/main" val="2758726358"/>
                    </a:ext>
                  </a:extLst>
                </a:gridCol>
                <a:gridCol w="850072">
                  <a:extLst>
                    <a:ext uri="{9D8B030D-6E8A-4147-A177-3AD203B41FA5}">
                      <a16:colId xmlns:a16="http://schemas.microsoft.com/office/drawing/2014/main" val="1952684790"/>
                    </a:ext>
                  </a:extLst>
                </a:gridCol>
                <a:gridCol w="850072">
                  <a:extLst>
                    <a:ext uri="{9D8B030D-6E8A-4147-A177-3AD203B41FA5}">
                      <a16:colId xmlns:a16="http://schemas.microsoft.com/office/drawing/2014/main" val="1921090739"/>
                    </a:ext>
                  </a:extLst>
                </a:gridCol>
              </a:tblGrid>
              <a:tr h="286157">
                <a:tc rowSpan="2"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ko-KR" altLang="en-US" sz="1100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구  분</a:t>
                      </a:r>
                      <a:endParaRPr lang="ko-KR" altLang="en-US" sz="1100" b="1" kern="1200" dirty="0" smtClean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33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추 진 일 정</a:t>
                      </a:r>
                      <a:endParaRPr lang="ko-KR" altLang="en-US" sz="110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90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90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63929"/>
                  </a:ext>
                </a:extLst>
              </a:tr>
              <a:tr h="286157">
                <a:tc gridSpan="2"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ko-KR" altLang="en-US" sz="11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B33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15</a:t>
                      </a:r>
                      <a:r>
                        <a:rPr lang="ko-KR" altLang="en-US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ko-KR" altLang="en-US" sz="11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16</a:t>
                      </a:r>
                      <a:r>
                        <a:rPr lang="ko-KR" altLang="en-US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ko-KR" altLang="en-US" sz="11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17</a:t>
                      </a:r>
                      <a:r>
                        <a:rPr lang="ko-KR" altLang="en-US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ko-KR" altLang="en-US" sz="11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18</a:t>
                      </a:r>
                      <a:r>
                        <a:rPr lang="ko-KR" altLang="en-US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ko-KR" altLang="en-US" sz="11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19</a:t>
                      </a:r>
                      <a:r>
                        <a:rPr lang="ko-KR" altLang="en-US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ko-KR" altLang="en-US" sz="11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22</a:t>
                      </a:r>
                      <a:r>
                        <a:rPr lang="ko-KR" altLang="en-US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ko-KR" altLang="en-US" sz="11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23</a:t>
                      </a:r>
                      <a:r>
                        <a:rPr lang="ko-KR" altLang="en-US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ko-KR" altLang="en-US" sz="11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24</a:t>
                      </a:r>
                      <a:r>
                        <a:rPr lang="ko-KR" altLang="en-US" sz="1100" b="1" kern="1200" dirty="0" smtClean="0">
                          <a:ln w="19050">
                            <a:solidFill>
                              <a:srgbClr val="027BA6">
                                <a:lumMod val="50000"/>
                                <a:alpha val="0"/>
                              </a:srgbClr>
                            </a:solidFill>
                            <a:prstDash val="solid"/>
                          </a:ln>
                          <a:solidFill>
                            <a:srgbClr val="005CA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 panose="020B0604020202020204" pitchFamily="34" charset="0"/>
                        </a:rPr>
                        <a:t>일</a:t>
                      </a:r>
                      <a:endParaRPr lang="ko-KR" altLang="en-US" sz="1100" b="1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695960"/>
                  </a:ext>
                </a:extLst>
              </a:tr>
              <a:tr h="464708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 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2</a:t>
                      </a: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명</a:t>
                      </a:r>
                      <a:endParaRPr lang="en-US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디자인 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1</a:t>
                      </a: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명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33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개발환경 구성</a:t>
                      </a:r>
                      <a:endParaRPr lang="en-US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B33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511976"/>
                  </a:ext>
                </a:extLst>
              </a:tr>
              <a:tr h="464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디자인 및 퍼블리싱</a:t>
                      </a:r>
                      <a:endParaRPr lang="en-US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050" kern="120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779729"/>
                  </a:ext>
                </a:extLst>
              </a:tr>
              <a:tr h="464708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44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</a:t>
                      </a:r>
                      <a:endParaRPr lang="en-US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프레임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공통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요건 화면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샘플 등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endParaRPr lang="ko-KR" altLang="en-US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531522"/>
                  </a:ext>
                </a:extLst>
              </a:tr>
              <a:tr h="464708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44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테스트</a:t>
                      </a:r>
                      <a:endParaRPr lang="en-US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250882"/>
                  </a:ext>
                </a:extLst>
              </a:tr>
              <a:tr h="4647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문서 작업</a:t>
                      </a:r>
                      <a:endParaRPr lang="en-US" altLang="ko-KR" sz="1000" b="1" kern="120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srgbClr val="005CA9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50" b="0" i="0" u="none" strike="noStrike" kern="1200" cap="none" spc="0" normalizeH="0" baseline="0" noProof="0" dirty="0">
                        <a:ln w="19050">
                          <a:solidFill>
                            <a:srgbClr val="027BA6">
                              <a:lumMod val="50000"/>
                              <a:alpha val="0"/>
                            </a:srgbClr>
                          </a:solidFill>
                          <a:prstDash val="solid"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 panose="020B0604020202020204" pitchFamily="34" charset="0"/>
                      </a:endParaRPr>
                    </a:p>
                  </a:txBody>
                  <a:tcPr marL="72000" marR="72000" marT="36000" marB="36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317988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9186662" y="5680559"/>
            <a:ext cx="603752" cy="783710"/>
            <a:chOff x="9158954" y="5680559"/>
            <a:chExt cx="603752" cy="783710"/>
          </a:xfrm>
        </p:grpSpPr>
        <p:grpSp>
          <p:nvGrpSpPr>
            <p:cNvPr id="2" name="그룹 1"/>
            <p:cNvGrpSpPr/>
            <p:nvPr/>
          </p:nvGrpSpPr>
          <p:grpSpPr>
            <a:xfrm>
              <a:off x="9389458" y="5680559"/>
              <a:ext cx="373248" cy="364745"/>
              <a:chOff x="9389458" y="5680559"/>
              <a:chExt cx="373248" cy="364745"/>
            </a:xfrm>
          </p:grpSpPr>
          <p:pic>
            <p:nvPicPr>
              <p:cNvPr id="242" name="Picture 2" descr="https://encrypted-tbn3.gstatic.com/images?q=tbn:ANd9GcRrlSfe5TY8EHoLBHUw0pJaNlVorqPMK2g0zRx6v6EJLHl10T_iKZ7wJA">
                <a:extLst>
                  <a:ext uri="{FF2B5EF4-FFF2-40B4-BE49-F238E27FC236}">
                    <a16:creationId xmlns:a16="http://schemas.microsoft.com/office/drawing/2014/main" id="{9BDA7047-2329-432E-B2EA-8BE53CAB66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440532" y="5680559"/>
                <a:ext cx="322174" cy="298888"/>
              </a:xfrm>
              <a:prstGeom prst="rect">
                <a:avLst/>
              </a:prstGeom>
              <a:noFill/>
              <a:ln w="6350">
                <a:noFill/>
              </a:ln>
            </p:spPr>
          </p:pic>
          <p:sp>
            <p:nvSpPr>
              <p:cNvPr id="243" name="Oval 233">
                <a:extLst>
                  <a:ext uri="{FF2B5EF4-FFF2-40B4-BE49-F238E27FC236}">
                    <a16:creationId xmlns:a16="http://schemas.microsoft.com/office/drawing/2014/main" id="{EF6D3544-A067-4DFD-8D5F-0DC0F0358D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9389458" y="5940278"/>
                <a:ext cx="119602" cy="105026"/>
              </a:xfrm>
              <a:prstGeom prst="ellipse">
                <a:avLst/>
              </a:prstGeom>
              <a:solidFill>
                <a:srgbClr val="EA2647"/>
              </a:solidFill>
              <a:ln w="1905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50800" dir="1200000" sx="96000" sy="96000" algn="t" rotWithShape="0">
                  <a:prstClr val="black">
                    <a:alpha val="8000"/>
                  </a:prstClr>
                </a:outerShdw>
              </a:effectLst>
            </p:spPr>
            <p:txBody>
              <a:bodyPr lIns="91428" tIns="45715" rIns="91428" bIns="45715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defTabSz="914284">
                  <a:buClr>
                    <a:srgbClr val="7BA8D5"/>
                  </a:buClr>
                  <a:buFont typeface="Wingdings 2" pitchFamily="18" charset="2"/>
                  <a:buChar char="¡"/>
                  <a:defRPr/>
                </a:pPr>
                <a:endParaRPr lang="ko-KR" altLang="ko-KR" sz="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333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D3AA223D-01F8-42C1-AA78-0ECFD836B34C}"/>
                </a:ext>
              </a:extLst>
            </p:cNvPr>
            <p:cNvSpPr txBox="1"/>
            <p:nvPr/>
          </p:nvSpPr>
          <p:spPr>
            <a:xfrm>
              <a:off x="9158954" y="6083789"/>
              <a:ext cx="556811" cy="38048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pPr algn="ctr" defTabSz="941388">
                <a:spcBef>
                  <a:spcPct val="0"/>
                </a:spcBef>
              </a:pPr>
              <a:r>
                <a:rPr lang="en-US" altLang="ko-KR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A264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PoC</a:t>
              </a:r>
            </a:p>
            <a:p>
              <a:pPr algn="ctr" defTabSz="941388">
                <a:spcBef>
                  <a:spcPct val="0"/>
                </a:spcBef>
              </a:pPr>
              <a:r>
                <a:rPr lang="ko-KR" altLang="en-US" sz="10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A2647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결과 발표</a:t>
              </a:r>
              <a:endParaRPr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A264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238149" y="4894366"/>
            <a:ext cx="614734" cy="293819"/>
            <a:chOff x="3265857" y="4808283"/>
            <a:chExt cx="614734" cy="293819"/>
          </a:xfrm>
        </p:grpSpPr>
        <p:sp>
          <p:nvSpPr>
            <p:cNvPr id="251" name="오른쪽 화살표 250"/>
            <p:cNvSpPr/>
            <p:nvPr/>
          </p:nvSpPr>
          <p:spPr>
            <a:xfrm>
              <a:off x="3265857" y="5000439"/>
              <a:ext cx="614734" cy="101663"/>
            </a:xfrm>
            <a:prstGeom prst="rightArrow">
              <a:avLst>
                <a:gd name="adj1" fmla="val 31718"/>
                <a:gd name="adj2" fmla="val 91302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06EEA10C-9751-484A-B0CF-A2CCF72292C5}"/>
                </a:ext>
              </a:extLst>
            </p:cNvPr>
            <p:cNvSpPr txBox="1"/>
            <p:nvPr/>
          </p:nvSpPr>
          <p:spPr>
            <a:xfrm>
              <a:off x="3457044" y="4808283"/>
              <a:ext cx="232363" cy="2112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z="900" b="1" spc="-4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900" b="1" spc="-4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endParaRPr lang="en-US" altLang="ko-KR" sz="900" b="1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194572" y="5351605"/>
            <a:ext cx="2988000" cy="301386"/>
            <a:chOff x="4194572" y="5296189"/>
            <a:chExt cx="2988000" cy="301386"/>
          </a:xfrm>
        </p:grpSpPr>
        <p:sp>
          <p:nvSpPr>
            <p:cNvPr id="252" name="오른쪽 화살표 251"/>
            <p:cNvSpPr/>
            <p:nvPr/>
          </p:nvSpPr>
          <p:spPr>
            <a:xfrm>
              <a:off x="4194572" y="5495912"/>
              <a:ext cx="2988000" cy="101663"/>
            </a:xfrm>
            <a:prstGeom prst="rightArrow">
              <a:avLst>
                <a:gd name="adj1" fmla="val 31718"/>
                <a:gd name="adj2" fmla="val 91302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6EEA10C-9751-484A-B0CF-A2CCF72292C5}"/>
                </a:ext>
              </a:extLst>
            </p:cNvPr>
            <p:cNvSpPr txBox="1"/>
            <p:nvPr/>
          </p:nvSpPr>
          <p:spPr>
            <a:xfrm>
              <a:off x="5572390" y="5296189"/>
              <a:ext cx="232362" cy="2112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z="900" b="1" spc="-4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900" b="1" spc="-4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endParaRPr lang="en-US" altLang="ko-KR" sz="900" b="1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194572" y="5813890"/>
            <a:ext cx="2988000" cy="297448"/>
            <a:chOff x="4194572" y="5740002"/>
            <a:chExt cx="2988000" cy="297448"/>
          </a:xfrm>
        </p:grpSpPr>
        <p:sp>
          <p:nvSpPr>
            <p:cNvPr id="253" name="오른쪽 화살표 252"/>
            <p:cNvSpPr/>
            <p:nvPr/>
          </p:nvSpPr>
          <p:spPr>
            <a:xfrm>
              <a:off x="4194572" y="5935787"/>
              <a:ext cx="2988000" cy="101663"/>
            </a:xfrm>
            <a:prstGeom prst="rightArrow">
              <a:avLst>
                <a:gd name="adj1" fmla="val 31718"/>
                <a:gd name="adj2" fmla="val 91302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06EEA10C-9751-484A-B0CF-A2CCF72292C5}"/>
                </a:ext>
              </a:extLst>
            </p:cNvPr>
            <p:cNvSpPr txBox="1"/>
            <p:nvPr/>
          </p:nvSpPr>
          <p:spPr>
            <a:xfrm>
              <a:off x="5572390" y="5740002"/>
              <a:ext cx="232362" cy="2112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z="900" b="1" spc="-4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900" b="1" spc="-4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endParaRPr lang="en-US" altLang="ko-KR" sz="900" b="1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6" name="그룹 265"/>
          <p:cNvGrpSpPr/>
          <p:nvPr/>
        </p:nvGrpSpPr>
        <p:grpSpPr>
          <a:xfrm>
            <a:off x="7498033" y="6292595"/>
            <a:ext cx="614734" cy="293819"/>
            <a:chOff x="3265857" y="4808283"/>
            <a:chExt cx="614734" cy="293819"/>
          </a:xfrm>
        </p:grpSpPr>
        <p:sp>
          <p:nvSpPr>
            <p:cNvPr id="267" name="오른쪽 화살표 266"/>
            <p:cNvSpPr/>
            <p:nvPr/>
          </p:nvSpPr>
          <p:spPr>
            <a:xfrm>
              <a:off x="3265857" y="5000439"/>
              <a:ext cx="614734" cy="101663"/>
            </a:xfrm>
            <a:prstGeom prst="rightArrow">
              <a:avLst>
                <a:gd name="adj1" fmla="val 31718"/>
                <a:gd name="adj2" fmla="val 91302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06EEA10C-9751-484A-B0CF-A2CCF72292C5}"/>
                </a:ext>
              </a:extLst>
            </p:cNvPr>
            <p:cNvSpPr txBox="1"/>
            <p:nvPr/>
          </p:nvSpPr>
          <p:spPr>
            <a:xfrm>
              <a:off x="3457044" y="4808283"/>
              <a:ext cx="232363" cy="2112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z="900" b="1" spc="-4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900" b="1" spc="-4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endParaRPr lang="en-US" altLang="ko-KR" sz="900" b="1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69" name="그룹 268"/>
          <p:cNvGrpSpPr/>
          <p:nvPr/>
        </p:nvGrpSpPr>
        <p:grpSpPr>
          <a:xfrm>
            <a:off x="8348958" y="6758787"/>
            <a:ext cx="614734" cy="293819"/>
            <a:chOff x="3265857" y="4808283"/>
            <a:chExt cx="614734" cy="293819"/>
          </a:xfrm>
        </p:grpSpPr>
        <p:sp>
          <p:nvSpPr>
            <p:cNvPr id="270" name="오른쪽 화살표 269"/>
            <p:cNvSpPr/>
            <p:nvPr/>
          </p:nvSpPr>
          <p:spPr>
            <a:xfrm>
              <a:off x="3265857" y="5000439"/>
              <a:ext cx="614734" cy="101663"/>
            </a:xfrm>
            <a:prstGeom prst="rightArrow">
              <a:avLst>
                <a:gd name="adj1" fmla="val 31718"/>
                <a:gd name="adj2" fmla="val 91302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6EEA10C-9751-484A-B0CF-A2CCF72292C5}"/>
                </a:ext>
              </a:extLst>
            </p:cNvPr>
            <p:cNvSpPr txBox="1"/>
            <p:nvPr/>
          </p:nvSpPr>
          <p:spPr>
            <a:xfrm>
              <a:off x="3457044" y="4808283"/>
              <a:ext cx="232363" cy="21120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sz="900" b="1" spc="-4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900" b="1" spc="-4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</a:t>
              </a:r>
              <a:endParaRPr lang="en-US" altLang="ko-KR" sz="900" b="1" spc="-4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2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1"/>
            <a:ext cx="9796187" cy="33396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0"/>
            <a:ext cx="9796187" cy="29937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11DEBA-7F21-4CDF-A1C3-6085349ACC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6362" y="1381460"/>
          <a:ext cx="9796185" cy="549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858">
                  <a:extLst>
                    <a:ext uri="{9D8B030D-6E8A-4147-A177-3AD203B41FA5}">
                      <a16:colId xmlns:a16="http://schemas.microsoft.com/office/drawing/2014/main" val="168465058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3428216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56435966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542725841"/>
                    </a:ext>
                  </a:extLst>
                </a:gridCol>
                <a:gridCol w="1079423">
                  <a:extLst>
                    <a:ext uri="{9D8B030D-6E8A-4147-A177-3AD203B41FA5}">
                      <a16:colId xmlns:a16="http://schemas.microsoft.com/office/drawing/2014/main" val="2532373325"/>
                    </a:ext>
                  </a:extLst>
                </a:gridCol>
              </a:tblGrid>
              <a:tr h="3371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번호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분류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평가항목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시나리오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지원여부 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(O/X/△)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8105"/>
                  </a:ext>
                </a:extLst>
              </a:tr>
              <a:tr h="646640">
                <a:tc rowSpan="2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A-0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시나리오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0.1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구현된 내용이 제대로 보이는지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기능을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보고 체크한다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52301"/>
                  </a:ext>
                </a:extLst>
              </a:tr>
              <a:tr h="646640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0.2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구현된 내용이 제대로 보이는지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기능을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보고 체크한다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22446"/>
                  </a:ext>
                </a:extLst>
              </a:tr>
              <a:tr h="646640">
                <a:tc rowSpan="5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A-1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호환성</a:t>
                      </a:r>
                      <a:endParaRPr lang="en-US" altLang="ko-KR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1.1 O/S,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브라우저 호환성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A-0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시나리오의 화면이 사용자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O/S,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브라우저 환경에 제약이 있는지 체크한다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 A-0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시나리오의 화면을 확인 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다양한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OS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및 브라우저에서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UI 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컴포넌트가 모두 작동하는지 체크한다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955020"/>
                  </a:ext>
                </a:extLst>
              </a:tr>
              <a:tr h="646640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1.2 UI 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프레임워크 연동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당사 기존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UI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프레임워크 화면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마이플랫폼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넥사크로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웹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과 연동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호출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피호출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을 지원한다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신규 솔루션과 타 플랫폼간 쌍방 화면을 호출한다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플랫폼간 화면이 호출되는지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65610"/>
                  </a:ext>
                </a:extLst>
              </a:tr>
              <a:tr h="646640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1.3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다국어 지원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다국어 지원 기능을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유니코드 기반 다국어를 지원한다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유니코드 기반 다국어 표기를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  <a:endParaRPr lang="ko-KR" altLang="en-US" sz="1000" b="1" i="0" u="none" strike="noStrike" kern="120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702922"/>
                  </a:ext>
                </a:extLst>
              </a:tr>
              <a:tr h="646640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1.4 </a:t>
                      </a:r>
                      <a:r>
                        <a:rPr lang="ko-KR" altLang="en-US" sz="10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기본환경</a:t>
                      </a:r>
                      <a:endParaRPr lang="ko-KR" altLang="en-US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웹표준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준수 사항을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HTML5, Non </a:t>
                      </a:r>
                      <a:r>
                        <a:rPr lang="en-US" altLang="ko-KR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Acrive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-X 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기반 환경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웹표준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준수 사항을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나눔고딕"/>
                      </a:endParaRP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536259"/>
                  </a:ext>
                </a:extLst>
              </a:tr>
              <a:tr h="1278648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1.5 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통신전문구성 및 통신 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통신전문구성 및 통신을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-. </a:t>
                      </a:r>
                      <a:r>
                        <a:rPr lang="en-US" altLang="ko-KR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DataSet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DataMap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와 통신 전문 조합 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통신 전문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JSON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형태 구성 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통신을 위하 표준 프로토콜 구성 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통신전문구성 및 통신을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36075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10230029" y="57478"/>
            <a:ext cx="33342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별첨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94101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PoC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592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３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PoC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항목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자체 체크리스트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696012" y="2549117"/>
            <a:ext cx="920041" cy="295778"/>
            <a:chOff x="1042104" y="1139790"/>
            <a:chExt cx="920041" cy="295778"/>
          </a:xfrm>
        </p:grpSpPr>
        <p:sp>
          <p:nvSpPr>
            <p:cNvPr id="18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696012" y="3186095"/>
            <a:ext cx="920041" cy="295778"/>
            <a:chOff x="1042104" y="1139790"/>
            <a:chExt cx="920041" cy="295778"/>
          </a:xfrm>
        </p:grpSpPr>
        <p:sp>
          <p:nvSpPr>
            <p:cNvPr id="21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696012" y="1912140"/>
            <a:ext cx="920041" cy="295778"/>
            <a:chOff x="1042104" y="1139790"/>
            <a:chExt cx="920041" cy="295778"/>
          </a:xfrm>
        </p:grpSpPr>
        <p:sp>
          <p:nvSpPr>
            <p:cNvPr id="24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696012" y="3819833"/>
            <a:ext cx="920041" cy="295778"/>
            <a:chOff x="1042104" y="1139790"/>
            <a:chExt cx="920041" cy="295778"/>
          </a:xfrm>
        </p:grpSpPr>
        <p:sp>
          <p:nvSpPr>
            <p:cNvPr id="27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696012" y="4479299"/>
            <a:ext cx="920041" cy="295778"/>
            <a:chOff x="1042104" y="1139790"/>
            <a:chExt cx="920041" cy="295778"/>
          </a:xfrm>
        </p:grpSpPr>
        <p:sp>
          <p:nvSpPr>
            <p:cNvPr id="30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96012" y="5140745"/>
            <a:ext cx="920041" cy="295778"/>
            <a:chOff x="1042104" y="1139790"/>
            <a:chExt cx="920041" cy="295778"/>
          </a:xfrm>
          <a:solidFill>
            <a:srgbClr val="10A0A5"/>
          </a:solidFill>
        </p:grpSpPr>
        <p:sp>
          <p:nvSpPr>
            <p:cNvPr id="33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4" y="1195346"/>
              <a:ext cx="275718" cy="184666"/>
            </a:xfrm>
            <a:prstGeom prst="rect">
              <a:avLst/>
            </a:prstGeom>
            <a:grpFill/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문서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696012" y="6114808"/>
            <a:ext cx="920041" cy="295778"/>
            <a:chOff x="1042104" y="1139790"/>
            <a:chExt cx="920041" cy="295778"/>
          </a:xfrm>
        </p:grpSpPr>
        <p:sp>
          <p:nvSpPr>
            <p:cNvPr id="36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4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3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1"/>
            <a:ext cx="9796187" cy="33396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0"/>
            <a:ext cx="9796187" cy="29937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11DEBA-7F21-4CDF-A1C3-6085349ACC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6362" y="1381461"/>
          <a:ext cx="9796185" cy="5495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858">
                  <a:extLst>
                    <a:ext uri="{9D8B030D-6E8A-4147-A177-3AD203B41FA5}">
                      <a16:colId xmlns:a16="http://schemas.microsoft.com/office/drawing/2014/main" val="168465058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3428216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56435966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542725841"/>
                    </a:ext>
                  </a:extLst>
                </a:gridCol>
                <a:gridCol w="1079423">
                  <a:extLst>
                    <a:ext uri="{9D8B030D-6E8A-4147-A177-3AD203B41FA5}">
                      <a16:colId xmlns:a16="http://schemas.microsoft.com/office/drawing/2014/main" val="2532373325"/>
                    </a:ext>
                  </a:extLst>
                </a:gridCol>
              </a:tblGrid>
              <a:tr h="33713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번호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분류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평가항목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시나리오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지원여부 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(O/X/△)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8105"/>
                  </a:ext>
                </a:extLst>
              </a:tr>
              <a:tr h="1770338">
                <a:tc rowSpan="7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A-2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컴포넌트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2.1 GRID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기능 확인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Grid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다양한 기능을 체크한다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Grid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를 활용 할 수 있는지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다중 포맷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수식 표현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틀고정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리사이징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행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열 삽입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삭제 기능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UI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컴포넌트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배치가능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Cell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병합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분할가능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/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소계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합계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Excel Import/Export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파일 업로드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다운로드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그리드에서도 가능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GRID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에서 제시하는 기능을 확인 후 체크한다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52301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ctr" latinLnBrk="1" hangingPunct="1"/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2.2 Chart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기능 호환 및 지원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Chart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기능을 제공하여야 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Chart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화면을 제시한다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Chart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화면을 보여주고 체크를 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445393"/>
                  </a:ext>
                </a:extLst>
              </a:tr>
              <a:tr h="586798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ctr" latinLnBrk="1" hangingPunct="1"/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2.3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웹 에디터 기능 호환 및 지원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웹 에디터 기능을 제공하여야 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게시판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웹 에디터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글을 작성한다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게시판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웹 에디터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글을 작성한다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898163"/>
                  </a:ext>
                </a:extLst>
              </a:tr>
              <a:tr h="565330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ctr" latinLnBrk="1" hangingPunct="1"/>
                      <a:r>
                        <a:rPr lang="en-US" sz="10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2.4 PUSH 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 지원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긴급 메시지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공지 등의 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PUSH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서비스를 제공하여야 한다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조직별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개인별 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PUSH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메시지를 발송한다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조직별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개인별 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PUSH </a:t>
                      </a:r>
                      <a:r>
                        <a:rPr lang="ko-KR" altLang="en-US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메시지를 확인한다</a:t>
                      </a:r>
                      <a:r>
                        <a:rPr lang="en-US" altLang="ko-KR" sz="900" b="0" i="0" u="none" strike="noStrike" kern="120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41675"/>
                  </a:ext>
                </a:extLst>
              </a:tr>
              <a:tr h="554596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ctr" latinLnBrk="1" hangingPunct="1"/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2.5 </a:t>
                      </a:r>
                      <a:r>
                        <a:rPr lang="ko-KR" altLang="en-US" sz="10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전역변수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지원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 이동간 동일 입력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파라미터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내용을 공유한다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에서 입력한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조회조건을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화면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를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열때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자동입력한다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화면간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전역변수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공유 기능을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955020"/>
                  </a:ext>
                </a:extLst>
              </a:tr>
              <a:tr h="586798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ctr" latinLnBrk="1" hangingPunct="1"/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2.6.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 컴포넌트 지원 수량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충분한 기본 제공 컴포넌트를 제공한다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 제공 컴포넌트 수를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 제공 컴포넌트 수를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939182"/>
                  </a:ext>
                </a:extLst>
              </a:tr>
              <a:tr h="586798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1043056" rtl="0" eaLnBrk="1" fontAlgn="ctr" latinLnBrk="1" hangingPunct="1"/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2.7.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확장 컴포넌트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다양한 추가 컴포넌트를 지원한다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상용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(3rd-party)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외부 컴포넌트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(Chart/Map/Library),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기타 컴포넌트를 지원한다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당사 보유 컴포넌트 연결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(chart,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콜센터 전화 등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9180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10230029" y="57478"/>
            <a:ext cx="33342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별첨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94101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PoC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592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３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PoC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항목 자체 체크리스트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696012" y="2451747"/>
            <a:ext cx="920041" cy="295778"/>
            <a:chOff x="1042104" y="1139790"/>
            <a:chExt cx="920041" cy="295778"/>
          </a:xfrm>
        </p:grpSpPr>
        <p:sp>
          <p:nvSpPr>
            <p:cNvPr id="19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696012" y="3601551"/>
            <a:ext cx="920041" cy="295778"/>
            <a:chOff x="1042104" y="1139790"/>
            <a:chExt cx="920041" cy="295778"/>
          </a:xfrm>
        </p:grpSpPr>
        <p:sp>
          <p:nvSpPr>
            <p:cNvPr id="22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696012" y="4139080"/>
            <a:ext cx="920041" cy="295778"/>
            <a:chOff x="1042104" y="1139790"/>
            <a:chExt cx="920041" cy="295778"/>
          </a:xfrm>
        </p:grpSpPr>
        <p:sp>
          <p:nvSpPr>
            <p:cNvPr id="25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696012" y="4721399"/>
            <a:ext cx="920041" cy="295778"/>
            <a:chOff x="1042104" y="1139790"/>
            <a:chExt cx="920041" cy="295778"/>
          </a:xfrm>
        </p:grpSpPr>
        <p:sp>
          <p:nvSpPr>
            <p:cNvPr id="28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696012" y="5275160"/>
            <a:ext cx="920041" cy="295778"/>
            <a:chOff x="1042104" y="1139790"/>
            <a:chExt cx="920041" cy="295778"/>
          </a:xfrm>
        </p:grpSpPr>
        <p:sp>
          <p:nvSpPr>
            <p:cNvPr id="31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696012" y="5845367"/>
            <a:ext cx="920041" cy="295778"/>
            <a:chOff x="1042104" y="1139790"/>
            <a:chExt cx="920041" cy="295778"/>
          </a:xfrm>
        </p:grpSpPr>
        <p:sp>
          <p:nvSpPr>
            <p:cNvPr id="34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10A0A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문서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696012" y="6438948"/>
            <a:ext cx="920041" cy="295778"/>
            <a:chOff x="1042104" y="1139790"/>
            <a:chExt cx="920041" cy="295778"/>
          </a:xfrm>
        </p:grpSpPr>
        <p:sp>
          <p:nvSpPr>
            <p:cNvPr id="37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10A0A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문서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60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1"/>
            <a:ext cx="9796187" cy="33396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0"/>
            <a:ext cx="9796187" cy="29937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11DEBA-7F21-4CDF-A1C3-6085349ACC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6362" y="1381460"/>
          <a:ext cx="9796185" cy="548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858">
                  <a:extLst>
                    <a:ext uri="{9D8B030D-6E8A-4147-A177-3AD203B41FA5}">
                      <a16:colId xmlns:a16="http://schemas.microsoft.com/office/drawing/2014/main" val="168465058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3428216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56435966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542725841"/>
                    </a:ext>
                  </a:extLst>
                </a:gridCol>
                <a:gridCol w="1079423">
                  <a:extLst>
                    <a:ext uri="{9D8B030D-6E8A-4147-A177-3AD203B41FA5}">
                      <a16:colId xmlns:a16="http://schemas.microsoft.com/office/drawing/2014/main" val="2532373325"/>
                    </a:ext>
                  </a:extLst>
                </a:gridCol>
              </a:tblGrid>
              <a:tr h="31093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번호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분류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평가항목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시나리오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지원여부 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(O/X/△)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8105"/>
                  </a:ext>
                </a:extLst>
              </a:tr>
              <a:tr h="1744526">
                <a:tc rowSpan="3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A-3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성능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3.1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대용량 데이터 운용 성능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대용량 데이터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로딩시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빠른 성능 및 패킷을 절감하여 서버 부하를 줄이며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GRID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에서 대용량 데이터를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원할히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조작 할 수 있어야 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.(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멀티소팅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열 변경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- 20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컬럼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10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만건의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대량 더미 데이터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(DB,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파일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를 처리한다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솔루션 회사는 더미 데이터를 로딩하는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검증화면을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구현한다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데이터 건 수 및 로딩 속도를 화면에 표출한다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  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화면을 실행하여 대량 데이터를 호출한다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시간을 체크한다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패킷 사이즈를 측정한다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멀티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소팅이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되는지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52301"/>
                  </a:ext>
                </a:extLst>
              </a:tr>
              <a:tr h="813633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3.2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대용량 엑셀 데이터 운용 성능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대용량 엑셀 파일의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import / export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PC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부하를 점검한다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엑셀 데이터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5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만건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10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만건의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데이터를 그리드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import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후 다시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export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각각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import / export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 처리시간 메모리 사용량을 측정한다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445393"/>
                  </a:ext>
                </a:extLst>
              </a:tr>
              <a:tr h="961566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3.3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 수행 성능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화면별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PC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부하 확인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시나리오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A-0.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구현 화면을 수행 불가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할때까지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새로 연다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몇 개 창까지 열리는지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창이 늘어날 때마다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PC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의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CPU,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메모리 사용량을 측정한다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898163"/>
                  </a:ext>
                </a:extLst>
              </a:tr>
              <a:tr h="961566">
                <a:tc rowSpan="2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A-4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개발도구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4.1 </a:t>
                      </a: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템플릿 제공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업무유형별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템플릿 제공 및 설정을 지원한다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디자인 표준 적용 및 기능 구현 템플릿을 제공한다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자체 제작 템플릿 설정을 지원한다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템플릿 기능을 확인한다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en-US" altLang="ko-KR" sz="9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41675"/>
                  </a:ext>
                </a:extLst>
              </a:tr>
              <a:tr h="664229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4.2 OSMU(One Source </a:t>
                      </a:r>
                      <a:r>
                        <a:rPr lang="en-US" altLang="ko-KR" sz="1000" b="0" i="0" u="none" strike="noStrike" kern="1200" dirty="0" err="1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Mulit</a:t>
                      </a: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Use) </a:t>
                      </a: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지원</a:t>
                      </a:r>
                      <a:endParaRPr lang="ko-KR" altLang="en-US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개발도구 하나에서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PC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환경과 모바일 환경을 지원해야한다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개발도구에서 개발한 화면이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PC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와 모바일에서 구현되는지 확인한다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구현한 화면을 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PC</a:t>
                      </a:r>
                      <a:r>
                        <a:rPr lang="ko-KR" altLang="en-US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환경과 모바일 환경에서 확인한다</a:t>
                      </a:r>
                      <a:r>
                        <a:rPr lang="en-US" altLang="ko-KR" sz="9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endParaRPr lang="en-US" altLang="ko-KR" sz="9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9550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10230029" y="57478"/>
            <a:ext cx="33342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별첨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94101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PoC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592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３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PoC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항목 자체 체크리스트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696012" y="2451747"/>
            <a:ext cx="920041" cy="295778"/>
            <a:chOff x="1042104" y="1139790"/>
            <a:chExt cx="920041" cy="295778"/>
          </a:xfrm>
        </p:grpSpPr>
        <p:sp>
          <p:nvSpPr>
            <p:cNvPr id="19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696012" y="3717859"/>
            <a:ext cx="920041" cy="295778"/>
            <a:chOff x="1042104" y="1139790"/>
            <a:chExt cx="920041" cy="295778"/>
          </a:xfrm>
        </p:grpSpPr>
        <p:sp>
          <p:nvSpPr>
            <p:cNvPr id="22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696012" y="4609663"/>
            <a:ext cx="920041" cy="295778"/>
            <a:chOff x="1042104" y="1139790"/>
            <a:chExt cx="920041" cy="295778"/>
          </a:xfrm>
        </p:grpSpPr>
        <p:sp>
          <p:nvSpPr>
            <p:cNvPr id="25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696012" y="5573475"/>
            <a:ext cx="920041" cy="295778"/>
            <a:chOff x="1042104" y="1139790"/>
            <a:chExt cx="920041" cy="295778"/>
          </a:xfrm>
        </p:grpSpPr>
        <p:sp>
          <p:nvSpPr>
            <p:cNvPr id="28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10A0A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문서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696012" y="6391391"/>
            <a:ext cx="920041" cy="295778"/>
            <a:chOff x="1042104" y="1139790"/>
            <a:chExt cx="920041" cy="295778"/>
          </a:xfrm>
        </p:grpSpPr>
        <p:sp>
          <p:nvSpPr>
            <p:cNvPr id="31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21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1"/>
            <a:ext cx="9796187" cy="33396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798D2308-24A1-48FA-9CB0-AF28E8BD4A52}"/>
              </a:ext>
            </a:extLst>
          </p:cNvPr>
          <p:cNvSpPr/>
          <p:nvPr/>
        </p:nvSpPr>
        <p:spPr>
          <a:xfrm>
            <a:off x="448248" y="1381470"/>
            <a:ext cx="9796187" cy="299374"/>
          </a:xfrm>
          <a:prstGeom prst="round2SameRect">
            <a:avLst>
              <a:gd name="adj1" fmla="val 27018"/>
              <a:gd name="adj2" fmla="val 0"/>
            </a:avLst>
          </a:prstGeom>
          <a:gradFill>
            <a:gsLst>
              <a:gs pos="100000">
                <a:srgbClr val="11A19D"/>
              </a:gs>
              <a:gs pos="0">
                <a:srgbClr val="0678B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B11DEBA-7F21-4CDF-A1C3-6085349ACC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6362" y="1381461"/>
          <a:ext cx="9796185" cy="5496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858">
                  <a:extLst>
                    <a:ext uri="{9D8B030D-6E8A-4147-A177-3AD203B41FA5}">
                      <a16:colId xmlns:a16="http://schemas.microsoft.com/office/drawing/2014/main" val="168465058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134282167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56435966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542725841"/>
                    </a:ext>
                  </a:extLst>
                </a:gridCol>
                <a:gridCol w="1079423">
                  <a:extLst>
                    <a:ext uri="{9D8B030D-6E8A-4147-A177-3AD203B41FA5}">
                      <a16:colId xmlns:a16="http://schemas.microsoft.com/office/drawing/2014/main" val="2532373325"/>
                    </a:ext>
                  </a:extLst>
                </a:gridCol>
              </a:tblGrid>
              <a:tr h="30408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번호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분류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평가항목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시나리오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지원여부 </a:t>
                      </a:r>
                      <a:r>
                        <a:rPr lang="en-US" altLang="ko-KR" sz="1000" b="1" kern="120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(O/X/△)</a:t>
                      </a:r>
                      <a:endParaRPr lang="ko-KR" altLang="en-US" sz="10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T="18000" marB="18000" anchor="ctr">
                    <a:lnL w="6350" cap="flat" cmpd="sng" algn="ctr">
                      <a:solidFill>
                        <a:srgbClr val="E3F9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108105"/>
                  </a:ext>
                </a:extLst>
              </a:tr>
              <a:tr h="680109">
                <a:tc rowSpan="3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A-4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개발도구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4.3 </a:t>
                      </a: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로컬 수행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소스 변경 내역을 배포하지 않고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 수정 사항을 배포하지 않고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 소스 수정 후 로컬에서 수행되는지 확인한다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52301"/>
                  </a:ext>
                </a:extLst>
              </a:tr>
              <a:tr h="1234245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4.4 </a:t>
                      </a: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디버깅 기능</a:t>
                      </a:r>
                      <a:endParaRPr lang="ko-KR" altLang="en-US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화면 개발 생산성 지원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데이터 셋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viewer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기능 송수신 처리 타임 로깅 기능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구간별 처리 타임 로깅 기능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스크립트 소스 코드 문법 검사 기능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Line Debugging, Variable Watching, Call Stack Tracing, Log Viewer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등 개발을 위한 다양한 디버깅 도구 제공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디버깅 기능 시연을 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445393"/>
                  </a:ext>
                </a:extLst>
              </a:tr>
              <a:tr h="1078093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4.5 WYSIWYG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대비 수행 화면 차이 확인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 스튜디오 설정 폰트 및 컴포넌트 사이즈와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실행화면이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동일하게 표현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컴포넌트 사이 간격 비교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-. CSS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및 각종 설정 값 개발 스튜디오 시각적 표현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개발 스튜디오 및 수행 화면을 비교한다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898163"/>
                  </a:ext>
                </a:extLst>
              </a:tr>
              <a:tr h="642504">
                <a:tc rowSpan="3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r>
                        <a:rPr lang="en-US" altLang="ko-KR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A-5</a:t>
                      </a:r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0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보안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5.1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소스코드 </a:t>
                      </a:r>
                      <a:r>
                        <a:rPr lang="ko-KR" altLang="en-US" sz="10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난독화</a:t>
                      </a:r>
                      <a:endParaRPr lang="ko-KR" altLang="en-US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 화면에 소스 노출 방지</a:t>
                      </a:r>
                      <a:b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 화면에서 소스 보기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수행시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소스코드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난독화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암호화 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실행화면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소스보기 수행한다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8000" marB="18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841675"/>
                  </a:ext>
                </a:extLst>
              </a:tr>
              <a:tr h="760220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5.2 </a:t>
                      </a:r>
                      <a:r>
                        <a:rPr lang="ko-KR" altLang="en-US" sz="10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우클릭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방지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 화면 마우스 오른쪽 버튼을 통한 서브 메뉴 수행을 방지 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 화면에서 마우스 오른쪽 버튼 제어 확인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실행화면에서 마우스 오른쪽 버튼을 클릭한다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5955020"/>
                  </a:ext>
                </a:extLst>
              </a:tr>
              <a:tr h="760220">
                <a:tc vMerge="1">
                  <a:txBody>
                    <a:bodyPr/>
                    <a:lstStyle/>
                    <a:p>
                      <a:pPr marL="0" algn="ctr" defTabSz="1043056" rtl="0" eaLnBrk="1" fontAlgn="ctr" latinLnBrk="1" hangingPunct="1"/>
                      <a:endParaRPr lang="en-US" altLang="ko-KR" sz="1000" b="0" i="0" u="none" strike="noStrike" kern="1200" dirty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alpha val="4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43056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="0" i="0" u="none" strike="noStrike" kern="1200" dirty="0" smtClean="0">
                        <a:ln>
                          <a:solidFill>
                            <a:sysClr val="window" lastClr="FFFFFF">
                              <a:lumMod val="85000"/>
                              <a:alpha val="0"/>
                            </a:sys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marR="9525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5.3 URL 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노출 방지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목적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주소 창에서 현재 수행 화면 세부 주소 노출을 방지한다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검증 조건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 화면의 주소 표시줄에 도메인 주소만 출력한다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.</a:t>
                      </a:r>
                      <a:b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 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측정 </a:t>
                      </a:r>
                      <a:r>
                        <a:rPr lang="en-US" altLang="ko-KR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900" b="0" i="0" u="none" strike="noStrike" kern="1200" dirty="0" err="1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실행화면의</a:t>
                      </a:r>
                      <a:r>
                        <a:rPr lang="ko-KR" altLang="en-US" sz="900" b="0" i="0" u="none" strike="noStrike" kern="1200" dirty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주소 확인</a:t>
                      </a:r>
                    </a:p>
                  </a:txBody>
                  <a:tcPr marL="72000" marR="72000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b="1" i="0" u="none" strike="noStrike" kern="1200" dirty="0" smtClean="0">
                          <a:ln>
                            <a:solidFill>
                              <a:sysClr val="window" lastClr="FFFFFF">
                                <a:lumMod val="85000"/>
                                <a:alpha val="0"/>
                              </a:sys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4494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906C5F-D9C3-4F9D-8719-ADD4D9A05FCA}"/>
              </a:ext>
            </a:extLst>
          </p:cNvPr>
          <p:cNvSpPr txBox="1"/>
          <p:nvPr/>
        </p:nvSpPr>
        <p:spPr>
          <a:xfrm>
            <a:off x="10230029" y="57478"/>
            <a:ext cx="33342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altLang="ko-KR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#. </a:t>
            </a:r>
            <a:r>
              <a:rPr lang="ko-KR" altLang="en-US" sz="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별첨</a:t>
            </a:r>
            <a:endParaRPr lang="ko-KR" altLang="en-US" sz="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9E537-C478-4611-BE05-71D2C2607E8F}"/>
              </a:ext>
            </a:extLst>
          </p:cNvPr>
          <p:cNvSpPr txBox="1"/>
          <p:nvPr/>
        </p:nvSpPr>
        <p:spPr>
          <a:xfrm>
            <a:off x="997074" y="456670"/>
            <a:ext cx="694101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PoC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37CDD-3201-42E2-A4C1-B88D4620B88A}"/>
              </a:ext>
            </a:extLst>
          </p:cNvPr>
          <p:cNvSpPr txBox="1"/>
          <p:nvPr/>
        </p:nvSpPr>
        <p:spPr>
          <a:xfrm>
            <a:off x="997074" y="638061"/>
            <a:ext cx="3592330" cy="30777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３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 PoC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항목 자체 체크리스트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74C2B-EF81-4F39-90F6-2BE70B692E70}"/>
              </a:ext>
            </a:extLst>
          </p:cNvPr>
          <p:cNvSpPr txBox="1"/>
          <p:nvPr/>
        </p:nvSpPr>
        <p:spPr>
          <a:xfrm>
            <a:off x="325668" y="448277"/>
            <a:ext cx="442429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Ⅰ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696012" y="1902905"/>
            <a:ext cx="920041" cy="295778"/>
            <a:chOff x="1042104" y="1139790"/>
            <a:chExt cx="920041" cy="295778"/>
          </a:xfrm>
        </p:grpSpPr>
        <p:sp>
          <p:nvSpPr>
            <p:cNvPr id="19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696012" y="2786890"/>
            <a:ext cx="920041" cy="295778"/>
            <a:chOff x="1042104" y="1139790"/>
            <a:chExt cx="920041" cy="295778"/>
          </a:xfrm>
        </p:grpSpPr>
        <p:sp>
          <p:nvSpPr>
            <p:cNvPr id="22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8696012" y="4028473"/>
            <a:ext cx="920041" cy="295778"/>
            <a:chOff x="1042104" y="1139790"/>
            <a:chExt cx="920041" cy="295778"/>
          </a:xfrm>
        </p:grpSpPr>
        <p:sp>
          <p:nvSpPr>
            <p:cNvPr id="25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696012" y="4887688"/>
            <a:ext cx="920041" cy="295778"/>
            <a:chOff x="1042104" y="1139790"/>
            <a:chExt cx="920041" cy="295778"/>
          </a:xfrm>
        </p:grpSpPr>
        <p:sp>
          <p:nvSpPr>
            <p:cNvPr id="28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696012" y="5589778"/>
            <a:ext cx="920041" cy="295778"/>
            <a:chOff x="1042104" y="1139790"/>
            <a:chExt cx="920041" cy="295778"/>
          </a:xfrm>
        </p:grpSpPr>
        <p:sp>
          <p:nvSpPr>
            <p:cNvPr id="31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8696012" y="6347254"/>
            <a:ext cx="920041" cy="295778"/>
            <a:chOff x="1042104" y="1139790"/>
            <a:chExt cx="920041" cy="295778"/>
          </a:xfrm>
        </p:grpSpPr>
        <p:sp>
          <p:nvSpPr>
            <p:cNvPr id="34" name="사각형: 둥근 모서리 84">
              <a:extLst>
                <a:ext uri="{FF2B5EF4-FFF2-40B4-BE49-F238E27FC236}">
                  <a16:creationId xmlns:a16="http://schemas.microsoft.com/office/drawing/2014/main" id="{7C3878C5-E1D6-472D-8A38-B9AD171821E8}"/>
                </a:ext>
              </a:extLst>
            </p:cNvPr>
            <p:cNvSpPr/>
            <p:nvPr/>
          </p:nvSpPr>
          <p:spPr>
            <a:xfrm>
              <a:off x="1042104" y="1139790"/>
              <a:ext cx="920041" cy="295778"/>
            </a:xfrm>
            <a:prstGeom prst="roundRect">
              <a:avLst>
                <a:gd name="adj" fmla="val 50000"/>
              </a:avLst>
            </a:prstGeom>
            <a:solidFill>
              <a:srgbClr val="FE84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defTabSz="914400"/>
              <a:endParaRPr lang="ko-KR" altLang="en-US" sz="14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제목 1">
              <a:extLst>
                <a:ext uri="{FF2B5EF4-FFF2-40B4-BE49-F238E27FC236}">
                  <a16:creationId xmlns:a16="http://schemas.microsoft.com/office/drawing/2014/main" id="{8F3C9914-82F2-4DFB-A3E9-2AA54CA33D48}"/>
                </a:ext>
              </a:extLst>
            </p:cNvPr>
            <p:cNvSpPr txBox="1">
              <a:spLocks/>
            </p:cNvSpPr>
            <p:nvPr/>
          </p:nvSpPr>
          <p:spPr>
            <a:xfrm>
              <a:off x="1364263" y="1195346"/>
              <a:ext cx="275718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balanced" dir="t"/>
              </a:scene3d>
              <a:sp3d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457200" latinLnBrk="0">
                <a:spcBef>
                  <a:spcPts val="0"/>
                </a:spcBef>
                <a:defRPr/>
              </a:pPr>
              <a:r>
                <a:rPr lang="ko-KR" altLang="en-US" sz="1200" b="1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시연</a:t>
              </a:r>
              <a:endPara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786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영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9785</TotalTime>
  <Words>3103</Words>
  <Application>Microsoft Office PowerPoint</Application>
  <PresentationFormat>사용자 지정</PresentationFormat>
  <Paragraphs>671</Paragraphs>
  <Slides>25</Slides>
  <Notes>10</Notes>
  <HiddenSlides>2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SB 어그로 Medium</vt:lpstr>
      <vt:lpstr>나눔고딕</vt:lpstr>
      <vt:lpstr>나눔바른고딕</vt:lpstr>
      <vt:lpstr>맑은 고딕</vt:lpstr>
      <vt:lpstr>에스코어 드림 4 Regular</vt:lpstr>
      <vt:lpstr>에스코어 드림 5 Medium</vt:lpstr>
      <vt:lpstr>에스코어 드림 6 Bold</vt:lpstr>
      <vt:lpstr>에스코어 드림 7 ExtraBold</vt:lpstr>
      <vt:lpstr>Arial</vt:lpstr>
      <vt:lpstr>Calibri</vt:lpstr>
      <vt:lpstr>Wingdings</vt:lpstr>
      <vt:lpstr>Wingdings 2</vt:lpstr>
      <vt:lpstr>영문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susoft</dc:creator>
  <cp:lastModifiedBy>InfinityS250</cp:lastModifiedBy>
  <cp:revision>801</cp:revision>
  <dcterms:created xsi:type="dcterms:W3CDTF">2014-04-15T00:30:20Z</dcterms:created>
  <dcterms:modified xsi:type="dcterms:W3CDTF">2023-05-24T00:08:20Z</dcterms:modified>
</cp:coreProperties>
</file>